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1" r:id="rId2"/>
    <p:sldId id="269" r:id="rId3"/>
    <p:sldId id="290" r:id="rId4"/>
    <p:sldId id="272" r:id="rId5"/>
    <p:sldId id="294" r:id="rId6"/>
    <p:sldId id="301" r:id="rId7"/>
    <p:sldId id="304" r:id="rId8"/>
    <p:sldId id="313" r:id="rId9"/>
    <p:sldId id="308" r:id="rId10"/>
    <p:sldId id="321" r:id="rId11"/>
    <p:sldId id="314" r:id="rId12"/>
    <p:sldId id="322" r:id="rId13"/>
    <p:sldId id="315" r:id="rId14"/>
    <p:sldId id="312" r:id="rId15"/>
    <p:sldId id="318" r:id="rId16"/>
    <p:sldId id="317" r:id="rId17"/>
    <p:sldId id="309" r:id="rId18"/>
    <p:sldId id="319" r:id="rId19"/>
    <p:sldId id="323" r:id="rId20"/>
    <p:sldId id="320" r:id="rId21"/>
    <p:sldId id="311" r:id="rId22"/>
    <p:sldId id="307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B43"/>
    <a:srgbClr val="E5CE71"/>
    <a:srgbClr val="DAC647"/>
    <a:srgbClr val="E5C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648"/>
  </p:normalViewPr>
  <p:slideViewPr>
    <p:cSldViewPr snapToGrid="0">
      <p:cViewPr varScale="1">
        <p:scale>
          <a:sx n="114" d="100"/>
          <a:sy n="114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B24-74F4-D34C-81C2-9DB0363CE12E}" type="datetimeFigureOut">
              <a:rPr lang="en-US" smtClean="0"/>
              <a:t>1/25/25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6125-FF6F-3842-A9D1-94378C3F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CD5F3-0B65-637F-49B4-1415E69B6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EDD94-4756-2248-8C07-36A270FAB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57E96E-7726-DA9E-9787-39628260A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CE0DE-FF19-700E-64FD-A0B2B14E3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01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F1A47-1A01-AF0C-26A1-5CCBA40C5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D5864F-3788-8ECA-4267-859C659A3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53745D-74B9-4C75-09B8-1B48E54EF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4E2E3-7577-4D9E-E7F8-F48BE1D2D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67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E121-8875-5A96-2040-96D129BF7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41DB2D-9AEF-9140-4951-679F2816C1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67DBB7-5518-87BF-6A73-E362350CE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A7ADC-3387-F6AD-65BF-0C7D8E5B8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12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685C8-A5E3-4741-D47D-9318EBA3E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40DA4-4289-B71F-652A-89B0866EB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CF05D9-B303-FC57-7363-A4D3C2163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B56DE-EB93-A33E-B774-23A3923D9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2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80732-1126-A955-9E34-C26041A21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E89AF3-EC9E-4068-7E34-38D7C2C688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7A471-9E46-EDDA-5AB2-CA266501C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F794D-8BA5-4134-B2DE-149128377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00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A1AFE-86E0-027D-67A3-AF21E27D8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9BFB3F-6ECA-7827-5682-D6A5A1705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2F20F8-7611-AA13-9672-C6DCCE5A6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54B8F-B0B5-988D-7821-A5934D4D3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25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9B7CE-B7E5-1D6F-CE3C-1838C6260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8FE14-62E2-AAA7-FAC6-F51606CC1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8DB11-0FB4-8AF3-291D-C3520D3AA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46CC0-A77F-AAA5-86CF-5CB495A1F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41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53B23-A48B-D14D-B1D9-E6D1C1079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66013A-081B-6ED8-686D-BDC3A734A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C49245-01FE-D52B-16EE-8BE50A220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7DF47-0A9D-8E6D-B9FF-8B66E7666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33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62253-B06A-B93E-0237-32B01E9E6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0553FD-61E4-AB43-2B1C-3D823094AC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94EA16-1DB2-C307-57B9-7255E2D8B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75631-87D3-FD73-67AF-B53368D7E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13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5E8BA-C59D-92F7-E6F0-4893E30A4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6BF3E2-11BD-AE81-AD68-196C7F113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5D3A2-45AC-624D-DEB0-C9FAF7562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5AF15-1B0E-125E-3C90-EAD83A4B0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13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DA8F6-7219-64BF-8B0B-0D8AB5311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B29737-4ABF-F38F-8F25-A85496A40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120DC8-3564-0C73-2FB6-BFBBBFA76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E7EFA-279A-4906-BA12-B71C340E4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7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E8673-1164-5826-FBEB-956DF58A1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49F0A-0949-1AA9-5F42-237643177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39D122-F39D-5EFE-7F96-2D2567967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BAD8F-06E2-70C0-EA24-87866D951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8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518EA-6296-D5DE-42A4-ECAE1EAA5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934780-0392-2671-8E02-0991ADD83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4ADF16-24D6-0B85-C165-A61779ECD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28431-2D54-926D-81C8-A0C2560C9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9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275B6-A72F-1454-7A24-DA6AC3C09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57C80-2543-C436-CB5C-95D3A38BF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DBFEF9-C245-AA1D-4588-DF265C1DF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A4168-0F31-C192-4116-F7BB4ECE2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9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7B209-60B7-FEEC-1D10-F307E601B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10E43F-ABA6-11DF-0AEF-F5C5AE670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A9DC50-F2E6-EB05-CD1E-AEEFBC8E6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494CE-F19A-A30D-6D05-3D6D4DD50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10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19399-9DB7-A1BC-3566-A1A84A404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936BB-CC59-3297-33EB-220ACE974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18676-CC20-7E6A-5A17-F8C54C967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ABCE5-89E0-FD6C-7130-5B49903B2B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87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E7CB9-26FD-6568-668A-CEA8B0B15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36222-B10F-806A-D523-E8F496649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89A1A6-04D7-D20C-0F28-14318EC0F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58371-1593-E895-5FBD-2CD60F72FD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04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E6E47-0B9F-A7D9-7149-3A4AA2060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A29CE-108F-D4FD-4402-7FCB39984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B3418C-712D-019B-4023-14D225A18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1E522-5E89-91A1-3E41-B6C1C3C14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81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580DE-7B0D-9B6D-42D1-296C3B8C0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AC881E-92EB-6147-A1C6-27EEB166FC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6B0AD-5F85-DA08-637E-416C2F7FDB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77746-1A9C-E296-2539-06FDDDC94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3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8B38-D2F2-87E3-D9BA-C1E02C052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DD15C-52B7-4B7C-0241-A9B190D09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DE0D2-9C0D-6107-23AD-3AFB33B2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48E3B-4C5E-7E38-9A54-3E18C2CD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1C75-DFF7-E971-A41B-8E8F6CA4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A3B1-50E8-395C-646A-C5EFD978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F9DEA-D582-F176-3073-5096366B2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46C6F-C158-7BD1-8770-55B9F239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0A56F-B7A2-231E-E94F-ECFC4CA1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2AFF-98AA-C825-70A4-868D1D01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97AB5-63EE-3255-7D6E-2F471CC38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B9D22-4AEF-F0CA-5C52-BC9468A4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2023-8B85-BA93-6D73-B5717FA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265E-FD09-782F-EB08-F0387CF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CF6E-C060-E34C-E566-A6337ACD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DB7C-2AE3-89AA-9B54-783CB8F4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D997-0961-D76A-5167-E7027504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B599-CA8D-F81D-4A32-A81595CC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4F29-7C57-70CC-40FB-F3D2D97E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F901-9520-3569-ACF1-B5C99FFD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9AA0-31EF-F46D-3307-7B6863EA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091A5-BDF0-198A-CB32-1DD0F7E42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E6B4A-5625-B655-29FB-A4FAA7CD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5C60-83F1-8722-F639-D9006674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8F1E-CBDC-8618-AD04-B95EAD4C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89DB-8CF1-D849-46D5-B96D1C98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F2F5-CDD1-F446-5F44-C1F380F43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0ECA8-2487-692C-0EF8-03A6BD61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931FA-1082-D4F5-799B-1F1EB949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0C15-9A93-707D-D575-1AB6F0B5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D3AE9-F397-4A5C-1F76-C7404D16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8445-E0E7-1F9E-4401-A307416B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A6D5B-E211-8843-4CA3-80B4DA0AE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BA36-4819-F4E8-FBA3-F40A2424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1E8D3-92ED-B04E-E5C0-BD2F357AE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A155A-D748-815F-86C8-3A0598E4A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2BEFE-61C9-1209-9964-36500C38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279D6-220C-82D5-E40E-34394EBD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03E09-B332-5691-DD16-04E7860E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6D05-573D-6DE5-8489-40B08373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3432D-A55E-2C61-57B1-DA491455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87D69-B5F4-22E0-694E-BD5A70C2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3631D-2BCE-879A-D009-5FADF718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5B353-3195-FCA3-1AF0-7232810C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06DEA-0326-4D85-2D93-1FDDF885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8B7F-AB10-20B8-B2B6-CBCCC240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6915-A968-802E-0363-F20347C8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6C5C-FB87-FDC8-4E30-6074C55C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6E50-B2AE-A181-E676-C57E06969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50010-56CF-EE25-17A5-1C305EFF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8BB1C-4AC3-0FCB-D70E-2CFC3DA5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9B43-E462-2433-8792-52EA9013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395A-C108-C7EB-5CEF-92D46D8C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55F38-283A-A8D2-7D79-AD7B02CB7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0CB64-80EC-1CFC-6DC3-1D6424F7A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08958-19C4-B322-0FF3-4E45D588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F01FC-84F9-28F9-28D2-CDC6221B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4C7D-247C-7836-D83F-C3A69D52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3F009-48E0-F093-38D5-F21D31EC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439F-2F02-E305-D6EB-DFE660F5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23C9-2721-5A84-4A01-9C599E9A9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18F47-0DDA-7647-9E90-3E1F3B06B19B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CE2D-9F2F-69D7-1CD4-E11613996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F935-6C55-5626-7640-5A420C774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AAF4-6B1C-E3EA-BD59-FADF5154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8CA7D-CBEB-058C-D2CB-C3DF0FE0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C1826-9CAC-0E16-2BA2-49A46C7B3769}"/>
              </a:ext>
            </a:extLst>
          </p:cNvPr>
          <p:cNvSpPr txBox="1"/>
          <p:nvPr/>
        </p:nvSpPr>
        <p:spPr>
          <a:xfrm>
            <a:off x="2848634" y="111480"/>
            <a:ext cx="8588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	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604A8-5D5F-8F7A-F936-52B266204991}"/>
              </a:ext>
            </a:extLst>
          </p:cNvPr>
          <p:cNvSpPr txBox="1"/>
          <p:nvPr/>
        </p:nvSpPr>
        <p:spPr>
          <a:xfrm>
            <a:off x="496259" y="5097445"/>
            <a:ext cx="2352375" cy="1538883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Dr. Dave Newton </a:t>
            </a:r>
          </a:p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      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© 2025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It Out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Calvary Chapel </a:t>
            </a:r>
          </a:p>
          <a:p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      Santa Barbara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1A02A-505C-44CA-B9C4-D4934382298E}"/>
              </a:ext>
            </a:extLst>
          </p:cNvPr>
          <p:cNvSpPr txBox="1"/>
          <p:nvPr/>
        </p:nvSpPr>
        <p:spPr>
          <a:xfrm>
            <a:off x="0" y="1113653"/>
            <a:ext cx="338676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   Session-3</a:t>
            </a:r>
          </a:p>
          <a:p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Hebrews 1:10-14</a:t>
            </a:r>
          </a:p>
          <a:p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</a:rPr>
              <a:t>and  2:1-3a</a:t>
            </a:r>
            <a:endParaRPr lang="en-US" sz="900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n-US" sz="2800" dirty="0"/>
              <a:t>Paul cites:</a:t>
            </a:r>
          </a:p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        Psalms 102, 110</a:t>
            </a:r>
          </a:p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        Isaiah 34</a:t>
            </a:r>
          </a:p>
        </p:txBody>
      </p:sp>
    </p:spTree>
    <p:extLst>
      <p:ext uri="{BB962C8B-B14F-4D97-AF65-F5344CB8AC3E}">
        <p14:creationId xmlns:p14="http://schemas.microsoft.com/office/powerpoint/2010/main" val="415114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D232F-A942-95AB-1D23-13CE1C152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3A523-20FB-2141-9916-E50F20C3B4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87B462-57C5-0D09-6E01-F09FCDF2286D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83AA61-F631-6667-B1E8-1DD2741A2197}"/>
              </a:ext>
            </a:extLst>
          </p:cNvPr>
          <p:cNvSpPr txBox="1"/>
          <p:nvPr/>
        </p:nvSpPr>
        <p:spPr>
          <a:xfrm>
            <a:off x="0" y="866760"/>
            <a:ext cx="1205496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Matt. 22:41-46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asked Pharisees a Q?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What do you think about the Christ? 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W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hose son is He?” 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They said, “The son of David” </a:t>
            </a:r>
            <a:r>
              <a:rPr lang="en-US" sz="2100" b="0" dirty="0">
                <a:effectLst/>
                <a:latin typeface="Avenir Book" panose="02000503020000020003" pitchFamily="2" charset="0"/>
              </a:rPr>
              <a:t>[they know their Scriptures]</a:t>
            </a:r>
            <a:endParaRPr lang="en-US" sz="21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He replied, “Then how does David in the Spirit call Him ‘Lord,’ saying, ‘the Lord said </a:t>
            </a:r>
          </a:p>
          <a:p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     to </a:t>
            </a:r>
            <a:r>
              <a:rPr lang="en-US" sz="2400" b="1" i="1" dirty="0">
                <a:solidFill>
                  <a:srgbClr val="0070C0"/>
                </a:solidFill>
                <a:effectLst/>
              </a:rPr>
              <a:t>my Lord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, “Sit at my right hand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until I put your enemies beneath your feet?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“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</a:t>
            </a:r>
            <a:r>
              <a:rPr lang="en-US" sz="2500" b="1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If David then calls Him ‘my Lord,’ how is He </a:t>
            </a:r>
            <a:r>
              <a:rPr lang="en-US" sz="25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David’s</a:t>
            </a:r>
            <a:r>
              <a:rPr lang="en-US" sz="2500" b="1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 son?</a:t>
            </a:r>
          </a:p>
          <a:p>
            <a:endParaRPr lang="en-US" sz="9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endParaRPr lang="en-US" sz="9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9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endParaRPr lang="en-US" sz="9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endParaRPr lang="en-US" sz="9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b="1" dirty="0">
                <a:effectLst/>
              </a:rPr>
              <a:t>Results: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 1] </a:t>
            </a:r>
            <a:r>
              <a:rPr lang="en-US" sz="2300" i="1" dirty="0">
                <a:effectLst/>
                <a:latin typeface="Avenir Book" panose="02000503020000020003" pitchFamily="2" charset="0"/>
              </a:rPr>
              <a:t>NONE could answer </a:t>
            </a:r>
          </a:p>
          <a:p>
            <a:r>
              <a:rPr lang="en-US" sz="2300" i="1" dirty="0">
                <a:latin typeface="Avenir Book" panose="02000503020000020003" pitchFamily="2" charset="0"/>
              </a:rPr>
              <a:t>	      </a:t>
            </a:r>
            <a:r>
              <a:rPr lang="en-US" sz="2300" i="1" dirty="0">
                <a:effectLst/>
                <a:latin typeface="Avenir Book" panose="02000503020000020003" pitchFamily="2" charset="0"/>
              </a:rPr>
              <a:t>even one word on this</a:t>
            </a:r>
          </a:p>
          <a:p>
            <a:r>
              <a:rPr lang="en-US" sz="2300" i="1" dirty="0">
                <a:latin typeface="Avenir Book" panose="02000503020000020003" pitchFamily="2" charset="0"/>
              </a:rPr>
              <a:t>	   </a:t>
            </a:r>
            <a:r>
              <a:rPr lang="en-US" sz="2300" dirty="0">
                <a:latin typeface="Avenir Book" panose="02000503020000020003" pitchFamily="2" charset="0"/>
              </a:rPr>
              <a:t>2] </a:t>
            </a:r>
            <a:r>
              <a:rPr lang="en-US" sz="2300" i="1" dirty="0">
                <a:latin typeface="Avenir Book" panose="02000503020000020003" pitchFamily="2" charset="0"/>
              </a:rPr>
              <a:t>NONE from that day </a:t>
            </a:r>
          </a:p>
          <a:p>
            <a:r>
              <a:rPr lang="en-US" sz="2300" i="1" dirty="0">
                <a:latin typeface="Avenir Book" panose="02000503020000020003" pitchFamily="2" charset="0"/>
              </a:rPr>
              <a:t>	       on dared to ask Jesus </a:t>
            </a:r>
          </a:p>
          <a:p>
            <a:r>
              <a:rPr lang="en-US" sz="2300" i="1" dirty="0">
                <a:latin typeface="Avenir Book" panose="02000503020000020003" pitchFamily="2" charset="0"/>
              </a:rPr>
              <a:t>	       any more questions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  </a:t>
            </a:r>
            <a:endParaRPr lang="en-US" sz="23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463A8A-EE4F-58BB-139C-88BDDB4D0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382" y="2782669"/>
            <a:ext cx="6668538" cy="39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87EA0-CCDB-7DB7-EC3B-A075C65D6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F03DE-DB02-81AC-5EF6-9676FAAC54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733663-71D1-7BD5-3BD3-67DC81E3E349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26267-A8CE-9B4C-E636-BFB0A20AC9A1}"/>
              </a:ext>
            </a:extLst>
          </p:cNvPr>
          <p:cNvSpPr txBox="1"/>
          <p:nvPr/>
        </p:nvSpPr>
        <p:spPr>
          <a:xfrm>
            <a:off x="111512" y="951398"/>
            <a:ext cx="1161779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Matt. 22:41-46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Lord said to </a:t>
            </a:r>
            <a:r>
              <a:rPr lang="en-US" sz="2400" b="1" i="1" dirty="0">
                <a:solidFill>
                  <a:srgbClr val="0070C0"/>
                </a:solidFill>
                <a:effectLst/>
              </a:rPr>
              <a:t>my Lord  </a:t>
            </a:r>
            <a:r>
              <a:rPr lang="en-US" sz="2300" b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YHWH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said to David’s ‘my </a:t>
            </a:r>
            <a:r>
              <a:rPr lang="en-US" sz="2300" b="1" dirty="0" err="1">
                <a:solidFill>
                  <a:srgbClr val="7030A0"/>
                </a:solidFill>
                <a:latin typeface="Avenir Book" panose="02000503020000020003" pitchFamily="2" charset="0"/>
              </a:rPr>
              <a:t>adoni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’ </a:t>
            </a:r>
            <a:r>
              <a:rPr lang="en-US" sz="2300" dirty="0">
                <a:latin typeface="Avenir Book" panose="02000503020000020003" pitchFamily="2" charset="0"/>
              </a:rPr>
              <a:t>[</a:t>
            </a:r>
            <a:r>
              <a:rPr lang="en-US" sz="2300" u="sng" dirty="0">
                <a:latin typeface="Avenir Book" panose="02000503020000020003" pitchFamily="2" charset="0"/>
              </a:rPr>
              <a:t>not</a:t>
            </a:r>
            <a:r>
              <a:rPr lang="en-US" sz="2300" dirty="0">
                <a:latin typeface="Avenir Book" panose="02000503020000020003" pitchFamily="2" charset="0"/>
              </a:rPr>
              <a:t> Adonai]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        Some theologians see conversation between 2 distinct Persons of the Eternal God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</a:t>
            </a:r>
            <a:r>
              <a:rPr lang="en-US" sz="2300" dirty="0">
                <a:latin typeface="Avenir Book" panose="02000503020000020003" pitchFamily="2" charset="0"/>
              </a:rPr>
              <a:t>however, it is </a:t>
            </a:r>
            <a:r>
              <a:rPr lang="en-US" sz="2300" b="1" i="1" u="sng" dirty="0"/>
              <a:t>not</a:t>
            </a:r>
            <a:r>
              <a:rPr lang="en-US" sz="2300" dirty="0">
                <a:latin typeface="Avenir Book" panose="02000503020000020003" pitchFamily="2" charset="0"/>
              </a:rPr>
              <a:t> </a:t>
            </a:r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Adonai </a:t>
            </a:r>
            <a:r>
              <a:rPr lang="en-US" sz="2300" dirty="0">
                <a:latin typeface="Avenir Book" panose="02000503020000020003" pitchFamily="2" charset="0"/>
              </a:rPr>
              <a:t>which is a title for God - in the original language it is  </a:t>
            </a:r>
          </a:p>
          <a:p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        </a:t>
            </a:r>
            <a:r>
              <a:rPr lang="en-US" sz="2300" dirty="0" err="1">
                <a:solidFill>
                  <a:srgbClr val="7030A0"/>
                </a:solidFill>
                <a:latin typeface="Avenir Book" panose="02000503020000020003" pitchFamily="2" charset="0"/>
              </a:rPr>
              <a:t>adoni</a:t>
            </a:r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 = </a:t>
            </a:r>
            <a:r>
              <a:rPr lang="en-US" sz="2200" i="1" dirty="0">
                <a:latin typeface="Avenir Book" panose="02000503020000020003" pitchFamily="2" charset="0"/>
              </a:rPr>
              <a:t>same consonants, unique marker-pointing </a:t>
            </a:r>
            <a:r>
              <a:rPr lang="en-US" sz="2200" b="1" i="1" dirty="0" err="1">
                <a:highlight>
                  <a:srgbClr val="FFFF00"/>
                </a:highlight>
                <a:latin typeface="Avenir Book" panose="02000503020000020003" pitchFamily="2" charset="0"/>
              </a:rPr>
              <a:t>yot</a:t>
            </a:r>
            <a:r>
              <a:rPr lang="en-US" sz="2300" dirty="0">
                <a:latin typeface="Avenir Book" panose="02000503020000020003" pitchFamily="2" charset="0"/>
              </a:rPr>
              <a:t> makes it ‘possessive’ master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</a:t>
            </a:r>
            <a:r>
              <a:rPr lang="en-US" sz="2200" dirty="0">
                <a:latin typeface="Avenir Book" panose="02000503020000020003" pitchFamily="2" charset="0"/>
              </a:rPr>
              <a:t>That </a:t>
            </a:r>
            <a:r>
              <a:rPr lang="en-US" sz="2200" b="1" i="1" dirty="0" err="1">
                <a:highlight>
                  <a:srgbClr val="FFFF00"/>
                </a:highlight>
                <a:latin typeface="Avenir Book" panose="02000503020000020003" pitchFamily="2" charset="0"/>
              </a:rPr>
              <a:t>yot</a:t>
            </a:r>
            <a:r>
              <a:rPr lang="en-US" sz="2200" dirty="0">
                <a:latin typeface="Avenir Book" panose="02000503020000020003" pitchFamily="2" charset="0"/>
              </a:rPr>
              <a:t> means “</a:t>
            </a:r>
            <a:r>
              <a:rPr lang="en-US" sz="2300" b="1" i="1" dirty="0"/>
              <a:t>my master</a:t>
            </a:r>
            <a:r>
              <a:rPr lang="en-US" sz="2200" dirty="0">
                <a:latin typeface="Avenir Book" panose="02000503020000020003" pitchFamily="2" charset="0"/>
              </a:rPr>
              <a:t>”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                       Reads: [R to L]       </a:t>
            </a:r>
            <a:r>
              <a:rPr lang="he-IL" sz="2800" b="0" i="0" dirty="0">
                <a:solidFill>
                  <a:srgbClr val="7030A0"/>
                </a:solidFill>
                <a:effectLst/>
                <a:latin typeface="blbHebrew"/>
              </a:rPr>
              <a:t>אָדוֹן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    </a:t>
            </a:r>
            <a:r>
              <a:rPr lang="he-IL" sz="2800" b="0" i="0" dirty="0">
                <a:solidFill>
                  <a:srgbClr val="7030A0"/>
                </a:solidFill>
                <a:effectLst/>
                <a:latin typeface="blbHebrew"/>
              </a:rPr>
              <a:t>נְאֻם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   </a:t>
            </a:r>
            <a:r>
              <a:rPr lang="he-IL" sz="2800" b="0" i="0" dirty="0">
                <a:solidFill>
                  <a:srgbClr val="7030A0"/>
                </a:solidFill>
                <a:effectLst/>
                <a:latin typeface="blbHebrew"/>
              </a:rPr>
              <a:t>יְהֹוָה</a:t>
            </a:r>
            <a:r>
              <a:rPr lang="en-US" sz="2800" b="0" i="0" dirty="0">
                <a:solidFill>
                  <a:srgbClr val="7030A0"/>
                </a:solidFill>
                <a:effectLst/>
                <a:latin typeface="blbHebrew"/>
              </a:rPr>
              <a:t>    </a:t>
            </a:r>
            <a:r>
              <a:rPr lang="en-US" sz="2400" dirty="0" err="1">
                <a:solidFill>
                  <a:srgbClr val="7030A0"/>
                </a:solidFill>
                <a:latin typeface="Avenir Book" panose="02000503020000020003" pitchFamily="2" charset="0"/>
              </a:rPr>
              <a:t>adoni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Avenir Book" panose="02000503020000020003" pitchFamily="2" charset="0"/>
              </a:rPr>
              <a:t>neum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  Y-</a:t>
            </a:r>
            <a:r>
              <a:rPr lang="en-US" sz="2400" dirty="0" err="1">
                <a:solidFill>
                  <a:srgbClr val="7030A0"/>
                </a:solidFill>
                <a:latin typeface="Avenir Book" panose="02000503020000020003" pitchFamily="2" charset="0"/>
              </a:rPr>
              <a:t>hova</a:t>
            </a:r>
            <a:endParaRPr lang="en-US" sz="2400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endParaRPr lang="en-US" sz="10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10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   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Genesis 24:12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Abraham’s servant calls him </a:t>
            </a:r>
            <a:r>
              <a:rPr lang="en-US" sz="2300" i="1" dirty="0" err="1">
                <a:solidFill>
                  <a:srgbClr val="7030A0"/>
                </a:solidFill>
                <a:latin typeface="Avenir Book" panose="02000503020000020003" pitchFamily="2" charset="0"/>
              </a:rPr>
              <a:t>adoni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 =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my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 master,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my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 lord</a:t>
            </a:r>
          </a:p>
          <a:p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        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Psalm 110      </a:t>
            </a:r>
            <a:r>
              <a:rPr lang="en-US" sz="2300" dirty="0">
                <a:latin typeface="Avenir Book" panose="02000503020000020003" pitchFamily="2" charset="0"/>
              </a:rPr>
              <a:t>the second “Lord” is also </a:t>
            </a:r>
            <a:r>
              <a:rPr lang="en-US" sz="2300" i="1" dirty="0" err="1">
                <a:solidFill>
                  <a:srgbClr val="7030A0"/>
                </a:solidFill>
                <a:latin typeface="Avenir Book" panose="02000503020000020003" pitchFamily="2" charset="0"/>
              </a:rPr>
              <a:t>adoni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 =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my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 master,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my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 lord</a:t>
            </a:r>
            <a:endParaRPr lang="en-US" sz="13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13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1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1400" b="0" i="0" dirty="0">
                <a:solidFill>
                  <a:srgbClr val="2D3748"/>
                </a:solidFill>
                <a:effectLst/>
                <a:latin typeface="-apple-system"/>
              </a:rPr>
              <a:t> </a:t>
            </a:r>
            <a:r>
              <a:rPr lang="en-US" sz="2200" b="0" i="0" dirty="0">
                <a:solidFill>
                  <a:srgbClr val="2D3748"/>
                </a:solidFill>
                <a:effectLst/>
                <a:latin typeface="Avenir Book" panose="02000503020000020003" pitchFamily="2" charset="0"/>
              </a:rPr>
              <a:t>       So it reads: </a:t>
            </a:r>
            <a:r>
              <a:rPr lang="en-US" sz="2200" b="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YHWH says to </a:t>
            </a:r>
            <a:r>
              <a:rPr lang="en-US" sz="2300" b="1" i="1" dirty="0">
                <a:solidFill>
                  <a:srgbClr val="7030A0"/>
                </a:solidFill>
                <a:effectLst/>
              </a:rPr>
              <a:t>my </a:t>
            </a:r>
            <a:r>
              <a:rPr lang="en-US" sz="2300" b="1" i="1" dirty="0" err="1">
                <a:solidFill>
                  <a:srgbClr val="7030A0"/>
                </a:solidFill>
              </a:rPr>
              <a:t>a</a:t>
            </a:r>
            <a:r>
              <a:rPr lang="en-US" sz="2300" b="1" i="1" dirty="0" err="1">
                <a:solidFill>
                  <a:srgbClr val="7030A0"/>
                </a:solidFill>
                <a:effectLst/>
              </a:rPr>
              <a:t>doni</a:t>
            </a:r>
            <a:r>
              <a:rPr lang="en-US" sz="2300" b="1" i="1" dirty="0">
                <a:solidFill>
                  <a:srgbClr val="7030A0"/>
                </a:solidFill>
                <a:effectLst/>
              </a:rPr>
              <a:t> 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[remember it’s David speaking]</a:t>
            </a:r>
            <a:endParaRPr lang="en-US" sz="2300" b="1" i="1" dirty="0">
              <a:solidFill>
                <a:srgbClr val="7030A0"/>
              </a:solidFill>
              <a:effectLst/>
            </a:endParaRPr>
          </a:p>
          <a:p>
            <a:r>
              <a:rPr lang="en-US" sz="2200" i="1" dirty="0">
                <a:solidFill>
                  <a:srgbClr val="7030A0"/>
                </a:solidFill>
                <a:latin typeface="Avenir Book" panose="02000503020000020003" pitchFamily="2" charset="0"/>
              </a:rPr>
              <a:t>		    </a:t>
            </a:r>
            <a:r>
              <a:rPr lang="en-US" sz="2200" dirty="0">
                <a:solidFill>
                  <a:srgbClr val="7030A0"/>
                </a:solidFill>
                <a:latin typeface="Avenir Book" panose="02000503020000020003" pitchFamily="2" charset="0"/>
              </a:rPr>
              <a:t>1] Eternal God Almighty of the universe . . . . says to </a:t>
            </a:r>
          </a:p>
          <a:p>
            <a:r>
              <a:rPr lang="en-US" sz="22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		    </a:t>
            </a:r>
            <a:r>
              <a:rPr lang="en-US" sz="2200" b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2] </a:t>
            </a:r>
            <a:r>
              <a:rPr lang="en-US" sz="22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David’s master / Lord</a:t>
            </a:r>
          </a:p>
          <a:p>
            <a:r>
              <a:rPr lang="en-US" sz="2200" dirty="0">
                <a:solidFill>
                  <a:srgbClr val="7030A0"/>
                </a:solidFill>
                <a:latin typeface="Avenir Book" panose="02000503020000020003" pitchFamily="2" charset="0"/>
              </a:rPr>
              <a:t>			</a:t>
            </a:r>
            <a:r>
              <a:rPr lang="en-US" sz="2200" dirty="0">
                <a:latin typeface="Avenir Book" panose="02000503020000020003" pitchFamily="2" charset="0"/>
              </a:rPr>
              <a:t>In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Matt. 22:44 </a:t>
            </a:r>
            <a:r>
              <a:rPr lang="en-US" sz="2200" dirty="0">
                <a:latin typeface="Avenir Book" panose="02000503020000020003" pitchFamily="2" charset="0"/>
              </a:rPr>
              <a:t>Jesus clearly states He is David’s </a:t>
            </a:r>
            <a:r>
              <a:rPr lang="en-US" sz="2200" dirty="0" err="1">
                <a:solidFill>
                  <a:srgbClr val="7030A0"/>
                </a:solidFill>
                <a:latin typeface="Avenir Book" panose="02000503020000020003" pitchFamily="2" charset="0"/>
              </a:rPr>
              <a:t>adoni</a:t>
            </a:r>
            <a:r>
              <a:rPr lang="en-US" sz="2200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</a:p>
          <a:p>
            <a:r>
              <a:rPr lang="en-US" sz="220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						     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but also He is David’s </a:t>
            </a:r>
            <a:r>
              <a:rPr lang="en-US" sz="2200" b="1" i="1" dirty="0">
                <a:effectLst/>
                <a:latin typeface="Avenir Book" panose="02000503020000020003" pitchFamily="2" charset="0"/>
              </a:rPr>
              <a:t>son</a:t>
            </a:r>
            <a:endParaRPr lang="en-US" sz="1300" b="1" i="1" dirty="0">
              <a:solidFill>
                <a:srgbClr val="7030A0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C6793-E041-82AA-B416-41CBE4CEA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7B093-40F5-C250-560B-E5404B59AC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BF868-190F-FBD8-1A45-787791DDEE6D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C75FCD-CA11-CC9C-0D40-CF7DF84AFA32}"/>
              </a:ext>
            </a:extLst>
          </p:cNvPr>
          <p:cNvSpPr txBox="1"/>
          <p:nvPr/>
        </p:nvSpPr>
        <p:spPr>
          <a:xfrm>
            <a:off x="111512" y="951398"/>
            <a:ext cx="11527258" cy="5555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1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1400" b="0" i="0" dirty="0">
                <a:solidFill>
                  <a:srgbClr val="2D3748"/>
                </a:solidFill>
                <a:effectLst/>
                <a:latin typeface="-apple-system"/>
              </a:rPr>
              <a:t> </a:t>
            </a:r>
            <a:r>
              <a:rPr lang="en-US" sz="2200" b="0" i="0" dirty="0">
                <a:solidFill>
                  <a:srgbClr val="2D3748"/>
                </a:solidFill>
                <a:effectLst/>
                <a:latin typeface="Avenir Book" panose="02000503020000020003" pitchFamily="2" charset="0"/>
              </a:rPr>
              <a:t>       Seems logical David writes/calls Mashiach </a:t>
            </a:r>
            <a:r>
              <a:rPr lang="en-US" sz="2200" b="1" i="1" dirty="0">
                <a:solidFill>
                  <a:srgbClr val="2D3748"/>
                </a:solidFill>
                <a:effectLst/>
              </a:rPr>
              <a:t>my Lord / my Master</a:t>
            </a:r>
          </a:p>
          <a:p>
            <a:endParaRPr lang="en-US" sz="1500" b="0" i="0" dirty="0">
              <a:solidFill>
                <a:srgbClr val="2D3748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b="0" i="0" dirty="0">
                <a:solidFill>
                  <a:srgbClr val="2D3748"/>
                </a:solidFill>
                <a:effectLst/>
                <a:latin typeface="Avenir Book" panose="02000503020000020003" pitchFamily="2" charset="0"/>
              </a:rPr>
              <a:t>        That’s why Jesus uses this Psalm to show that </a:t>
            </a:r>
            <a:r>
              <a:rPr lang="en-US" sz="2200" b="1" i="1" dirty="0">
                <a:solidFill>
                  <a:srgbClr val="2D3748"/>
                </a:solidFill>
                <a:effectLst/>
              </a:rPr>
              <a:t>Mashiach is </a:t>
            </a:r>
            <a:r>
              <a:rPr lang="en-US" sz="2200" b="1" i="1" dirty="0">
                <a:solidFill>
                  <a:srgbClr val="2D3748"/>
                </a:solidFill>
              </a:rPr>
              <a:t>lord </a:t>
            </a:r>
            <a:r>
              <a:rPr lang="en-US" sz="2200" b="1" i="1" dirty="0">
                <a:solidFill>
                  <a:srgbClr val="2D3748"/>
                </a:solidFill>
                <a:effectLst/>
              </a:rPr>
              <a:t>over David</a:t>
            </a:r>
          </a:p>
          <a:p>
            <a:endParaRPr lang="en-US" sz="1500" b="1" i="1" dirty="0">
              <a:solidFill>
                <a:srgbClr val="2D3748"/>
              </a:solidFill>
              <a:effectLst/>
            </a:endParaRPr>
          </a:p>
          <a:p>
            <a:r>
              <a:rPr lang="en-US" sz="2200" dirty="0">
                <a:solidFill>
                  <a:srgbClr val="2D3748"/>
                </a:solidFill>
                <a:latin typeface="Avenir Book" panose="02000503020000020003" pitchFamily="2" charset="0"/>
              </a:rPr>
              <a:t>	        Consider </a:t>
            </a:r>
            <a:r>
              <a:rPr lang="en-US" sz="2200" b="1" dirty="0">
                <a:solidFill>
                  <a:srgbClr val="0070C0"/>
                </a:solidFill>
                <a:latin typeface="Avenir Book" panose="02000503020000020003" pitchFamily="2" charset="0"/>
              </a:rPr>
              <a:t>Matt. 5:17-18      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I come not to abolish the Law but to fulfill it all</a:t>
            </a:r>
          </a:p>
          <a:p>
            <a:r>
              <a:rPr lang="en-US" sz="2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</a:t>
            </a:r>
            <a:r>
              <a:rPr lang="en-US" sz="22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until heavens and Earth pass away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200" b="1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not one </a:t>
            </a:r>
            <a:r>
              <a:rPr lang="en-US" sz="2200" b="1" i="1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yot</a:t>
            </a:r>
            <a:r>
              <a:rPr lang="en-US" sz="2200" b="1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 </a:t>
            </a:r>
            <a:r>
              <a:rPr lang="en-US" sz="2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or tittle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[apostrophe]</a:t>
            </a:r>
            <a:endParaRPr lang="en-US" sz="22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will </a:t>
            </a:r>
            <a:r>
              <a:rPr lang="en-US" sz="2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pass away </a:t>
            </a:r>
            <a:r>
              <a:rPr lang="en-US" sz="2200" i="1" dirty="0">
                <a:solidFill>
                  <a:srgbClr val="0070C0"/>
                </a:solidFill>
                <a:latin typeface="Avenir Book" panose="02000503020000020003" pitchFamily="2" charset="0"/>
              </a:rPr>
              <a:t>until ALL is fulfilled!</a:t>
            </a:r>
            <a:r>
              <a:rPr lang="en-US" sz="2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</a:t>
            </a:r>
            <a:endParaRPr lang="en-US" sz="9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                 </a:t>
            </a:r>
            <a:r>
              <a:rPr lang="en-US" sz="2200" dirty="0">
                <a:latin typeface="Avenir Book" panose="02000503020000020003" pitchFamily="2" charset="0"/>
              </a:rPr>
              <a:t>That one tiny </a:t>
            </a:r>
            <a:r>
              <a:rPr lang="en-US" sz="2200" b="1" i="1" dirty="0" err="1">
                <a:highlight>
                  <a:srgbClr val="FFFF00"/>
                </a:highlight>
                <a:latin typeface="Avenir Book" panose="02000503020000020003" pitchFamily="2" charset="0"/>
              </a:rPr>
              <a:t>yot</a:t>
            </a:r>
            <a:r>
              <a:rPr lang="en-US" sz="2200" dirty="0">
                <a:latin typeface="Avenir Book" panose="02000503020000020003" pitchFamily="2" charset="0"/>
              </a:rPr>
              <a:t> is difference between </a:t>
            </a:r>
            <a:r>
              <a:rPr lang="en-US" sz="2200" dirty="0" err="1">
                <a:solidFill>
                  <a:srgbClr val="7030A0"/>
                </a:solidFill>
                <a:latin typeface="Avenir Book" panose="02000503020000020003" pitchFamily="2" charset="0"/>
              </a:rPr>
              <a:t>adoni</a:t>
            </a:r>
            <a:r>
              <a:rPr lang="en-US" sz="2200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  <a:r>
              <a:rPr lang="en-US" sz="2200" dirty="0">
                <a:latin typeface="Avenir Book" panose="02000503020000020003" pitchFamily="2" charset="0"/>
              </a:rPr>
              <a:t>rather than </a:t>
            </a:r>
            <a:r>
              <a:rPr lang="en-US" sz="2200" dirty="0">
                <a:solidFill>
                  <a:srgbClr val="7030A0"/>
                </a:solidFill>
                <a:latin typeface="Avenir Book" panose="02000503020000020003" pitchFamily="2" charset="0"/>
              </a:rPr>
              <a:t>Adonai</a:t>
            </a:r>
          </a:p>
          <a:p>
            <a:endParaRPr lang="en-US" sz="1000" b="1" i="1" dirty="0">
              <a:solidFill>
                <a:srgbClr val="7030A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2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  </a:t>
            </a:r>
            <a:r>
              <a:rPr lang="en-US" sz="2200" dirty="0">
                <a:latin typeface="Avenir Book" panose="02000503020000020003" pitchFamily="2" charset="0"/>
              </a:rPr>
              <a:t>Jesus is the </a:t>
            </a:r>
            <a:r>
              <a:rPr lang="en-US" sz="2200" dirty="0" err="1">
                <a:solidFill>
                  <a:srgbClr val="7030A0"/>
                </a:solidFill>
                <a:latin typeface="Avenir Book" panose="02000503020000020003" pitchFamily="2" charset="0"/>
              </a:rPr>
              <a:t>adoni</a:t>
            </a:r>
            <a:r>
              <a:rPr lang="en-US" sz="2200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  <a:r>
              <a:rPr lang="en-US" sz="2200" dirty="0">
                <a:latin typeface="Avenir Book" panose="02000503020000020003" pitchFamily="2" charset="0"/>
              </a:rPr>
              <a:t>over David, while also the ‘son of David’ in Davidic Covenant</a:t>
            </a:r>
          </a:p>
          <a:p>
            <a:endParaRPr lang="en-US" sz="900" dirty="0">
              <a:latin typeface="Avenir Book" panose="02000503020000020003" pitchFamily="2" charset="0"/>
            </a:endParaRPr>
          </a:p>
          <a:p>
            <a:r>
              <a:rPr lang="en-US" sz="22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	           </a:t>
            </a:r>
            <a:r>
              <a:rPr lang="en-US" sz="2200" dirty="0">
                <a:effectLst/>
                <a:latin typeface="Avenir Book" panose="02000503020000020003" pitchFamily="2" charset="0"/>
              </a:rPr>
              <a:t>it’s like saying, </a:t>
            </a:r>
            <a:r>
              <a:rPr lang="en-US" sz="2200" b="1" i="1" dirty="0">
                <a:effectLst/>
                <a:latin typeface="Avenir Book" panose="02000503020000020003" pitchFamily="2" charset="0"/>
              </a:rPr>
              <a:t>“You Pharisees use ‘son of David’ for Mashiach</a:t>
            </a:r>
          </a:p>
          <a:p>
            <a:r>
              <a:rPr lang="en-US" sz="2200" b="1" i="1" dirty="0">
                <a:latin typeface="Avenir Book" panose="02000503020000020003" pitchFamily="2" charset="0"/>
              </a:rPr>
              <a:t>				  but wait, David calls Him </a:t>
            </a:r>
            <a:r>
              <a:rPr lang="en-US" sz="2200" b="1" i="1" dirty="0" err="1">
                <a:solidFill>
                  <a:srgbClr val="7030A0"/>
                </a:solidFill>
                <a:latin typeface="Avenir Book" panose="02000503020000020003" pitchFamily="2" charset="0"/>
              </a:rPr>
              <a:t>adoni</a:t>
            </a:r>
            <a:r>
              <a:rPr lang="en-US" sz="22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 [my master/my Lord]</a:t>
            </a:r>
          </a:p>
          <a:p>
            <a:r>
              <a:rPr lang="en-US" sz="22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				  </a:t>
            </a:r>
            <a:r>
              <a:rPr lang="en-US" sz="2200" i="1" dirty="0">
                <a:latin typeface="Avenir Book" panose="02000503020000020003" pitchFamily="2" charset="0"/>
              </a:rPr>
              <a:t>so Mashiach HAS to be far more than simply ancestry</a:t>
            </a:r>
          </a:p>
          <a:p>
            <a:r>
              <a:rPr lang="en-US" sz="2200" i="1" dirty="0">
                <a:latin typeface="Avenir Book" panose="02000503020000020003" pitchFamily="2" charset="0"/>
              </a:rPr>
              <a:t>				  lineage to David because He was alive in David’s time</a:t>
            </a:r>
          </a:p>
          <a:p>
            <a:r>
              <a:rPr lang="en-US" sz="2200" i="1" dirty="0">
                <a:latin typeface="Avenir Book" panose="02000503020000020003" pitchFamily="2" charset="0"/>
              </a:rPr>
              <a:t>				  AND He is greater than David” </a:t>
            </a:r>
          </a:p>
          <a:p>
            <a:endParaRPr lang="en-US" sz="2200" b="1" i="1" dirty="0">
              <a:solidFill>
                <a:srgbClr val="7030A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78E50-EC33-34F6-7125-1B30E9955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8B3BF-980B-D467-ED3D-3D1FC7EA81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8C85D1-D7DE-4C87-CE53-35CD9A928E4F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2BB50B-082A-9F83-6E6E-DD8A25952E78}"/>
              </a:ext>
            </a:extLst>
          </p:cNvPr>
          <p:cNvSpPr txBox="1"/>
          <p:nvPr/>
        </p:nvSpPr>
        <p:spPr>
          <a:xfrm>
            <a:off x="112761" y="995597"/>
            <a:ext cx="11218199" cy="4847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venir Book" panose="02000503020000020003" pitchFamily="2" charset="0"/>
              </a:rPr>
              <a:t>    Pharisee Saul from Tarsus, PhD would have fit right in on that particular 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	                          roundtable “crossfire” philosophical discussion</a:t>
            </a: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   Matthew 22:41-46</a:t>
            </a:r>
            <a:endParaRPr lang="en-US" sz="2300" dirty="0">
              <a:latin typeface="Avenir Book" panose="02000503020000020003" pitchFamily="2" charset="0"/>
            </a:endParaRPr>
          </a:p>
          <a:p>
            <a:endParaRPr lang="en-US" sz="700" dirty="0">
              <a:latin typeface="Avenir Book" panose="02000503020000020003" pitchFamily="2" charset="0"/>
            </a:endParaRPr>
          </a:p>
          <a:p>
            <a:r>
              <a:rPr lang="en-US" sz="2300" dirty="0">
                <a:effectLst/>
                <a:latin typeface="Avenir Book" panose="02000503020000020003" pitchFamily="2" charset="0"/>
              </a:rPr>
              <a:t>	- Top legal minds of the day state </a:t>
            </a:r>
            <a:r>
              <a:rPr lang="en-US" sz="2300" b="1" i="1" dirty="0">
                <a:effectLst/>
                <a:latin typeface="Avenir Book" panose="02000503020000020003" pitchFamily="2" charset="0"/>
              </a:rPr>
              <a:t>Messiah is David’s son</a:t>
            </a:r>
          </a:p>
          <a:p>
            <a:endParaRPr lang="en-US" sz="900" b="1" i="1" dirty="0">
              <a:effectLst/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- but David does not call Messiah “son”   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                    David calls Messiah “my master” </a:t>
            </a:r>
            <a:r>
              <a:rPr lang="en-US" sz="2300" dirty="0" err="1">
                <a:solidFill>
                  <a:srgbClr val="7030A0"/>
                </a:solidFill>
                <a:latin typeface="Avenir Book" panose="02000503020000020003" pitchFamily="2" charset="0"/>
              </a:rPr>
              <a:t>adoni</a:t>
            </a:r>
            <a:endParaRPr lang="en-US" sz="2300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endParaRPr lang="en-US" sz="900" dirty="0">
              <a:latin typeface="Avenir Book" panose="02000503020000020003" pitchFamily="2" charset="0"/>
            </a:endParaRPr>
          </a:p>
          <a:p>
            <a:r>
              <a:rPr lang="en-US" sz="2300" dirty="0">
                <a:effectLst/>
                <a:latin typeface="Avenir Book" panose="02000503020000020003" pitchFamily="2" charset="0"/>
              </a:rPr>
              <a:t>	- </a:t>
            </a:r>
            <a:r>
              <a:rPr lang="en-US" sz="2300" b="1" u="sng" dirty="0">
                <a:effectLst/>
                <a:latin typeface="Avenir Book" panose="02000503020000020003" pitchFamily="2" charset="0"/>
              </a:rPr>
              <a:t>HOW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 then can Messiah be David’s son?</a:t>
            </a:r>
          </a:p>
          <a:p>
            <a:endParaRPr lang="en-US" sz="1200" dirty="0">
              <a:latin typeface="Avenir Book" panose="02000503020000020003" pitchFamily="2" charset="0"/>
            </a:endParaRPr>
          </a:p>
          <a:p>
            <a:r>
              <a:rPr lang="en-US" sz="2300" dirty="0">
                <a:effectLst/>
                <a:latin typeface="Avenir Book" panose="02000503020000020003" pitchFamily="2" charset="0"/>
              </a:rPr>
              <a:t>		 </a:t>
            </a:r>
            <a:r>
              <a:rPr lang="en-US" sz="2300" b="1" i="1" dirty="0">
                <a:effectLst/>
                <a:latin typeface="Avenir Book" panose="02000503020000020003" pitchFamily="2" charset="0"/>
              </a:rPr>
              <a:t>Jesus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is BOTH born of Mary in the physical lineage of King David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               </a:t>
            </a:r>
            <a:r>
              <a:rPr lang="en-US" sz="2300" b="1" i="1" dirty="0">
                <a:latin typeface="Avenir Book" panose="02000503020000020003" pitchFamily="2" charset="0"/>
              </a:rPr>
              <a:t>and</a:t>
            </a:r>
            <a:r>
              <a:rPr lang="en-US" sz="2300" dirty="0">
                <a:latin typeface="Avenir Book" panose="02000503020000020003" pitchFamily="2" charset="0"/>
              </a:rPr>
              <a:t> </a:t>
            </a:r>
          </a:p>
          <a:p>
            <a:r>
              <a:rPr lang="en-US" sz="2300" dirty="0">
                <a:effectLst/>
                <a:latin typeface="Avenir Book" panose="02000503020000020003" pitchFamily="2" charset="0"/>
              </a:rPr>
              <a:t>			    Pre-existent Creator of the world</a:t>
            </a:r>
          </a:p>
          <a:p>
            <a:endParaRPr lang="en-US" sz="1200" dirty="0">
              <a:latin typeface="Avenir Book" panose="02000503020000020003" pitchFamily="2" charset="0"/>
            </a:endParaRPr>
          </a:p>
          <a:p>
            <a:r>
              <a:rPr lang="en-US" sz="2300" dirty="0">
                <a:effectLst/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    </a:t>
            </a:r>
            <a:r>
              <a:rPr lang="en-US" sz="2400" b="1" i="1" dirty="0"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Jesus precedes David while also physically from David’s lineage</a:t>
            </a:r>
            <a:r>
              <a:rPr lang="en-US" sz="2400" b="1" i="1" dirty="0">
                <a:effectLst/>
                <a:latin typeface="Avenir Book" panose="02000503020000020003" pitchFamily="2" charset="0"/>
              </a:rPr>
              <a:t>!</a:t>
            </a:r>
            <a:endParaRPr lang="en-US" sz="240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A8DE2-87B7-752C-9D85-209E1A3A3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CF4FA-BCF4-C9EA-1363-080DD95402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2EDD3F-9CA9-B435-15B4-5B6EFEDF9FC3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6C19F8-3971-A625-7450-4C5FABEB012A}"/>
              </a:ext>
            </a:extLst>
          </p:cNvPr>
          <p:cNvSpPr txBox="1"/>
          <p:nvPr/>
        </p:nvSpPr>
        <p:spPr>
          <a:xfrm>
            <a:off x="0" y="743649"/>
            <a:ext cx="1186581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      </a:t>
            </a:r>
            <a:r>
              <a:rPr lang="en-US" sz="2300" dirty="0">
                <a:latin typeface="Avenir Book" panose="02000503020000020003" pitchFamily="2" charset="0"/>
              </a:rPr>
              <a:t>Paul clarifies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angels</a:t>
            </a:r>
            <a:r>
              <a:rPr lang="en-US" sz="2300" dirty="0">
                <a:latin typeface="Avenir Book" panose="02000503020000020003" pitchFamily="2" charset="0"/>
              </a:rPr>
              <a:t>: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v14 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Are they not all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ministering spirits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sent out </a:t>
            </a:r>
            <a:r>
              <a:rPr lang="en-US" sz="2400" b="0" dirty="0">
                <a:effectLst/>
                <a:latin typeface="arial" panose="020B0604020202020204" pitchFamily="34" charset="0"/>
              </a:rPr>
              <a:t>[dispatched messengers]</a:t>
            </a:r>
            <a:endParaRPr lang="en-US" sz="2400" b="0" i="1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  	  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to render service for the sake of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those </a:t>
            </a:r>
            <a:r>
              <a:rPr lang="en-US" sz="2400" dirty="0">
                <a:effectLst/>
              </a:rPr>
              <a:t>[mankind]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who will inherit salvation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endParaRPr lang="en-US" sz="12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This language structure is </a:t>
            </a:r>
            <a:r>
              <a:rPr lang="en-US" sz="2300" i="1" dirty="0">
                <a:latin typeface="Avenir Book" panose="02000503020000020003" pitchFamily="2" charset="0"/>
              </a:rPr>
              <a:t>“who </a:t>
            </a:r>
            <a:r>
              <a:rPr lang="en-US" sz="2300" b="1" i="1" u="sng" dirty="0">
                <a:latin typeface="Avenir Book" panose="02000503020000020003" pitchFamily="2" charset="0"/>
              </a:rPr>
              <a:t>will</a:t>
            </a:r>
            <a:r>
              <a:rPr lang="en-US" sz="2300" i="1" dirty="0">
                <a:latin typeface="Avenir Book" panose="02000503020000020003" pitchFamily="2" charset="0"/>
              </a:rPr>
              <a:t> inherit salvation” </a:t>
            </a:r>
            <a:r>
              <a:rPr lang="en-US" sz="2300" b="1" dirty="0"/>
              <a:t>[in the future]</a:t>
            </a: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but they are at that time in 1</a:t>
            </a:r>
            <a:r>
              <a:rPr lang="en-US" sz="2300" baseline="30000" dirty="0">
                <a:latin typeface="Avenir Book" panose="02000503020000020003" pitchFamily="2" charset="0"/>
              </a:rPr>
              <a:t>st</a:t>
            </a:r>
            <a:r>
              <a:rPr lang="en-US" sz="2300" dirty="0">
                <a:latin typeface="Avenir Book" panose="02000503020000020003" pitchFamily="2" charset="0"/>
              </a:rPr>
              <a:t> Century AD believers who are already saved</a:t>
            </a:r>
          </a:p>
          <a:p>
            <a:endParaRPr lang="en-US" sz="900" b="1" i="1" dirty="0">
              <a:solidFill>
                <a:schemeClr val="accent6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John 3:16, 18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,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5:24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Eph. 2:8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by grace you have been saved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300" dirty="0">
                <a:latin typeface="Avenir Book" panose="02000503020000020003" pitchFamily="2" charset="0"/>
              </a:rPr>
              <a:t>Salvation-Justification is NOT a conditional inheritance.  </a:t>
            </a:r>
            <a:r>
              <a:rPr lang="en-US" sz="2300" i="1" dirty="0">
                <a:latin typeface="Avenir Book" panose="02000503020000020003" pitchFamily="2" charset="0"/>
              </a:rPr>
              <a:t>It has happened!!</a:t>
            </a:r>
            <a:endParaRPr lang="en-US" sz="900" i="1" dirty="0">
              <a:latin typeface="Avenir Book" panose="02000503020000020003" pitchFamily="2" charset="0"/>
            </a:endParaRPr>
          </a:p>
          <a:p>
            <a:r>
              <a:rPr lang="en-US" sz="2300" b="1" i="1" dirty="0">
                <a:latin typeface="Avenir Book" panose="02000503020000020003" pitchFamily="2" charset="0"/>
              </a:rPr>
              <a:t>       However . . . </a:t>
            </a:r>
          </a:p>
          <a:p>
            <a:r>
              <a:rPr lang="en-US" sz="2300" b="1" i="1" dirty="0">
                <a:latin typeface="Avenir Book" panose="02000503020000020003" pitchFamily="2" charset="0"/>
              </a:rPr>
              <a:t>		- </a:t>
            </a:r>
            <a:r>
              <a:rPr lang="en-US" sz="2300" i="1" dirty="0">
                <a:latin typeface="Avenir Book" panose="02000503020000020003" pitchFamily="2" charset="0"/>
              </a:rPr>
              <a:t>angels don’t inherit salvation, only mankind saved by the man Jesus</a:t>
            </a:r>
          </a:p>
          <a:p>
            <a:r>
              <a:rPr lang="en-US" sz="2300" i="1" dirty="0">
                <a:latin typeface="Avenir Book" panose="02000503020000020003" pitchFamily="2" charset="0"/>
              </a:rPr>
              <a:t>	   	- angels minister to believers </a:t>
            </a:r>
            <a:r>
              <a:rPr lang="en-US" sz="2300" b="1" i="1" u="sng" dirty="0">
                <a:latin typeface="Avenir Book" panose="02000503020000020003" pitchFamily="2" charset="0"/>
              </a:rPr>
              <a:t>WHO WILL</a:t>
            </a:r>
            <a:r>
              <a:rPr lang="en-US" sz="2300" i="1" dirty="0">
                <a:latin typeface="Avenir Book" panose="02000503020000020003" pitchFamily="2" charset="0"/>
              </a:rPr>
              <a:t> inherit salvation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    - </a:t>
            </a:r>
            <a:r>
              <a:rPr lang="en-US" sz="2300" i="1" dirty="0">
                <a:latin typeface="Avenir Book" panose="02000503020000020003" pitchFamily="2" charset="0"/>
              </a:rPr>
              <a:t>angels don’t sit on thrones, angels don’t rule, in fact . . .</a:t>
            </a:r>
          </a:p>
          <a:p>
            <a:r>
              <a:rPr lang="en-US" sz="2300" i="1" dirty="0">
                <a:latin typeface="Avenir Book" panose="02000503020000020003" pitchFamily="2" charset="0"/>
              </a:rPr>
              <a:t>		                    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3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Corinth. 6:3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believers will judge angels!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47592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B40AC-5AD4-AF7A-CA81-587CA830C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7B6CF-E001-5C1B-9280-7E72AA1B36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A59AF9-54D1-F263-25C8-6819641D24EC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90142-C0B6-E7FD-1D00-E9AC70EBD9CD}"/>
              </a:ext>
            </a:extLst>
          </p:cNvPr>
          <p:cNvSpPr txBox="1"/>
          <p:nvPr/>
        </p:nvSpPr>
        <p:spPr>
          <a:xfrm>
            <a:off x="0" y="1167395"/>
            <a:ext cx="1183176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v14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is referring to something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</a:rPr>
              <a:t>still future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, who </a:t>
            </a:r>
            <a:r>
              <a:rPr lang="en-US" sz="2300" b="1" i="1" u="sng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WILL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inherit  </a:t>
            </a:r>
            <a:r>
              <a:rPr lang="en-US" sz="2300" dirty="0">
                <a:latin typeface="Avenir Book" panose="02000503020000020003" pitchFamily="2" charset="0"/>
              </a:rPr>
              <a:t>[still to come]</a:t>
            </a:r>
            <a:endParaRPr lang="en-US" sz="2300" i="1" dirty="0"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</a:t>
            </a:r>
            <a:r>
              <a:rPr lang="en-US" sz="2300" b="1" dirty="0">
                <a:latin typeface="Avenir Book" panose="02000503020000020003" pitchFamily="2" charset="0"/>
              </a:rPr>
              <a:t>ALL will be glorified in new body, BUT </a:t>
            </a:r>
            <a:r>
              <a:rPr lang="en-US" sz="2300" i="1" dirty="0">
                <a:latin typeface="Avenir Book" panose="02000503020000020003" pitchFamily="2" charset="0"/>
              </a:rPr>
              <a:t>some will receive more glory/rewards</a:t>
            </a:r>
          </a:p>
          <a:p>
            <a:endParaRPr lang="en-US" sz="900" i="1" dirty="0">
              <a:latin typeface="Avenir Book" panose="02000503020000020003" pitchFamily="2" charset="0"/>
            </a:endParaRPr>
          </a:p>
          <a:p>
            <a:r>
              <a:rPr lang="en-US" sz="2300" b="1" i="1" dirty="0"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Romans 14:10-12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believers stand before the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βῆμα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bema = reckoning seat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3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Corin. 5:10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we must all stand before the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βῆμα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give account 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Luke 19:11-26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will ask what we have done with what was entrusted to us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Romans 8:1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there is NO condemnation for those who are in Christ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John 5:24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the is no judgment for those who are saved by Jesus</a:t>
            </a:r>
            <a:endParaRPr lang="en-US" sz="2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6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29E67-A899-2B3A-E345-4B91D18F3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B1B03D-FDF1-A426-C90B-B9AA015DF6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B9DFEC-E844-C9FF-AF5B-E476D88B9F77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F4EA3-754C-8CAB-EAFB-A7E60315FD22}"/>
              </a:ext>
            </a:extLst>
          </p:cNvPr>
          <p:cNvSpPr txBox="1"/>
          <p:nvPr/>
        </p:nvSpPr>
        <p:spPr>
          <a:xfrm>
            <a:off x="136450" y="712679"/>
            <a:ext cx="11564897" cy="5432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201F1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 unique “Crowns” to be granted at the Lord’s decision/discretion</a:t>
            </a:r>
            <a:endParaRPr lang="en-US" sz="2400" b="1" i="1" dirty="0">
              <a:solidFill>
                <a:srgbClr val="201F1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solidFill>
                <a:srgbClr val="201F1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300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Referred with the Greek </a:t>
            </a:r>
            <a:r>
              <a:rPr lang="en-US" sz="2300" b="1" i="1" dirty="0" err="1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stephanos</a:t>
            </a:r>
            <a:r>
              <a:rPr lang="en-US" sz="2300" b="1" i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300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circular wrapped-wreath of leaves awarded to </a:t>
            </a:r>
          </a:p>
          <a:p>
            <a:r>
              <a:rPr lang="en-US" sz="2300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winners of events [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diadem</a:t>
            </a:r>
            <a:r>
              <a:rPr lang="en-US" sz="2300" b="1" i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300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worn by King as Royal Ruler].  </a:t>
            </a:r>
            <a:r>
              <a:rPr lang="en-US" sz="2300" i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300" b="1" i="1" dirty="0" err="1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stephanos</a:t>
            </a:r>
            <a:r>
              <a:rPr lang="en-US" sz="2300" i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include:</a:t>
            </a:r>
            <a:endParaRPr lang="en-US" sz="23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/>
            <a:r>
              <a:rPr lang="en-US" sz="2267" b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CEBB4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Crown of Righteousness    </a:t>
            </a:r>
            <a:endParaRPr lang="en-US" sz="2400" b="1" i="1" dirty="0">
              <a:solidFill>
                <a:srgbClr val="CEBB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19170" indent="609585"/>
            <a:r>
              <a:rPr lang="en-US" sz="2267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67" baseline="30000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267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Tim. 4:8 </a:t>
            </a:r>
            <a:r>
              <a:rPr lang="en-US" sz="2267" i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67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those who love/long/look for return of Jesus</a:t>
            </a:r>
            <a:endParaRPr lang="en-US" sz="2267" i="1" dirty="0">
              <a:solidFill>
                <a:srgbClr val="0070C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/>
            <a:r>
              <a:rPr lang="en-US" sz="2267" b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CEBB4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Crown of Life </a:t>
            </a:r>
            <a:r>
              <a:rPr lang="en-US" sz="2400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67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endParaRPr lang="en-US" sz="2267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19170" indent="609585"/>
            <a:r>
              <a:rPr lang="en-US" sz="2267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James 1:12   </a:t>
            </a:r>
            <a:r>
              <a:rPr lang="en-US" sz="2267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those who persevere under trial </a:t>
            </a:r>
            <a:r>
              <a:rPr lang="en-US" sz="2267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[Rev. 2:10]</a:t>
            </a:r>
            <a:endParaRPr lang="en-US" sz="2267" dirty="0">
              <a:solidFill>
                <a:srgbClr val="0070C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/>
            <a:r>
              <a:rPr lang="en-US" sz="2267" b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CEBB4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Crown of Glory</a:t>
            </a:r>
            <a:r>
              <a:rPr lang="en-US" sz="2267" b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67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endParaRPr lang="en-US" sz="2267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19170" indent="609585"/>
            <a:r>
              <a:rPr lang="en-US" sz="2267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67" baseline="30000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267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Peter 5:4  </a:t>
            </a:r>
            <a:r>
              <a:rPr lang="en-US" sz="2267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those who shepherd the flock with love</a:t>
            </a:r>
            <a:endParaRPr lang="en-US" sz="2267" i="1" dirty="0">
              <a:solidFill>
                <a:srgbClr val="0070C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/>
            <a:r>
              <a:rPr lang="en-US" sz="2267" b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CEBB4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Crown of Exultation</a:t>
            </a:r>
            <a:r>
              <a:rPr lang="en-US" sz="2267" b="1" i="1" dirty="0">
                <a:solidFill>
                  <a:srgbClr val="CEBB4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endParaRPr lang="en-US" sz="2267" b="1" i="1" dirty="0">
              <a:solidFill>
                <a:srgbClr val="CEBB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19170" indent="609585"/>
            <a:r>
              <a:rPr lang="en-US" sz="2267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67" baseline="30000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267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Thess. 2:19 </a:t>
            </a:r>
            <a:r>
              <a:rPr lang="en-US" sz="2267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those who rejoice in the Lord </a:t>
            </a:r>
            <a:r>
              <a:rPr lang="en-US" sz="2267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[Philippians 4:1]</a:t>
            </a:r>
            <a:endParaRPr lang="en-US" sz="2267" dirty="0">
              <a:solidFill>
                <a:srgbClr val="0070C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/>
            <a:r>
              <a:rPr lang="en-US" sz="2267" b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CEBB4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Incorruptible Crown</a:t>
            </a:r>
            <a:r>
              <a:rPr lang="en-US" sz="2400" dirty="0">
                <a:solidFill>
                  <a:srgbClr val="201F1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67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267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19170" indent="609585"/>
            <a:r>
              <a:rPr lang="en-US" sz="2267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67" baseline="30000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267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Corinth. 9:25  </a:t>
            </a:r>
            <a:r>
              <a:rPr lang="en-US" sz="2267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who compete in Greek games receive perishable </a:t>
            </a:r>
          </a:p>
          <a:p>
            <a:pPr marL="1219170" indent="609585"/>
            <a:r>
              <a:rPr lang="en-US" sz="2267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lang="en-US" sz="2267" b="1" i="1" dirty="0" err="1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stephanos</a:t>
            </a:r>
            <a:r>
              <a:rPr lang="en-US" sz="2267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67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we will get an imperishable crown</a:t>
            </a:r>
            <a:endParaRPr lang="en-US" sz="2267" i="1" dirty="0">
              <a:solidFill>
                <a:srgbClr val="0070C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E27C0-16CC-2C00-63AE-A2D70F8FE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AD731-D4E9-2D8E-27FE-AB8BDA8AA3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2AAC73-AC98-950B-8672-3313ED8DD7A0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BA632-D43F-FD84-FF21-0E1837824C52}"/>
              </a:ext>
            </a:extLst>
          </p:cNvPr>
          <p:cNvSpPr txBox="1"/>
          <p:nvPr/>
        </p:nvSpPr>
        <p:spPr>
          <a:xfrm>
            <a:off x="187104" y="893860"/>
            <a:ext cx="11882548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</a:t>
            </a:r>
            <a:r>
              <a:rPr lang="en-US" sz="2400" b="1" dirty="0">
                <a:solidFill>
                  <a:srgbClr val="FF0000"/>
                </a:solidFill>
                <a:latin typeface="Avenir Book" panose="02000503020000020003" pitchFamily="2" charset="0"/>
              </a:rPr>
              <a:t>Warning #1</a:t>
            </a:r>
            <a:r>
              <a:rPr lang="en-US" sz="2400" b="1" dirty="0">
                <a:latin typeface="Avenir Book" panose="02000503020000020003" pitchFamily="2" charset="0"/>
              </a:rPr>
              <a:t>    </a:t>
            </a:r>
            <a:r>
              <a:rPr lang="en-US" sz="2000" dirty="0">
                <a:latin typeface="Avenir Book" panose="02000503020000020003" pitchFamily="2" charset="0"/>
              </a:rPr>
              <a:t>[continues same thought from 1:14 with transition term “therefore”]</a:t>
            </a:r>
          </a:p>
          <a:p>
            <a:r>
              <a:rPr lang="en-US" sz="2000" b="1" dirty="0">
                <a:latin typeface="Avenir Book" panose="02000503020000020003" pitchFamily="2" charset="0"/>
              </a:rPr>
              <a:t>                                           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v14 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angels minister to believers who will inherit salvation . . . .</a:t>
            </a:r>
            <a:endParaRPr lang="en-US" sz="2400" b="1" dirty="0"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2:1-3a </a:t>
            </a:r>
            <a:r>
              <a:rPr lang="en-US" sz="2300" b="1" i="1" u="sng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therefore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[because of that]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</a:rPr>
              <a:t>WE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must 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pay much closer attention 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to what 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</a:rPr>
              <a:t>WE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have heard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so that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WE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do not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00FFFF"/>
                </a:highlight>
                <a:latin typeface="Avenir Book" panose="02000503020000020003" pitchFamily="2" charset="0"/>
              </a:rPr>
              <a:t>drift away from it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- for because the word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[logos]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spoken thru angels proved unalterable, and </a:t>
            </a:r>
            <a:r>
              <a:rPr lang="en-US" sz="2300" b="1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every transgression 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</a:t>
            </a:r>
            <a:r>
              <a:rPr lang="en-US" sz="2300" b="1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disobedience received a just penalty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how will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WE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escape if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WE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neglect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Such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Great Salvation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?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</a:t>
            </a:r>
            <a:r>
              <a:rPr lang="en-US" sz="2300" dirty="0">
                <a:latin typeface="Avenir Book" panose="02000503020000020003" pitchFamily="2" charset="0"/>
              </a:rPr>
              <a:t>[direct reference to inheritance just covered]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 			            </a:t>
            </a:r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AND Paul includes himself in this warning #1</a:t>
            </a:r>
          </a:p>
          <a:p>
            <a:endParaRPr lang="en-US" sz="12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Greek:    </a:t>
            </a:r>
            <a:r>
              <a:rPr lang="el-GR" sz="2400" b="0" i="0" dirty="0" err="1">
                <a:solidFill>
                  <a:srgbClr val="0070C0"/>
                </a:solidFill>
                <a:effectLst/>
                <a:latin typeface="blbGentium"/>
              </a:rPr>
              <a:t>περισσοτέρως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is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en-US" sz="2300" b="1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cs typeface="Arial" panose="020B0604020202020204" pitchFamily="34" charset="0"/>
              </a:rPr>
              <a:t>peris-</a:t>
            </a:r>
            <a:r>
              <a:rPr lang="en-US" sz="2300" b="1" i="1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  <a:cs typeface="Arial" panose="020B0604020202020204" pitchFamily="34" charset="0"/>
              </a:rPr>
              <a:t>soteros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 = 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greater degree/more earnestly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	    </a:t>
            </a:r>
            <a:r>
              <a:rPr lang="el-GR" sz="2400" b="0" i="0" dirty="0" err="1">
                <a:solidFill>
                  <a:srgbClr val="0070C0"/>
                </a:solidFill>
                <a:effectLst/>
                <a:latin typeface="blbGentium"/>
              </a:rPr>
              <a:t>παραρρέω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blbGentium"/>
              </a:rPr>
              <a:t>  </a:t>
            </a:r>
            <a:r>
              <a:rPr lang="en-US" sz="23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is </a:t>
            </a:r>
            <a:r>
              <a:rPr lang="en-US" sz="2300" b="1" i="1" dirty="0" err="1">
                <a:solidFill>
                  <a:srgbClr val="0070C0"/>
                </a:solidFill>
                <a:effectLst/>
                <a:highlight>
                  <a:srgbClr val="00FFFF"/>
                </a:highlight>
                <a:latin typeface="Avenir Book" panose="02000503020000020003" pitchFamily="2" charset="0"/>
              </a:rPr>
              <a:t>pararreo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= glide slowly away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[boat at dock on at shoreline]</a:t>
            </a:r>
            <a:endParaRPr lang="en-US" sz="23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9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for if the Word 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[logos]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spoken through angels proved unalterable - and every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transgression and disobedience received a just penalty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[Romans 6:23 “wages”]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H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ow then will we escape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if we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neglect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 so great a salvation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?</a:t>
            </a:r>
            <a:endParaRPr lang="en-US" sz="23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     </a:t>
            </a:r>
            <a:r>
              <a:rPr lang="el-GR" sz="2400" b="0" i="0" dirty="0" err="1">
                <a:solidFill>
                  <a:srgbClr val="0070C0"/>
                </a:solidFill>
                <a:effectLst/>
                <a:latin typeface="blbGentium"/>
              </a:rPr>
              <a:t>ἀμελέω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blbGentium"/>
              </a:rPr>
              <a:t> </a:t>
            </a:r>
            <a:r>
              <a:rPr lang="en-US" sz="2300" b="0" i="0" dirty="0">
                <a:solidFill>
                  <a:srgbClr val="0070C0"/>
                </a:solidFill>
                <a:effectLst/>
                <a:latin typeface="blbGentium"/>
              </a:rPr>
              <a:t>is </a:t>
            </a:r>
            <a:r>
              <a:rPr lang="en-US" sz="2300" b="0" i="1" dirty="0" err="1">
                <a:solidFill>
                  <a:srgbClr val="0070C0"/>
                </a:solidFill>
                <a:effectLst/>
                <a:latin typeface="blbGentium"/>
              </a:rPr>
              <a:t>ameleo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blbGentium"/>
              </a:rPr>
              <a:t> = careless, simply don’t care at all</a:t>
            </a:r>
            <a:endParaRPr lang="en-US" sz="2300" b="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6A4B1-8153-31EE-1FB9-DADAA850A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BFF77D-DC5E-801B-F716-CC4C0F67E8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702168-1E00-1EAD-911C-655CDEA9D23E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400B3F-487A-69CF-7220-9492BDA6C41A}"/>
              </a:ext>
            </a:extLst>
          </p:cNvPr>
          <p:cNvSpPr txBox="1"/>
          <p:nvPr/>
        </p:nvSpPr>
        <p:spPr>
          <a:xfrm>
            <a:off x="0" y="808661"/>
            <a:ext cx="1167928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/>
              <a:t>Examples: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Leviticus 10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Nadab &amp; Abihu [sons of Aaron] did not follow God’s clear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     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instructions to them then </a:t>
            </a:r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they were killed</a:t>
            </a:r>
          </a:p>
          <a:p>
            <a:endParaRPr lang="en-US" sz="7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Numbers 16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Korah </a:t>
            </a:r>
            <a:r>
              <a:rPr lang="en-US" sz="23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Abiram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Dathan rebel against Aaron’s priesthood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	     then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they were killed</a:t>
            </a:r>
          </a:p>
          <a:p>
            <a:endParaRPr lang="en-US" sz="7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Joshua 7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Achin disobeyed God’s clear word to all then </a:t>
            </a:r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he was killed</a:t>
            </a:r>
          </a:p>
          <a:p>
            <a:endParaRPr lang="en-US" sz="700" i="1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Numbers 20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Moses struck rock twice then </a:t>
            </a:r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not allowed into Canaan</a:t>
            </a:r>
          </a:p>
          <a:p>
            <a:endParaRPr lang="en-US" sz="700" i="1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      1</a:t>
            </a:r>
            <a:r>
              <a:rPr lang="en-US" sz="23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Kings 13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man of God disobeys and joins false prophet then </a:t>
            </a:r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killed by lion</a:t>
            </a:r>
          </a:p>
          <a:p>
            <a:endParaRPr lang="en-US" sz="700" i="1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	  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2nd Chron. 7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Solomon turns to idols then </a:t>
            </a:r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God gives his lands to enemies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700" i="1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	  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3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Samuel 6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never touch Ark of Covenant then </a:t>
            </a:r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Uzzah killed</a:t>
            </a:r>
          </a:p>
          <a:p>
            <a:endParaRPr lang="en-US" sz="700" i="1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	  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3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Kings 11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Solomon later turns to idols then </a:t>
            </a:r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his kingdom taken from him</a:t>
            </a:r>
          </a:p>
          <a:p>
            <a:endParaRPr lang="en-US" sz="700" i="1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	  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3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Samuel 13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Saul kept livestock then </a:t>
            </a:r>
            <a:r>
              <a:rPr lang="en-US" sz="2300" i="1" dirty="0">
                <a:solidFill>
                  <a:srgbClr val="FF0000"/>
                </a:solidFill>
                <a:latin typeface="Avenir Book" panose="02000503020000020003" pitchFamily="2" charset="0"/>
              </a:rPr>
              <a:t>his kingdom was taken from him</a:t>
            </a:r>
            <a:endParaRPr lang="en-US" sz="23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9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       </a:t>
            </a:r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Numbers 14  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Hebrew nation grumbled “should have stayed in Egypt”</a:t>
            </a:r>
          </a:p>
          <a:p>
            <a:r>
              <a:rPr lang="en-US" sz="2300" b="0" i="1" dirty="0">
                <a:solidFill>
                  <a:srgbClr val="0070C0"/>
                </a:solidFill>
                <a:latin typeface="Avenir Book" panose="02000503020000020003" pitchFamily="2" charset="0"/>
              </a:rPr>
              <a:t>				then </a:t>
            </a:r>
            <a:r>
              <a:rPr lang="en-US" sz="2300" b="0" i="1" dirty="0">
                <a:solidFill>
                  <a:srgbClr val="FF0000"/>
                </a:solidFill>
                <a:latin typeface="Avenir Book" panose="02000503020000020003" pitchFamily="2" charset="0"/>
              </a:rPr>
              <a:t>God only allowed Joshua and Caleb into Canaan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48E24-9ADF-6CAA-993B-A57E4EC39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CA429A-061F-125F-CFB9-07DEFAB379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29B749-B1E4-CB96-E2AA-99676CBF8B99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5A6FA3-8E14-60CE-B98C-136BFCA190B1}"/>
              </a:ext>
            </a:extLst>
          </p:cNvPr>
          <p:cNvSpPr txBox="1"/>
          <p:nvPr/>
        </p:nvSpPr>
        <p:spPr>
          <a:xfrm>
            <a:off x="0" y="1197620"/>
            <a:ext cx="12078243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   </a:t>
            </a:r>
            <a:r>
              <a:rPr lang="en-US" sz="2300" b="0" i="1" dirty="0"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‘</a:t>
            </a:r>
            <a:r>
              <a:rPr lang="en-US" sz="2300" b="1" dirty="0"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IF you </a:t>
            </a:r>
            <a:r>
              <a:rPr lang="en-US" sz="2300" b="1" dirty="0">
                <a:highlight>
                  <a:srgbClr val="FFFF00"/>
                </a:highlight>
                <a:latin typeface="Avenir Book" panose="02000503020000020003" pitchFamily="2" charset="0"/>
              </a:rPr>
              <a:t>D</a:t>
            </a:r>
            <a:r>
              <a:rPr lang="en-US" sz="2300" b="1" dirty="0"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rift’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 from God’s Word you WILL lose your still future inheritance!</a:t>
            </a:r>
          </a:p>
          <a:p>
            <a:endParaRPr lang="en-US" sz="1200" b="1" dirty="0">
              <a:latin typeface="Avenir Book" panose="02000503020000020003" pitchFamily="2" charset="0"/>
            </a:endParaRPr>
          </a:p>
          <a:p>
            <a:pPr algn="l" rtl="0" fontAlgn="base"/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</a:t>
            </a:r>
            <a:r>
              <a:rPr lang="en-US" sz="23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Deut. 28:15   Isaiah 59:2   Jeremiah 7:23-24 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IF you cease to follo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w me . . . </a:t>
            </a:r>
            <a:endParaRPr lang="en-US" sz="2300" b="0" i="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 rtl="0" fontAlgn="base"/>
            <a:r>
              <a:rPr lang="en-US" sz="23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 Deut. 11:26-28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it’s your choice, blessing or curse - entirely up to you </a:t>
            </a:r>
          </a:p>
          <a:p>
            <a:endParaRPr lang="en-US" sz="23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v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3a      “neglect” </a:t>
            </a:r>
            <a:r>
              <a:rPr lang="el-GR" sz="2400" b="0" i="0" dirty="0" err="1">
                <a:solidFill>
                  <a:srgbClr val="0070C0"/>
                </a:solidFill>
                <a:effectLst/>
                <a:latin typeface="blbGentium"/>
              </a:rPr>
              <a:t>ἀμελέω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blbGentium"/>
              </a:rPr>
              <a:t> 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ameleo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= cease all regular care, no longer maintained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       pay zero attention to something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endParaRPr lang="en-US" sz="23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“Such Great Salvation” </a:t>
            </a:r>
            <a:r>
              <a:rPr lang="el-GR" sz="2800" b="0" i="0" dirty="0" err="1">
                <a:solidFill>
                  <a:srgbClr val="0A0A0A"/>
                </a:solidFill>
                <a:effectLst/>
                <a:latin typeface="blbGentium"/>
              </a:rPr>
              <a:t>τηλικοῦτος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blbGentium"/>
              </a:rPr>
              <a:t>  </a:t>
            </a:r>
            <a:r>
              <a:rPr lang="el-GR" sz="2800" b="0" i="0" dirty="0" err="1">
                <a:solidFill>
                  <a:srgbClr val="0A0A0A"/>
                </a:solidFill>
                <a:effectLst/>
                <a:latin typeface="blbGentium"/>
              </a:rPr>
              <a:t>σωτηρία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blbGentium"/>
              </a:rPr>
              <a:t>  </a:t>
            </a:r>
            <a:r>
              <a:rPr lang="en-US" sz="2400" b="0" i="1" dirty="0" err="1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teli-koutos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400" b="0" i="1" dirty="0" err="1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sotayria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= 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Incredibly massive deliverance from an enemy</a:t>
            </a:r>
          </a:p>
          <a:p>
            <a:endParaRPr lang="en-US" sz="8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We are to not </a:t>
            </a:r>
            <a:r>
              <a:rPr lang="en-US" sz="2400" dirty="0">
                <a:latin typeface="Avenir Book" panose="02000503020000020003" pitchFamily="2" charset="0"/>
              </a:rPr>
              <a:t>“</a:t>
            </a:r>
            <a:r>
              <a:rPr lang="en-US" sz="2400" i="1" dirty="0">
                <a:latin typeface="Avenir Book" panose="02000503020000020003" pitchFamily="2" charset="0"/>
              </a:rPr>
              <a:t>pay zero attention to”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 this GREA</a:t>
            </a:r>
            <a:r>
              <a:rPr lang="en-US" sz="2400" dirty="0">
                <a:latin typeface="Avenir Book" panose="02000503020000020003" pitchFamily="2" charset="0"/>
              </a:rPr>
              <a:t>T inheritance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Matt. 22:1-14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guests invited to wedding feast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ἀμελέω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= treated it like “oh well”</a:t>
            </a:r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4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 Peter 1:18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you are not redeemed with silver and gold, but precious blood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5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7FFBA-E7DB-00E1-AB9A-62A06E967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84C2E-6693-7284-4B4B-1704B3E194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1FD579-D964-B7F1-26CB-2296F9402087}"/>
              </a:ext>
            </a:extLst>
          </p:cNvPr>
          <p:cNvSpPr txBox="1"/>
          <p:nvPr/>
        </p:nvSpPr>
        <p:spPr>
          <a:xfrm>
            <a:off x="490653" y="0"/>
            <a:ext cx="10413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         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blbGentium"/>
              </a:rPr>
              <a:t>  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“hay-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blbGentium"/>
              </a:rPr>
              <a:t>brai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-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blbGentium"/>
              </a:rPr>
              <a:t>os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”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437F3-4D12-3A3B-4FD8-7B97B2B13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689" y="2990588"/>
            <a:ext cx="876823" cy="876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3266F-1859-C070-119D-FC76BB851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038" y="3150105"/>
            <a:ext cx="1519644" cy="6375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D59FDF-CDB5-8352-39A4-569D4F0C05CA}"/>
              </a:ext>
            </a:extLst>
          </p:cNvPr>
          <p:cNvSpPr txBox="1"/>
          <p:nvPr/>
        </p:nvSpPr>
        <p:spPr>
          <a:xfrm>
            <a:off x="215573" y="1636071"/>
            <a:ext cx="1162702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Last Week / Session-2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Paul’s case that Jesus is Superior to </a:t>
            </a:r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aggelos</a:t>
            </a:r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[more than a dispatched messenger]</a:t>
            </a:r>
            <a:endParaRPr lang="en-US" sz="2400" b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24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1000" b="1" i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400" b="1" i="1" dirty="0">
                <a:latin typeface="Avenir Book" panose="02000503020000020003" pitchFamily="2" charset="0"/>
                <a:cs typeface="Arial" panose="020B0604020202020204" pitchFamily="34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Notes and                              Video at  </a:t>
            </a:r>
            <a:r>
              <a:rPr lang="en-US" sz="3200" i="1" dirty="0">
                <a:solidFill>
                  <a:srgbClr val="0070C0"/>
                </a:solidFill>
                <a:cs typeface="Arial" panose="020B0604020202020204" pitchFamily="34" charset="0"/>
              </a:rPr>
              <a:t>NewtonFIO.com</a:t>
            </a:r>
          </a:p>
          <a:p>
            <a:endParaRPr lang="en-US" sz="3200" i="1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79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4E9FF-3D4C-D667-A895-E5C98772D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E489B-4C11-2BB0-3EC0-79092FCF05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D10DB3-2B3E-575B-72E9-25F4CE06697E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D236B-7175-713C-567F-B214A0D1F061}"/>
              </a:ext>
            </a:extLst>
          </p:cNvPr>
          <p:cNvSpPr txBox="1"/>
          <p:nvPr/>
        </p:nvSpPr>
        <p:spPr>
          <a:xfrm>
            <a:off x="531602" y="1413063"/>
            <a:ext cx="1090074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Avenir Book" panose="02000503020000020003" pitchFamily="2" charset="0"/>
              </a:rPr>
              <a:t>DON’T </a:t>
            </a:r>
            <a:r>
              <a:rPr lang="en-US" sz="2300" dirty="0">
                <a:latin typeface="Avenir Book" panose="02000503020000020003" pitchFamily="2" charset="0"/>
              </a:rPr>
              <a:t>let your </a:t>
            </a:r>
            <a:r>
              <a:rPr lang="en-US" sz="2300" u="sng" dirty="0">
                <a:latin typeface="Avenir Book" panose="02000503020000020003" pitchFamily="2" charset="0"/>
              </a:rPr>
              <a:t>future inheritance</a:t>
            </a:r>
            <a:r>
              <a:rPr lang="en-US" sz="2300" dirty="0">
                <a:latin typeface="Avenir Book" panose="02000503020000020003" pitchFamily="2" charset="0"/>
              </a:rPr>
              <a:t> “drift away” [gradually slip aside]</a:t>
            </a:r>
            <a:endParaRPr lang="en-US" sz="23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9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9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IF: 	1] </a:t>
            </a:r>
            <a:r>
              <a:rPr lang="en-US" sz="2300" i="1" dirty="0">
                <a:latin typeface="Avenir Book" panose="02000503020000020003" pitchFamily="2" charset="0"/>
              </a:rPr>
              <a:t>Word [logos] to men thru angels </a:t>
            </a:r>
            <a:r>
              <a:rPr lang="en-US" sz="2300" dirty="0">
                <a:latin typeface="Avenir Book" panose="02000503020000020003" pitchFamily="2" charset="0"/>
              </a:rPr>
              <a:t>was disobeyed and resulted in 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    punishment,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HOW MUCH MORE will the punishment be for disobeying </a:t>
            </a:r>
          </a:p>
          <a:p>
            <a:endParaRPr lang="en-US" sz="15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2]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what came </a:t>
            </a:r>
            <a:r>
              <a:rPr lang="en-US" sz="2300" dirty="0">
                <a:latin typeface="Avenir Book" panose="02000503020000020003" pitchFamily="2" charset="0"/>
              </a:rPr>
              <a:t>directly thru Jesus the Son, </a:t>
            </a:r>
            <a:r>
              <a:rPr lang="en-US" sz="2400" b="1" i="1" dirty="0"/>
              <a:t>who is far above the angels</a:t>
            </a:r>
            <a:r>
              <a:rPr lang="en-US" sz="2300" dirty="0">
                <a:latin typeface="Avenir Book" panose="02000503020000020003" pitchFamily="2" charset="0"/>
              </a:rPr>
              <a:t>!</a:t>
            </a:r>
          </a:p>
          <a:p>
            <a:endParaRPr lang="en-US" sz="1200" b="0" dirty="0">
              <a:effectLst/>
              <a:latin typeface="Avenir Book" panose="02000503020000020003" pitchFamily="2" charset="0"/>
            </a:endParaRPr>
          </a:p>
          <a:p>
            <a:endParaRPr lang="en-US" sz="2300" b="1" dirty="0">
              <a:latin typeface="Avenir Book" panose="02000503020000020003" pitchFamily="2" charset="0"/>
            </a:endParaRPr>
          </a:p>
          <a:p>
            <a:r>
              <a:rPr lang="en-US" sz="2300" b="1" dirty="0">
                <a:latin typeface="Avenir Book" panose="02000503020000020003" pitchFamily="2" charset="0"/>
              </a:rPr>
              <a:t>	WE </a:t>
            </a:r>
            <a:r>
              <a:rPr lang="en-US" sz="2300" i="1" dirty="0">
                <a:latin typeface="Avenir Book" panose="02000503020000020003" pitchFamily="2" charset="0"/>
              </a:rPr>
              <a:t>have even GREATER accountability to God’s Word </a:t>
            </a:r>
          </a:p>
          <a:p>
            <a:r>
              <a:rPr lang="en-US" sz="2300" i="1" dirty="0">
                <a:latin typeface="Avenir Book" panose="02000503020000020003" pitchFamily="2" charset="0"/>
              </a:rPr>
              <a:t>		   		       and His clear instructions to us</a:t>
            </a:r>
          </a:p>
          <a:p>
            <a:r>
              <a:rPr lang="en-US" sz="2300" b="0" i="1" dirty="0">
                <a:effectLst/>
                <a:latin typeface="Avenir Book" panose="02000503020000020003" pitchFamily="2" charset="0"/>
              </a:rPr>
              <a:t>	</a:t>
            </a:r>
            <a:r>
              <a:rPr lang="en-US" sz="2300" i="1" dirty="0">
                <a:latin typeface="Avenir Book" panose="02000503020000020003" pitchFamily="2" charset="0"/>
              </a:rPr>
              <a:t>       			       because it comes directly from Jesus!</a:t>
            </a:r>
            <a:endParaRPr lang="en-US" sz="2300" b="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E8B36-6171-A15A-EC26-955D1A6D1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109575-C433-FB97-A743-10BC4AC5D9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BF617A-FDA0-3F0B-333A-3C0482CF54A7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E0C568-61BD-53FB-B826-9687681997D9}"/>
              </a:ext>
            </a:extLst>
          </p:cNvPr>
          <p:cNvSpPr txBox="1"/>
          <p:nvPr/>
        </p:nvSpPr>
        <p:spPr>
          <a:xfrm>
            <a:off x="120196" y="1094581"/>
            <a:ext cx="11573618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/>
                <a:latin typeface="Avenir Book" panose="02000503020000020003" pitchFamily="2" charset="0"/>
              </a:rPr>
              <a:t>God’s </a:t>
            </a:r>
            <a:r>
              <a:rPr lang="en-US" sz="2400" b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Warning #1</a:t>
            </a:r>
            <a:r>
              <a:rPr lang="en-US" sz="2400" b="1" dirty="0">
                <a:effectLst/>
                <a:latin typeface="Avenir Book" panose="02000503020000020003" pitchFamily="2" charset="0"/>
              </a:rPr>
              <a:t> is Intentional </a:t>
            </a:r>
          </a:p>
          <a:p>
            <a:endParaRPr lang="en-US" sz="900" b="1" dirty="0">
              <a:effectLst/>
              <a:latin typeface="Avenir Book" panose="02000503020000020003" pitchFamily="2" charset="0"/>
            </a:endParaRPr>
          </a:p>
          <a:p>
            <a:endParaRPr lang="en-US" sz="900" b="1" dirty="0">
              <a:effectLst/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     Proverbs 3:11-12 </a:t>
            </a:r>
            <a:r>
              <a:rPr lang="en-US" sz="24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don’t reject Lord’s discipline, loathe His reproof of you</a:t>
            </a:r>
          </a:p>
          <a:p>
            <a:r>
              <a:rPr lang="en-US" sz="2400" b="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it means God loves you, like a Father correcting his son</a:t>
            </a:r>
          </a:p>
          <a:p>
            <a:r>
              <a:rPr lang="en-US" sz="2400" b="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Prov. 1:32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complacency of fools will destroy them</a:t>
            </a:r>
          </a:p>
          <a:p>
            <a:r>
              <a:rPr lang="en-US" sz="2400" b="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4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 Corin. 10:12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be careful you don’t fall when you think  you’re standing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4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 Corin.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test yourself, examine yourself</a:t>
            </a:r>
            <a:endParaRPr lang="en-US" sz="2400" b="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1200" b="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    </a:t>
            </a:r>
            <a:r>
              <a:rPr lang="en-US" sz="2400" b="1" dirty="0">
                <a:latin typeface="Avenir Book" panose="02000503020000020003" pitchFamily="2" charset="0"/>
              </a:rPr>
              <a:t> </a:t>
            </a:r>
            <a:r>
              <a:rPr lang="en-US" sz="2400" b="1" dirty="0">
                <a:effectLst/>
                <a:latin typeface="Avenir Book" panose="02000503020000020003" pitchFamily="2" charset="0"/>
              </a:rPr>
              <a:t>Consider </a:t>
            </a:r>
            <a:r>
              <a:rPr lang="en-US" sz="2400" b="1" dirty="0">
                <a:solidFill>
                  <a:srgbClr val="0070C0"/>
                </a:solidFill>
                <a:effectLst/>
              </a:rPr>
              <a:t>James 1:12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blessed is a man who perseveres under trial 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[discipline]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for once he has been approved, he will receive 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</a:t>
            </a:r>
            <a:r>
              <a:rPr lang="en-US" sz="2500" b="1" i="1" dirty="0">
                <a:solidFill>
                  <a:srgbClr val="CEBB43"/>
                </a:solidFill>
                <a:effectLst/>
                <a:latin typeface="Avenir Book" panose="02000503020000020003" pitchFamily="2" charset="0"/>
              </a:rPr>
              <a:t>the crown of life 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which the Lord has promised to those who love Him</a:t>
            </a:r>
          </a:p>
          <a:p>
            <a:endParaRPr lang="en-US" sz="23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endParaRPr lang="en-US" sz="23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23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endParaRPr lang="en-US" sz="24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2300" b="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3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3D266-960E-F29F-8D2C-C9ABE249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8D53F-0207-2DEB-1497-057CAA524C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D7BA2-C8F6-2A9C-DCF3-B2CDDC848ED1}"/>
              </a:ext>
            </a:extLst>
          </p:cNvPr>
          <p:cNvSpPr txBox="1"/>
          <p:nvPr/>
        </p:nvSpPr>
        <p:spPr>
          <a:xfrm>
            <a:off x="0" y="179175"/>
            <a:ext cx="11857798" cy="564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  SUMMARY </a:t>
            </a:r>
          </a:p>
          <a:p>
            <a:endParaRPr lang="en-US" sz="700" b="1" i="1" dirty="0">
              <a:effectLst/>
              <a:latin typeface="Avenir Book" panose="02000503020000020003" pitchFamily="2" charset="0"/>
            </a:endParaRPr>
          </a:p>
          <a:p>
            <a:r>
              <a:rPr lang="en-US" sz="2400" b="1" i="1" dirty="0"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Paul notes:	A] God punished disobedience to His Word from angels, so how</a:t>
            </a:r>
          </a:p>
          <a:p>
            <a:r>
              <a:rPr lang="en-US" sz="2300" b="1" i="1" dirty="0">
                <a:latin typeface="Avenir Book" panose="02000503020000020003" pitchFamily="2" charset="0"/>
              </a:rPr>
              <a:t>			     </a:t>
            </a:r>
            <a:r>
              <a:rPr lang="en-US" sz="2300" dirty="0">
                <a:latin typeface="Avenir Book" panose="02000503020000020003" pitchFamily="2" charset="0"/>
              </a:rPr>
              <a:t>much more are we to obey now that we have Jesus’ Word?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	B] Don’t treat lightly this GREAT salvation, bought by Jesus’ blood</a:t>
            </a:r>
          </a:p>
          <a:p>
            <a:endParaRPr lang="en-US" sz="1200" dirty="0">
              <a:latin typeface="Avenir Book" panose="02000503020000020003" pitchFamily="2" charset="0"/>
            </a:endParaRPr>
          </a:p>
          <a:p>
            <a:r>
              <a:rPr lang="en-US" sz="2400" b="1" i="1" dirty="0">
                <a:effectLst/>
                <a:latin typeface="Avenir Book" panose="02000503020000020003" pitchFamily="2" charset="0"/>
              </a:rPr>
              <a:t>	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Paul uses </a:t>
            </a:r>
            <a:r>
              <a:rPr lang="en-US" sz="2300" dirty="0"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3 citations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from Hebrew Scriptures to show:</a:t>
            </a:r>
          </a:p>
          <a:p>
            <a:endParaRPr lang="en-US" sz="700" b="1" i="1" dirty="0">
              <a:latin typeface="Avenir Book" panose="02000503020000020003" pitchFamily="2" charset="0"/>
            </a:endParaRPr>
          </a:p>
          <a:p>
            <a:r>
              <a:rPr lang="en-US" sz="2300" b="1" i="1" dirty="0">
                <a:effectLst/>
                <a:latin typeface="Avenir Book" panose="02000503020000020003" pitchFamily="2" charset="0"/>
              </a:rPr>
              <a:t>	</a:t>
            </a:r>
            <a:r>
              <a:rPr lang="en-US" sz="2300" i="1" dirty="0">
                <a:latin typeface="Avenir Book" panose="02000503020000020003" pitchFamily="2" charset="0"/>
              </a:rPr>
              <a:t>-</a:t>
            </a:r>
            <a:r>
              <a:rPr lang="en-US" sz="2300" i="1" dirty="0">
                <a:effectLst/>
                <a:latin typeface="Avenir Book" panose="02000503020000020003" pitchFamily="2" charset="0"/>
              </a:rPr>
              <a:t> Jesus is GOD   He is of David’s physica</a:t>
            </a:r>
            <a:r>
              <a:rPr lang="en-US" sz="2300" i="1" dirty="0">
                <a:latin typeface="Avenir Book" panose="02000503020000020003" pitchFamily="2" charset="0"/>
              </a:rPr>
              <a:t>l </a:t>
            </a:r>
            <a:r>
              <a:rPr lang="en-US" sz="2300" i="1" dirty="0">
                <a:effectLst/>
                <a:latin typeface="Avenir Book" panose="02000503020000020003" pitchFamily="2" charset="0"/>
              </a:rPr>
              <a:t>lineage but also David’s Master/Lord</a:t>
            </a:r>
            <a:endParaRPr lang="en-US" sz="2300" i="1" dirty="0">
              <a:latin typeface="Avenir Book" panose="02000503020000020003" pitchFamily="2" charset="0"/>
            </a:endParaRPr>
          </a:p>
          <a:p>
            <a:r>
              <a:rPr lang="en-US" sz="2300" b="1" i="1" dirty="0">
                <a:effectLst/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latin typeface="Avenir Book" panose="02000503020000020003" pitchFamily="2" charset="0"/>
              </a:rPr>
              <a:t>-</a:t>
            </a:r>
            <a:r>
              <a:rPr lang="en-US" sz="2300" b="1" i="1" dirty="0">
                <a:effectLst/>
                <a:latin typeface="Avenir Book" panose="02000503020000020003" pitchFamily="2" charset="0"/>
              </a:rPr>
              <a:t> </a:t>
            </a:r>
            <a:r>
              <a:rPr lang="en-US" sz="2300" i="1" dirty="0">
                <a:effectLst/>
                <a:latin typeface="Avenir Book" panose="02000503020000020003" pitchFamily="2" charset="0"/>
              </a:rPr>
              <a:t>Jesus is King </a:t>
            </a:r>
            <a:r>
              <a:rPr lang="en-US" sz="2300" i="1" dirty="0">
                <a:latin typeface="Avenir Book" panose="02000503020000020003" pitchFamily="2" charset="0"/>
              </a:rPr>
              <a:t>and </a:t>
            </a:r>
            <a:r>
              <a:rPr lang="en-US" sz="2300" i="1" dirty="0">
                <a:effectLst/>
                <a:latin typeface="Avenir Book" panose="02000503020000020003" pitchFamily="2" charset="0"/>
              </a:rPr>
              <a:t>His </a:t>
            </a:r>
            <a:r>
              <a:rPr lang="en-US" sz="230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Kingdom</a:t>
            </a:r>
            <a:r>
              <a:rPr lang="en-US" sz="2300" i="1" dirty="0">
                <a:effectLst/>
                <a:latin typeface="Avenir Book" panose="02000503020000020003" pitchFamily="2" charset="0"/>
              </a:rPr>
              <a:t> is </a:t>
            </a:r>
            <a:r>
              <a:rPr lang="en-US" sz="2300" i="1" dirty="0">
                <a:latin typeface="Avenir Book" panose="02000503020000020003" pitchFamily="2" charset="0"/>
              </a:rPr>
              <a:t>forever and ever - after heavens are rolled up</a:t>
            </a:r>
            <a:endParaRPr lang="en-US" sz="2300" i="1" dirty="0">
              <a:effectLst/>
              <a:latin typeface="Avenir Book" panose="02000503020000020003" pitchFamily="2" charset="0"/>
            </a:endParaRPr>
          </a:p>
          <a:p>
            <a:endParaRPr lang="en-US" sz="1500" b="1" i="1" dirty="0">
              <a:latin typeface="Avenir Book" panose="02000503020000020003" pitchFamily="2" charset="0"/>
            </a:endParaRPr>
          </a:p>
          <a:p>
            <a:r>
              <a:rPr lang="en-US" sz="2300" b="1" i="1" dirty="0">
                <a:effectLst/>
                <a:latin typeface="Avenir Book" panose="02000503020000020003" pitchFamily="2" charset="0"/>
              </a:rPr>
              <a:t>	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Get ready for </a:t>
            </a:r>
            <a:r>
              <a:rPr lang="en-US" sz="2300" i="1" dirty="0">
                <a:effectLst/>
                <a:latin typeface="Avenir Book" panose="02000503020000020003" pitchFamily="2" charset="0"/>
              </a:rPr>
              <a:t>Paul </a:t>
            </a:r>
            <a:r>
              <a:rPr lang="en-US" sz="2300" i="1" dirty="0">
                <a:latin typeface="Avenir Book" panose="02000503020000020003" pitchFamily="2" charset="0"/>
              </a:rPr>
              <a:t>to </a:t>
            </a:r>
            <a:r>
              <a:rPr lang="en-US" sz="2300" i="1" dirty="0">
                <a:effectLst/>
                <a:latin typeface="Avenir Book" panose="02000503020000020003" pitchFamily="2" charset="0"/>
              </a:rPr>
              <a:t>pre-handle 2 major concerns re: Jesus</a:t>
            </a:r>
          </a:p>
          <a:p>
            <a:endParaRPr lang="en-US" sz="700" b="1" i="1" dirty="0">
              <a:latin typeface="Avenir Book" panose="02000503020000020003" pitchFamily="2" charset="0"/>
            </a:endParaRPr>
          </a:p>
          <a:p>
            <a:r>
              <a:rPr lang="en-US" sz="2300" b="1" i="1" dirty="0">
                <a:effectLst/>
                <a:latin typeface="Avenir Book" panose="02000503020000020003" pitchFamily="2" charset="0"/>
              </a:rPr>
              <a:t>		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1. </a:t>
            </a:r>
            <a:r>
              <a:rPr lang="en-US" sz="2300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Jesus is ABOVE the aggelos, but He was a 100% human man</a:t>
            </a:r>
          </a:p>
          <a:p>
            <a:r>
              <a:rPr lang="en-US" sz="2300" dirty="0">
                <a:solidFill>
                  <a:srgbClr val="C00000"/>
                </a:solidFill>
                <a:latin typeface="Avenir Book" panose="02000503020000020003" pitchFamily="2" charset="0"/>
              </a:rPr>
              <a:t>		   which makes Him </a:t>
            </a:r>
            <a:r>
              <a:rPr lang="en-US" sz="23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lower than the aggelos  </a:t>
            </a:r>
            <a:r>
              <a:rPr lang="en-US" sz="2300" dirty="0">
                <a:latin typeface="Avenir Book" panose="02000503020000020003" pitchFamily="2" charset="0"/>
              </a:rPr>
              <a:t>How Can That Be?</a:t>
            </a:r>
          </a:p>
          <a:p>
            <a:endParaRPr lang="en-US" sz="700" dirty="0">
              <a:latin typeface="Avenir Book" panose="02000503020000020003" pitchFamily="2" charset="0"/>
            </a:endParaRPr>
          </a:p>
          <a:p>
            <a:r>
              <a:rPr lang="en-US" sz="2300" dirty="0">
                <a:effectLst/>
                <a:latin typeface="Avenir Book" panose="02000503020000020003" pitchFamily="2" charset="0"/>
              </a:rPr>
              <a:t>		2. </a:t>
            </a:r>
            <a:r>
              <a:rPr lang="en-US" sz="2300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Jesus died a human-physical death – and angels, </a:t>
            </a:r>
          </a:p>
          <a:p>
            <a:r>
              <a:rPr lang="en-US" sz="2300" dirty="0">
                <a:solidFill>
                  <a:srgbClr val="C00000"/>
                </a:solidFill>
                <a:latin typeface="Avenir Book" panose="02000503020000020003" pitchFamily="2" charset="0"/>
              </a:rPr>
              <a:t>		    </a:t>
            </a:r>
            <a:r>
              <a:rPr lang="en-US" sz="2300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whom He is greater than, </a:t>
            </a:r>
            <a:r>
              <a:rPr lang="en-US" sz="2300" dirty="0">
                <a:solidFill>
                  <a:srgbClr val="C00000"/>
                </a:solidFill>
                <a:latin typeface="Avenir Book" panose="02000503020000020003" pitchFamily="2" charset="0"/>
              </a:rPr>
              <a:t>don’t die  </a:t>
            </a:r>
            <a:r>
              <a:rPr lang="en-US" sz="2300" dirty="0">
                <a:latin typeface="Avenir Book" panose="02000503020000020003" pitchFamily="2" charset="0"/>
              </a:rPr>
              <a:t>How Can That Be?</a:t>
            </a:r>
          </a:p>
          <a:p>
            <a:r>
              <a:rPr lang="en-US" sz="2300" dirty="0">
                <a:effectLst/>
                <a:latin typeface="Avenir Book" panose="02000503020000020003" pitchFamily="2" charset="0"/>
              </a:rPr>
              <a:t>		     </a:t>
            </a:r>
            <a:r>
              <a:rPr lang="en-US" sz="2300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How can Jesus be higher than the angels?</a:t>
            </a:r>
            <a:endParaRPr lang="en-US" sz="230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0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9A1CC-CA28-9748-0C86-A1B8E1620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909CF-3272-8F69-38EC-10333D061B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82C00-9AD7-0475-06BD-FF933A906CCE}"/>
              </a:ext>
            </a:extLst>
          </p:cNvPr>
          <p:cNvSpPr txBox="1"/>
          <p:nvPr/>
        </p:nvSpPr>
        <p:spPr>
          <a:xfrm>
            <a:off x="3255979" y="747131"/>
            <a:ext cx="7772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52FB44-1D56-35C5-7B17-79BAF84B021F}"/>
              </a:ext>
            </a:extLst>
          </p:cNvPr>
          <p:cNvSpPr txBox="1"/>
          <p:nvPr/>
        </p:nvSpPr>
        <p:spPr>
          <a:xfrm>
            <a:off x="226822" y="2140593"/>
            <a:ext cx="3552960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NEXT WEEK</a:t>
            </a:r>
          </a:p>
          <a:p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Hebrews 2:3b-10</a:t>
            </a:r>
          </a:p>
          <a:p>
            <a:endParaRPr lang="en-US" sz="10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n-US" sz="2800" dirty="0"/>
              <a:t>Paul cites:</a:t>
            </a:r>
          </a:p>
          <a:p>
            <a:r>
              <a:rPr lang="en-US" sz="2800" dirty="0"/>
              <a:t>        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Psalm 8:4-6</a:t>
            </a:r>
          </a:p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40624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D4893-5A0D-56D4-12A9-3F0DC1474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CC008-7BC9-70F0-2664-C6C09EC82C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D7AEA-8FAC-8F59-9801-E800FAE9BBED}"/>
              </a:ext>
            </a:extLst>
          </p:cNvPr>
          <p:cNvSpPr txBox="1"/>
          <p:nvPr/>
        </p:nvSpPr>
        <p:spPr>
          <a:xfrm>
            <a:off x="0" y="0"/>
            <a:ext cx="11854592" cy="6694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effectLst/>
                <a:cs typeface="Arial" panose="020B0604020202020204" pitchFamily="34" charset="0"/>
              </a:rPr>
              <a:t>Amazing Presentation of Jesus in Hebrew Scriptures</a:t>
            </a:r>
            <a:endParaRPr lang="en-US" sz="2300" b="1" dirty="0">
              <a:effectLst/>
              <a:cs typeface="Arial" panose="020B0604020202020204" pitchFamily="34" charset="0"/>
            </a:endParaRPr>
          </a:p>
          <a:p>
            <a:endParaRPr lang="en-US" sz="5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           </a:t>
            </a:r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Acts </a:t>
            </a:r>
            <a:r>
              <a:rPr lang="en-US" sz="2300" i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includes </a:t>
            </a:r>
            <a:r>
              <a:rPr lang="en-US" sz="2300" b="1" i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15 teachings </a:t>
            </a:r>
            <a:r>
              <a:rPr lang="en-US" sz="2300" i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by </a:t>
            </a:r>
            <a:r>
              <a:rPr lang="en-US" sz="2300" b="1" i="1" dirty="0">
                <a:latin typeface="Avenir Book" panose="02000503020000020003" pitchFamily="2" charset="0"/>
                <a:cs typeface="Arial" panose="020B0604020202020204" pitchFamily="34" charset="0"/>
              </a:rPr>
              <a:t>4</a:t>
            </a:r>
            <a:r>
              <a:rPr lang="en-US" sz="2300" b="1" i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 different men </a:t>
            </a:r>
            <a:r>
              <a:rPr lang="en-US" sz="2300" i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on this very same topic</a:t>
            </a:r>
          </a:p>
          <a:p>
            <a:r>
              <a:rPr lang="en-US" sz="2300" i="1" dirty="0">
                <a:latin typeface="Avenir Book" panose="02000503020000020003" pitchFamily="2" charset="0"/>
                <a:cs typeface="Arial" panose="020B0604020202020204" pitchFamily="34" charset="0"/>
              </a:rPr>
              <a:t>	                      </a:t>
            </a:r>
            <a:r>
              <a:rPr lang="en-US" sz="2300" dirty="0">
                <a:latin typeface="Avenir Book" panose="02000503020000020003" pitchFamily="2" charset="0"/>
                <a:cs typeface="Arial" panose="020B0604020202020204" pitchFamily="34" charset="0"/>
              </a:rPr>
              <a:t>AND </a:t>
            </a:r>
            <a:r>
              <a:rPr lang="en-US" sz="2300" i="1" dirty="0">
                <a:latin typeface="Avenir Book" panose="02000503020000020003" pitchFamily="2" charset="0"/>
                <a:cs typeface="Arial" panose="020B0604020202020204" pitchFamily="34" charset="0"/>
              </a:rPr>
              <a:t>these always result in significant responses from listeners</a:t>
            </a:r>
          </a:p>
          <a:p>
            <a:endParaRPr lang="en-US" sz="500" i="1" dirty="0"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i="1" dirty="0"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Chap-2	Peter in Jerusalem at Pentecost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</a:p>
          <a:p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Chap-3	Peter after he healed the lame man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Chap-4	Peter to the Sanhedrin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  <a:endParaRPr lang="en-US" sz="2300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Chap-7	Stephen to the Sanhedrin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  <a:endParaRPr lang="en-US" sz="2300" dirty="0">
              <a:solidFill>
                <a:srgbClr val="0070C0"/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Chap-10	Peter to Cornelius [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explains Jewish salvation for Gentiles too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]</a:t>
            </a:r>
          </a:p>
          <a:p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Chap-11	Peter to Jerusalem church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  <a:endParaRPr lang="en-US" sz="2300" dirty="0">
              <a:solidFill>
                <a:srgbClr val="0070C0"/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Chap-13	</a:t>
            </a:r>
            <a:r>
              <a:rPr lang="en-US" sz="2300" b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Paul at synagogue in Pisidian Antioch </a:t>
            </a:r>
            <a:r>
              <a:rPr lang="en-US" sz="23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Chap-15	Peter at Council of Jerusalem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  <a:endParaRPr lang="en-US" sz="2300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		James at Council of Jerusalem </a:t>
            </a: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  <a:endParaRPr lang="en-US" sz="2300" dirty="0">
              <a:solidFill>
                <a:srgbClr val="0070C0"/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Chap-17	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Paul on Areopagus in Athens </a:t>
            </a:r>
            <a:r>
              <a:rPr lang="en-US" sz="2300" b="1" i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Greeks re: Jewish God and Jesus</a:t>
            </a:r>
            <a:endParaRPr lang="en-US" sz="2300" b="1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Chap-20	</a:t>
            </a:r>
            <a:r>
              <a:rPr lang="en-US" sz="2300" b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Paul at Miletus 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to</a:t>
            </a:r>
            <a:r>
              <a:rPr lang="en-US" sz="2300" b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 Ephesus elders </a:t>
            </a:r>
            <a:r>
              <a:rPr lang="en-US" sz="23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 </a:t>
            </a:r>
            <a:r>
              <a:rPr lang="en-US" sz="2300" b="1" i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and Greeks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Chap-22	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Paul gives his testimony in Jerusalem </a:t>
            </a:r>
            <a:r>
              <a:rPr lang="en-US" sz="23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Chap-23	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Paul to Sanhedrin </a:t>
            </a:r>
            <a:r>
              <a:rPr lang="en-US" sz="23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to Jews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Chap-24	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Paul to Felix and his wife Drusilla </a:t>
            </a:r>
          </a:p>
          <a:p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	Chap-26	</a:t>
            </a:r>
            <a:r>
              <a:rPr lang="en-US" sz="2300" b="1" dirty="0"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Paul to King Agrippa, his wife Bernice, and to Festus</a:t>
            </a:r>
          </a:p>
        </p:txBody>
      </p:sp>
    </p:spTree>
    <p:extLst>
      <p:ext uri="{BB962C8B-B14F-4D97-AF65-F5344CB8AC3E}">
        <p14:creationId xmlns:p14="http://schemas.microsoft.com/office/powerpoint/2010/main" val="170099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A603A-A4AB-6130-4765-87DC21D2F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60DC9-9F5F-DFFD-4761-B190BCF9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C716C2-179A-5AD2-E94F-0801ABB5A824}"/>
              </a:ext>
            </a:extLst>
          </p:cNvPr>
          <p:cNvSpPr txBox="1"/>
          <p:nvPr/>
        </p:nvSpPr>
        <p:spPr>
          <a:xfrm>
            <a:off x="289931" y="276078"/>
            <a:ext cx="4525598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Paul’s Bibliography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2 Samuel 7:12-14 	Heb 1:5a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2:7 		Heb 1:5b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104:4 		Heb 1:7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45:6-7 		Heb 1:8-9</a:t>
            </a:r>
          </a:p>
          <a:p>
            <a:pPr algn="l" fontAlgn="base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Psalm 102:25-27 	Heb 1:10-12</a:t>
            </a:r>
            <a:endParaRPr lang="en-US" sz="1000" b="1" i="1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Isaiah 34:4-12		Heb 1:12</a:t>
            </a:r>
          </a:p>
          <a:p>
            <a:pPr algn="l" rtl="0" fontAlgn="base"/>
            <a:r>
              <a:rPr lang="en-US" sz="2200" b="0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Psalm 110:1 		Heb 1:13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8:4-6 		Heb 2:5-10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22:22 		Heb 2:12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Isaiah 8:17 		Heb 2:13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Isaiah 8:18 		Heb 2:13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95:7-11  	Heb 3:7-11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95:11		Heb. 4:3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Genesis 2:2 		Heb 4:4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2:7 		Heb 5:6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 		Heb 5:6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32:43 		Heb 6:1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63334-1CE4-9113-FC98-612535FCABDE}"/>
              </a:ext>
            </a:extLst>
          </p:cNvPr>
          <p:cNvSpPr txBox="1"/>
          <p:nvPr/>
        </p:nvSpPr>
        <p:spPr>
          <a:xfrm>
            <a:off x="5417696" y="965477"/>
            <a:ext cx="564128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 22:16-17 		Heb 6:14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		Heb 7:17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		Heb 7:21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Exodus 25:40 		Heb 8:5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Jeremiah 31:31-34 	Heb 8:7-13, 10:15-18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Exodus 24:8 		Heb 9:20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40:6-8 		Heb 10:5-10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32:35 		Heb 10:30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32:36 		Heb 10:30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Habakkuk 2:3-4 	Heb 10:37-38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 21:12 		Heb 11:18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Prov. 3:11-12 		Heb 12:5-6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9:19 		Heb 12:21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Haggai 2:6 		Heb 12:26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31:6 		Heb 13:5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118:6 		Heb 13:6</a:t>
            </a:r>
          </a:p>
        </p:txBody>
      </p:sp>
    </p:spTree>
    <p:extLst>
      <p:ext uri="{BB962C8B-B14F-4D97-AF65-F5344CB8AC3E}">
        <p14:creationId xmlns:p14="http://schemas.microsoft.com/office/powerpoint/2010/main" val="265013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167F1-A88E-34A9-F91A-19C4A7695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5D230E-7380-57A4-DFCA-CFA2DF096E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707480-A9EB-E299-525A-97C5E7DEA80C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90382-BBF8-D30C-52DB-D10B2A657ED0}"/>
              </a:ext>
            </a:extLst>
          </p:cNvPr>
          <p:cNvSpPr txBox="1"/>
          <p:nvPr/>
        </p:nvSpPr>
        <p:spPr>
          <a:xfrm>
            <a:off x="490653" y="1156907"/>
            <a:ext cx="11009232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        </a:t>
            </a:r>
            <a:r>
              <a:rPr lang="en-US" sz="3600" b="1" dirty="0">
                <a:cs typeface="Arial" panose="020B0604020202020204" pitchFamily="34" charset="0"/>
              </a:rPr>
              <a:t>5 Warning to Believers </a:t>
            </a:r>
          </a:p>
          <a:p>
            <a:endParaRPr lang="en-US" sz="2800" b="0" i="0" dirty="0">
              <a:solidFill>
                <a:srgbClr val="242424"/>
              </a:solidFill>
              <a:effectLst/>
              <a:latin typeface="Avenir Book" panose="02000503020000020003" pitchFamily="2" charset="0"/>
            </a:endParaRPr>
          </a:p>
          <a:p>
            <a:pPr algn="l" rtl="0" fontAlgn="base"/>
            <a:r>
              <a:rPr lang="en-US" sz="28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800" b="0" i="0" dirty="0">
                <a:solidFill>
                  <a:srgbClr val="1F1F1F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2:1-5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	 </a:t>
            </a:r>
            <a:r>
              <a:rPr lang="en-US" sz="2400" b="1" i="1" dirty="0">
                <a:effectLst/>
              </a:rPr>
              <a:t>tonight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Warning-1: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Don't Drift Away</a:t>
            </a:r>
          </a:p>
          <a:p>
            <a:pPr algn="l" rtl="0" fontAlgn="base"/>
            <a:r>
              <a:rPr lang="en-US" sz="2800" dirty="0">
                <a:solidFill>
                  <a:srgbClr val="1F1F1F"/>
                </a:solidFill>
                <a:latin typeface="Avenir Book" panose="02000503020000020003" pitchFamily="2" charset="0"/>
              </a:rPr>
              <a:t>	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3:7 thru 4:13 	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Warning-2: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Open Disobedience/Unbelief  </a:t>
            </a:r>
          </a:p>
          <a:p>
            <a:pPr algn="l" rtl="0" fontAlgn="base"/>
            <a:r>
              <a:rPr lang="en-US" sz="2800" dirty="0">
                <a:solidFill>
                  <a:srgbClr val="1F1F1F"/>
                </a:solidFill>
                <a:latin typeface="Avenir Book" panose="02000503020000020003" pitchFamily="2" charset="0"/>
              </a:rPr>
              <a:t>	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6:4-8		 	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Warning-3: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Time to </a:t>
            </a:r>
            <a:r>
              <a:rPr lang="en-US" sz="2800" i="1" dirty="0">
                <a:solidFill>
                  <a:srgbClr val="FF0000"/>
                </a:solidFill>
                <a:latin typeface="Avenir Book" panose="02000503020000020003" pitchFamily="2" charset="0"/>
              </a:rPr>
              <a:t>G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row up/Be Mature </a:t>
            </a:r>
          </a:p>
          <a:p>
            <a:pPr algn="l" rtl="0" fontAlgn="base"/>
            <a:r>
              <a:rPr lang="en-US" sz="2800" dirty="0">
                <a:solidFill>
                  <a:srgbClr val="1F1F1F"/>
                </a:solidFill>
                <a:latin typeface="Avenir Book" panose="02000503020000020003" pitchFamily="2" charset="0"/>
              </a:rPr>
              <a:t>	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10:26-39	 	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Warning-4: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Volitional/Deliberate/Willful Sin</a:t>
            </a:r>
            <a:br>
              <a:rPr lang="en-US" sz="28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</a:br>
            <a:r>
              <a:rPr lang="en-US" sz="28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Avenir Book" panose="02000503020000020003" pitchFamily="2" charset="0"/>
              </a:rPr>
              <a:t>12:25-29	 	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Warning-5: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Indifference/Casual Ambivalence</a:t>
            </a:r>
          </a:p>
          <a:p>
            <a:pPr algn="l" rtl="0" fontAlgn="base"/>
            <a:endParaRPr lang="en-US" sz="1200" i="1" dirty="0">
              <a:solidFill>
                <a:srgbClr val="FF0000"/>
              </a:solidFill>
              <a:latin typeface="Avenir Book" panose="02000503020000020003" pitchFamily="2" charset="0"/>
            </a:endParaRPr>
          </a:p>
          <a:p>
            <a:pPr algn="l" rtl="0" fontAlgn="base"/>
            <a:r>
              <a:rPr lang="en-US" sz="2800" b="0" i="1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	  </a:t>
            </a:r>
            <a:r>
              <a:rPr lang="en-US" sz="2400" b="1" i="1" dirty="0">
                <a:latin typeface="Avenir Book" panose="02000503020000020003" pitchFamily="2" charset="0"/>
              </a:rPr>
              <a:t>and </a:t>
            </a:r>
            <a:r>
              <a:rPr lang="en-US" sz="2400" b="1" i="1" dirty="0">
                <a:effectLst/>
                <a:latin typeface="Avenir Book" panose="02000503020000020003" pitchFamily="2" charset="0"/>
              </a:rPr>
              <a:t>over 20 times, Paul includes himself  </a:t>
            </a:r>
            <a:r>
              <a:rPr lang="en-US" sz="2400" b="1" dirty="0">
                <a:effectLst/>
                <a:latin typeface="Avenir Book" panose="02000503020000020003" pitchFamily="2" charset="0"/>
              </a:rPr>
              <a:t>[“we”] </a:t>
            </a:r>
            <a:r>
              <a:rPr lang="en-US" sz="2400" b="1" i="1" dirty="0">
                <a:effectLst/>
                <a:latin typeface="Avenir Book" panose="02000503020000020003" pitchFamily="2" charset="0"/>
              </a:rPr>
              <a:t>in these warnings!</a:t>
            </a:r>
            <a:endParaRPr lang="en-US" sz="2800" b="1" i="1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72B35-11DA-E287-87C4-42AEBA34B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9702F-F6F4-631A-70A9-B8A92B58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BF6FA5-AE26-53CD-7F6E-39E41139DFED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4CA5E6-2973-BDD7-0BE4-CD8CE9601198}"/>
              </a:ext>
            </a:extLst>
          </p:cNvPr>
          <p:cNvSpPr txBox="1"/>
          <p:nvPr/>
        </p:nvSpPr>
        <p:spPr>
          <a:xfrm>
            <a:off x="0" y="906386"/>
            <a:ext cx="11438259" cy="487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Hebrews 1:10-14 thru 2:3a</a:t>
            </a:r>
          </a:p>
          <a:p>
            <a:endParaRPr lang="en-US" sz="8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Citing 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Psalm 102:25-27</a:t>
            </a:r>
            <a:endParaRPr lang="en-US" sz="23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v10-12   </a:t>
            </a:r>
            <a:r>
              <a:rPr lang="en-US" sz="2200" i="1" dirty="0">
                <a:solidFill>
                  <a:schemeClr val="accent2">
                    <a:lumMod val="50000"/>
                  </a:schemeClr>
                </a:solidFill>
              </a:rPr>
              <a:t>“YOU, LORD, IN THE BEGINNING LAID THE FOUNDATION OF THE EARTH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</a:rPr>
              <a:t>		      AND THE HEAVENS ARE THE WORKS OF YOUR HANDS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</a:rPr>
              <a:t>		     THEY WILL PERISH . . . .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</a:rPr>
              <a:t>BUT YOU REMAIN  </a:t>
            </a:r>
            <a:r>
              <a:rPr lang="en-US" sz="2200" dirty="0"/>
              <a:t>[You are Eternal]</a:t>
            </a:r>
            <a:endParaRPr lang="en-US" sz="22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</a:rPr>
              <a:t>		    THEY ALL WILL BECOME OLD LIKE A GARMENT AND LIKE A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</a:rPr>
              <a:t>		    MANTLE [SCROLL]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</a:rPr>
              <a:t>YOU WILL ROLL THEM UP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</a:rPr>
              <a:t>		    LIKE A GARMENT THEY WILL ALSO BE BECOME THREADBARE, </a:t>
            </a:r>
          </a:p>
          <a:p>
            <a:r>
              <a:rPr lang="en-US" sz="2200" i="1" dirty="0">
                <a:solidFill>
                  <a:schemeClr val="accent2">
                    <a:lumMod val="50000"/>
                  </a:schemeClr>
                </a:solidFill>
              </a:rPr>
              <a:t>		   BUT YOU ARE THE SAME AND YOUR YEARS WILL NOT COME TO AN END”</a:t>
            </a:r>
          </a:p>
          <a:p>
            <a:endParaRPr lang="en-US" sz="900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</a:rPr>
              <a:t>        </a:t>
            </a:r>
            <a:r>
              <a:rPr lang="en-US" sz="2300" dirty="0">
                <a:solidFill>
                  <a:srgbClr val="7030A0"/>
                </a:solidFill>
              </a:rPr>
              <a:t>Of old You were the founder of the Earth and the heavens are the works of Your hands!</a:t>
            </a:r>
          </a:p>
          <a:p>
            <a:r>
              <a:rPr lang="en-US" sz="2300" i="1" dirty="0">
                <a:solidFill>
                  <a:srgbClr val="7030A0"/>
                </a:solidFill>
              </a:rPr>
              <a:t>        </a:t>
            </a:r>
            <a:r>
              <a:rPr lang="en-US" sz="2300" dirty="0">
                <a:solidFill>
                  <a:srgbClr val="7030A0"/>
                </a:solidFill>
              </a:rPr>
              <a:t>They will perish but You endure. All of them will wear out like a garment, </a:t>
            </a:r>
          </a:p>
          <a:p>
            <a:r>
              <a:rPr lang="en-US" sz="2300" dirty="0">
                <a:solidFill>
                  <a:srgbClr val="7030A0"/>
                </a:solidFill>
              </a:rPr>
              <a:t>        You will change them like one changes clothing, but You Are the same</a:t>
            </a:r>
          </a:p>
          <a:p>
            <a:r>
              <a:rPr lang="en-US" sz="2300" dirty="0">
                <a:solidFill>
                  <a:srgbClr val="7030A0"/>
                </a:solidFill>
              </a:rPr>
              <a:t>        Your years will not come to an end.</a:t>
            </a:r>
            <a:endParaRPr lang="en-US" sz="23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1F7B3-F43F-7B2B-F2BE-B89869260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69AC26-1AB1-3560-0363-FDCC9ACED4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961FC-FBBF-2D38-A7A4-7449A8CB1D3F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05EF81-0769-460D-AC9C-46F1F545E2AA}"/>
              </a:ext>
            </a:extLst>
          </p:cNvPr>
          <p:cNvSpPr txBox="1"/>
          <p:nvPr/>
        </p:nvSpPr>
        <p:spPr>
          <a:xfrm>
            <a:off x="187104" y="893860"/>
            <a:ext cx="1156746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From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1:10-12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dirty="0">
                <a:latin typeface="Avenir Book" panose="02000503020000020003" pitchFamily="2" charset="0"/>
              </a:rPr>
              <a:t>Pharisee Paul stands firm on the Hebrew Scriptures: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that Jesus existed prior to the </a:t>
            </a:r>
            <a:r>
              <a:rPr lang="en-US" sz="2300" dirty="0">
                <a:highlight>
                  <a:srgbClr val="FFFF00"/>
                </a:highlight>
                <a:latin typeface="Avenir Book" panose="02000503020000020003" pitchFamily="2" charset="0"/>
              </a:rPr>
              <a:t>“</a:t>
            </a:r>
            <a:r>
              <a:rPr lang="en-US" sz="2300" b="1" i="1" dirty="0">
                <a:solidFill>
                  <a:srgbClr val="7030A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foundations</a:t>
            </a:r>
            <a:r>
              <a:rPr lang="en-US" sz="2300" b="1" i="1" dirty="0">
                <a:highlight>
                  <a:srgbClr val="FFFF00"/>
                </a:highlight>
                <a:latin typeface="Avenir Book" panose="02000503020000020003" pitchFamily="2" charset="0"/>
              </a:rPr>
              <a:t>”</a:t>
            </a:r>
            <a:r>
              <a:rPr lang="en-US" sz="2300" b="1" i="1" dirty="0">
                <a:latin typeface="Avenir Book" panose="02000503020000020003" pitchFamily="2" charset="0"/>
              </a:rPr>
              <a:t> of the Earth </a:t>
            </a:r>
            <a:r>
              <a:rPr lang="en-US" sz="2300" dirty="0">
                <a:latin typeface="Avenir Book" panose="02000503020000020003" pitchFamily="2" charset="0"/>
              </a:rPr>
              <a:t>  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‘</a:t>
            </a:r>
            <a:r>
              <a:rPr lang="en-US" sz="2300" b="1" dirty="0" err="1">
                <a:solidFill>
                  <a:srgbClr val="7030A0"/>
                </a:solidFill>
                <a:latin typeface="Avenir Book" panose="02000503020000020003" pitchFamily="2" charset="0"/>
              </a:rPr>
              <a:t>mosada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’</a:t>
            </a:r>
            <a:endParaRPr lang="en-US" sz="2300" b="1" dirty="0">
              <a:latin typeface="Avenir Book" panose="02000503020000020003" pitchFamily="2" charset="0"/>
            </a:endParaRPr>
          </a:p>
          <a:p>
            <a:endParaRPr lang="en-US" sz="7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                  Psalm 18:7  82:5  104:5  Proverbs 8:29  Isaiah 24:18  40:21  51:13  </a:t>
            </a: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                  Jer. 31:37  Micah 6:2  Job 8:4 </a:t>
            </a:r>
          </a:p>
          <a:p>
            <a:endParaRPr lang="en-US" sz="1000" b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dirty="0">
                <a:effectLst/>
                <a:latin typeface="Avenir Book" panose="02000503020000020003" pitchFamily="2" charset="0"/>
              </a:rPr>
              <a:t>Go back to </a:t>
            </a:r>
            <a:r>
              <a:rPr lang="en-US" sz="230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Gene</a:t>
            </a:r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sis 1:</a:t>
            </a:r>
            <a:r>
              <a:rPr lang="en-US" sz="2300" dirty="0">
                <a:latin typeface="Avenir Book" panose="02000503020000020003" pitchFamily="2" charset="0"/>
              </a:rPr>
              <a:t> 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heavens above and the Earth below     </a:t>
            </a:r>
            <a:r>
              <a:rPr lang="en-US" sz="2300" b="1" dirty="0"/>
              <a:t>The first things created!</a:t>
            </a:r>
          </a:p>
          <a:p>
            <a:r>
              <a:rPr lang="en-US" sz="2300" i="1" dirty="0">
                <a:effectLst/>
                <a:latin typeface="Avenir Book" panose="02000503020000020003" pitchFamily="2" charset="0"/>
              </a:rPr>
              <a:t>		             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Earth </a:t>
            </a:r>
            <a:r>
              <a:rPr lang="en-US" sz="2300" b="1" i="1" dirty="0">
                <a:effectLst/>
                <a:latin typeface="Avenir Book" panose="02000503020000020003" pitchFamily="2" charset="0"/>
              </a:rPr>
              <a:t>“became”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[transitive verb] </a:t>
            </a:r>
            <a:r>
              <a:rPr lang="en-US" sz="2300" b="1" i="1" dirty="0">
                <a:effectLst/>
                <a:latin typeface="Avenir Book" panose="02000503020000020003" pitchFamily="2" charset="0"/>
              </a:rPr>
              <a:t>formless and void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	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Isaiah 45:18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God did not create Earth to be formless/empty</a:t>
            </a:r>
          </a:p>
          <a:p>
            <a:endParaRPr lang="en-US" sz="1200" b="1" dirty="0">
              <a:effectLst/>
              <a:latin typeface="Avenir Book" panose="02000503020000020003" pitchFamily="2" charset="0"/>
            </a:endParaRPr>
          </a:p>
          <a:p>
            <a:r>
              <a:rPr lang="en-US" sz="2300" i="1" dirty="0"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Then comes light, and separation of lights in ‘heavens’</a:t>
            </a:r>
          </a:p>
          <a:p>
            <a:r>
              <a:rPr lang="en-US" sz="2300" i="1" dirty="0">
                <a:effectLst/>
                <a:latin typeface="Avenir Book" panose="02000503020000020003" pitchFamily="2" charset="0"/>
              </a:rPr>
              <a:t>	Earth created Day-1 </a:t>
            </a:r>
            <a:r>
              <a:rPr lang="en-US" sz="2300" b="1" i="1" u="sng" dirty="0">
                <a:effectLst/>
                <a:latin typeface="Avenir Book" panose="02000503020000020003" pitchFamily="2" charset="0"/>
              </a:rPr>
              <a:t>before</a:t>
            </a:r>
            <a:r>
              <a:rPr lang="en-US" sz="2300" i="1" dirty="0">
                <a:effectLst/>
                <a:latin typeface="Avenir Book" panose="02000503020000020003" pitchFamily="2" charset="0"/>
              </a:rPr>
              <a:t> sun and moon!!  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Sun and stars on Day-4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 EARTH has always been </a:t>
            </a:r>
            <a:r>
              <a:rPr lang="en-US" sz="2300" i="1" dirty="0">
                <a:latin typeface="Avenir Book" panose="02000503020000020003" pitchFamily="2" charset="0"/>
              </a:rPr>
              <a:t>foundational </a:t>
            </a:r>
            <a:r>
              <a:rPr lang="en-US" sz="2300" dirty="0">
                <a:latin typeface="Avenir Book" panose="02000503020000020003" pitchFamily="2" charset="0"/>
              </a:rPr>
              <a:t>central to God’s plan for mankind</a:t>
            </a:r>
            <a:endParaRPr lang="en-US" sz="2300" dirty="0">
              <a:effectLst/>
              <a:latin typeface="Avenir Book" panose="02000503020000020003" pitchFamily="2" charset="0"/>
            </a:endParaRPr>
          </a:p>
          <a:p>
            <a:endParaRPr lang="en-US" sz="2300" i="1" dirty="0">
              <a:latin typeface="Avenir Book" panose="02000503020000020003" pitchFamily="2" charset="0"/>
            </a:endParaRPr>
          </a:p>
          <a:p>
            <a:r>
              <a:rPr lang="en-US" sz="2300" i="1" dirty="0">
                <a:effectLst/>
                <a:latin typeface="Avenir Book" panose="02000503020000020003" pitchFamily="2" charset="0"/>
              </a:rPr>
              <a:t>	</a:t>
            </a:r>
            <a:r>
              <a:rPr lang="en-US" sz="2300" b="1" dirty="0">
                <a:effectLst/>
              </a:rPr>
              <a:t>Jesus is </a:t>
            </a:r>
            <a:r>
              <a:rPr lang="en-US" sz="2300" b="1" u="sng" dirty="0">
                <a:effectLst/>
              </a:rPr>
              <a:t>BEFORE</a:t>
            </a:r>
            <a:r>
              <a:rPr lang="en-US" sz="2300" b="1" dirty="0">
                <a:effectLst/>
              </a:rPr>
              <a:t> even the </a:t>
            </a:r>
            <a:r>
              <a:rPr lang="en-US" sz="2300" b="1" i="1" dirty="0" err="1">
                <a:solidFill>
                  <a:srgbClr val="7030A0"/>
                </a:solidFill>
                <a:effectLst/>
              </a:rPr>
              <a:t>mosada</a:t>
            </a:r>
            <a:r>
              <a:rPr lang="en-US" sz="2300" b="1" i="1" dirty="0">
                <a:solidFill>
                  <a:srgbClr val="7030A0"/>
                </a:solidFill>
                <a:effectLst/>
              </a:rPr>
              <a:t> </a:t>
            </a:r>
            <a:r>
              <a:rPr lang="en-US" sz="2300" b="1" dirty="0">
                <a:effectLst/>
              </a:rPr>
              <a:t>for this Earth was created</a:t>
            </a:r>
            <a:endParaRPr lang="en-US" sz="2300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4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48D69-362D-3F50-60E9-4E5F695D5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726EA-03AE-D107-5AE3-6C7DDFF04C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6F257D-90EC-2F99-1D77-0FA117FA0D85}"/>
              </a:ext>
            </a:extLst>
          </p:cNvPr>
          <p:cNvSpPr txBox="1"/>
          <p:nvPr/>
        </p:nvSpPr>
        <p:spPr>
          <a:xfrm>
            <a:off x="490653" y="0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4586A1-CBC6-D6E9-DB41-4CA6287880EA}"/>
              </a:ext>
            </a:extLst>
          </p:cNvPr>
          <p:cNvSpPr txBox="1"/>
          <p:nvPr/>
        </p:nvSpPr>
        <p:spPr>
          <a:xfrm>
            <a:off x="-180886" y="866760"/>
            <a:ext cx="11976484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AND when you look up in the night sky to ponder the </a:t>
            </a:r>
            <a:r>
              <a:rPr lang="el-GR" sz="2500" b="1" i="0" dirty="0" err="1">
                <a:solidFill>
                  <a:srgbClr val="0A0A0A"/>
                </a:solidFill>
                <a:effectLst/>
                <a:latin typeface="blbGentium"/>
              </a:rPr>
              <a:t>οὐρανός</a:t>
            </a:r>
            <a:r>
              <a:rPr lang="en-US" sz="25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300" dirty="0">
                <a:latin typeface="Avenir Book" panose="02000503020000020003" pitchFamily="2" charset="0"/>
              </a:rPr>
              <a:t>[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ouranos</a:t>
            </a:r>
            <a:r>
              <a:rPr lang="en-US" sz="2300" dirty="0">
                <a:latin typeface="Avenir Book" panose="02000503020000020003" pitchFamily="2" charset="0"/>
              </a:rPr>
              <a:t>]</a:t>
            </a:r>
          </a:p>
          <a:p>
            <a:r>
              <a:rPr lang="en-US" sz="2300" b="0" dirty="0">
                <a:effectLst/>
                <a:latin typeface="Avenir Book" panose="02000503020000020003" pitchFamily="2" charset="0"/>
              </a:rPr>
              <a:t>								</a:t>
            </a:r>
            <a:r>
              <a:rPr lang="en-US" sz="2300" dirty="0">
                <a:latin typeface="Avenir Book" panose="02000503020000020003" pitchFamily="2" charset="0"/>
              </a:rPr>
              <a:t>    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the second heaven</a:t>
            </a:r>
          </a:p>
          <a:p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ALL that you see </a:t>
            </a:r>
            <a:r>
              <a:rPr lang="en-US" sz="2300" b="1" i="1" dirty="0">
                <a:effectLst/>
                <a:latin typeface="Avenir Book" panose="02000503020000020003" pitchFamily="2" charset="0"/>
              </a:rPr>
              <a:t>was created by Jesus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!</a:t>
            </a:r>
            <a:endParaRPr lang="en-US" sz="700" dirty="0">
              <a:latin typeface="Avenir Book" panose="02000503020000020003" pitchFamily="2" charset="0"/>
            </a:endParaRPr>
          </a:p>
          <a:p>
            <a:r>
              <a:rPr lang="en-US" sz="2300" b="0" dirty="0">
                <a:effectLst/>
                <a:latin typeface="Avenir Book" panose="02000503020000020003" pitchFamily="2" charset="0"/>
              </a:rPr>
              <a:t>	One day these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ouranos </a:t>
            </a:r>
            <a:r>
              <a:rPr lang="en-US" sz="2300" dirty="0">
                <a:latin typeface="Avenir Book" panose="02000503020000020003" pitchFamily="2" charset="0"/>
              </a:rPr>
              <a:t>will perish [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2</a:t>
            </a:r>
            <a:r>
              <a:rPr lang="en-US" sz="2300" baseline="300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nd</a:t>
            </a:r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Peter 3:10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elements melt with intense heat</a:t>
            </a:r>
            <a:r>
              <a:rPr lang="en-US" sz="2300" dirty="0">
                <a:latin typeface="Avenir Book" panose="02000503020000020003" pitchFamily="2" charset="0"/>
              </a:rPr>
              <a:t>]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2300" b="0" dirty="0">
                <a:effectLst/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v12- </a:t>
            </a:r>
            <a:r>
              <a:rPr lang="en-US" sz="2300" dirty="0">
                <a:latin typeface="Avenir Book" panose="02000503020000020003" pitchFamily="2" charset="0"/>
              </a:rPr>
              <a:t>w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ill wear out [</a:t>
            </a:r>
            <a:r>
              <a:rPr lang="en-US" sz="2300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</a:rPr>
              <a:t>2</a:t>
            </a:r>
            <a:r>
              <a:rPr lang="en-US" sz="2300" baseline="30000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</a:rPr>
              <a:t>nd</a:t>
            </a:r>
            <a:r>
              <a:rPr lang="en-US" sz="2300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b="0" dirty="0">
                <a:solidFill>
                  <a:schemeClr val="accent6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Law Thermodynamics, entropy, winding</a:t>
            </a:r>
            <a:r>
              <a:rPr lang="en-US" sz="2300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</a:rPr>
              <a:t>-down “heat death”</a:t>
            </a:r>
            <a:r>
              <a:rPr lang="en-US" sz="2300" dirty="0">
                <a:latin typeface="Avenir Book" panose="02000503020000020003" pitchFamily="2" charset="0"/>
              </a:rPr>
              <a:t>]</a:t>
            </a:r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2300" b="0" dirty="0">
                <a:effectLst/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        w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hen old clothes </a:t>
            </a:r>
            <a:r>
              <a:rPr lang="en-US" sz="2300" dirty="0">
                <a:latin typeface="Avenir Book" panose="02000503020000020003" pitchFamily="2" charset="0"/>
              </a:rPr>
              <a:t>wear out, you put on new clothes!!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2300" b="0" dirty="0">
                <a:effectLst/>
                <a:latin typeface="Avenir Book" panose="02000503020000020003" pitchFamily="2" charset="0"/>
              </a:rPr>
              <a:t>	Paul cites </a:t>
            </a:r>
            <a:r>
              <a:rPr lang="en-US" sz="2300" b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Isaiah 34:4-12 </a:t>
            </a:r>
            <a:r>
              <a:rPr lang="en-US" sz="230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heavens will wear away - 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the skies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rolled up like a scroll </a:t>
            </a:r>
          </a:p>
          <a:p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		     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as the hosts whither away    </a:t>
            </a:r>
            <a:r>
              <a:rPr lang="en-US" sz="2300" dirty="0">
                <a:latin typeface="Avenir Book" panose="02000503020000020003" pitchFamily="2" charset="0"/>
              </a:rPr>
              <a:t>like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Rev. 6:14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universe </a:t>
            </a:r>
            <a:r>
              <a:rPr lang="en-US" sz="2300" b="1" i="1" dirty="0">
                <a:effectLst/>
              </a:rPr>
              <a:t>rolled up like a scroll  </a:t>
            </a:r>
          </a:p>
          <a:p>
            <a:endParaRPr lang="en-US" sz="1200" b="1" dirty="0">
              <a:effectLst/>
              <a:latin typeface="Avenir Book" panose="02000503020000020003" pitchFamily="2" charset="0"/>
            </a:endParaRPr>
          </a:p>
          <a:p>
            <a:r>
              <a:rPr lang="en-US" sz="2300" b="1" dirty="0"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Replaced with: 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NEW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ouranos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  <a:r>
              <a:rPr lang="en-US" sz="2300" dirty="0">
                <a:latin typeface="Avenir Book" panose="02000503020000020003" pitchFamily="2" charset="0"/>
              </a:rPr>
              <a:t>and 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NEW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Earth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  <a:r>
              <a:rPr lang="en-US" sz="2300" dirty="0">
                <a:latin typeface="Avenir Book" panose="02000503020000020003" pitchFamily="2" charset="0"/>
              </a:rPr>
              <a:t>[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Revelation 21</a:t>
            </a:r>
            <a:r>
              <a:rPr lang="en-US" sz="2300" dirty="0">
                <a:latin typeface="Avenir Book" panose="02000503020000020003" pitchFamily="2" charset="0"/>
              </a:rPr>
              <a:t>]</a:t>
            </a:r>
          </a:p>
          <a:p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Mankind not intended to dwell in God’s HEAVENLY realm of His majesty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EARTH and NEW Earth created – and specifically designated for Mankind</a:t>
            </a:r>
          </a:p>
          <a:p>
            <a:r>
              <a:rPr lang="en-US" sz="2300" dirty="0">
                <a:effectLst/>
                <a:latin typeface="Avenir Book" panose="02000503020000020003" pitchFamily="2" charset="0"/>
              </a:rPr>
              <a:t>		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God will then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“Tabernacle” among His own people</a:t>
            </a: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	 </a:t>
            </a:r>
            <a:r>
              <a:rPr lang="en-US" sz="2300" i="1" dirty="0">
                <a:effectLst/>
                <a:latin typeface="Avenir Book" panose="02000503020000020003" pitchFamily="2" charset="0"/>
              </a:rPr>
              <a:t>Foreshadowed in Jesus  -  then </a:t>
            </a:r>
            <a:r>
              <a:rPr lang="en-US" sz="23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Millennium</a:t>
            </a:r>
            <a:r>
              <a:rPr lang="en-US" sz="2300" i="1" dirty="0">
                <a:effectLst/>
                <a:latin typeface="Avenir Book" panose="02000503020000020003" pitchFamily="2" charset="0"/>
              </a:rPr>
              <a:t> - </a:t>
            </a:r>
            <a:r>
              <a:rPr lang="en-US" sz="230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NEW Earth/New Jerusalem</a:t>
            </a:r>
            <a:endParaRPr lang="en-US" sz="2300" dirty="0">
              <a:solidFill>
                <a:srgbClr val="7030A0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C92D6-DB7D-E84B-9036-A456DF829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DD5835-3381-7CAF-EEA1-FA7781266E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7BC5EF-2FF0-2259-FEFB-B6FB0BB7E9ED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BD0C50-822E-0303-B2F4-EAEC24BFAD9C}"/>
              </a:ext>
            </a:extLst>
          </p:cNvPr>
          <p:cNvSpPr txBox="1"/>
          <p:nvPr/>
        </p:nvSpPr>
        <p:spPr>
          <a:xfrm>
            <a:off x="0" y="859846"/>
            <a:ext cx="11646843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  <a:cs typeface="Arial" panose="020B0604020202020204" pitchFamily="34" charset="0"/>
              </a:rPr>
              <a:t>  Paul </a:t>
            </a:r>
            <a:r>
              <a:rPr lang="en-US" sz="2300" b="1" dirty="0">
                <a:latin typeface="Avenir Book" panose="02000503020000020003" pitchFamily="2" charset="0"/>
                <a:cs typeface="Arial" panose="020B0604020202020204" pitchFamily="34" charset="0"/>
              </a:rPr>
              <a:t>cites 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Psalm 110:1   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quoted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10 times 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in Hebrews -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25 times 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in NT</a:t>
            </a:r>
          </a:p>
          <a:p>
            <a:endParaRPr lang="en-US" sz="9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 v13      </a:t>
            </a:r>
            <a:r>
              <a:rPr lang="en-US" sz="2300" dirty="0">
                <a:latin typeface="Avenir Book" panose="02000503020000020003" pitchFamily="2" charset="0"/>
                <a:cs typeface="Arial" panose="020B0604020202020204" pitchFamily="34" charset="0"/>
              </a:rPr>
              <a:t>[Rhetorically]</a:t>
            </a:r>
            <a:r>
              <a:rPr lang="en-US" sz="2300" i="1" dirty="0"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but to which of the angels has He ever said,</a:t>
            </a:r>
            <a:b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		 “SIT AT MY RIGHT HAND UNTIL I MAKE YOUR ENEMIES A</a:t>
            </a:r>
            <a:b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		  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FOOTSTOOL FOR YOUR FEET?”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 </a:t>
            </a:r>
            <a:r>
              <a:rPr lang="en-US" sz="2300" dirty="0">
                <a:latin typeface="Avenir Book" panose="02000503020000020003" pitchFamily="2" charset="0"/>
              </a:rPr>
              <a:t>[he knows answer . . . </a:t>
            </a:r>
            <a:r>
              <a:rPr lang="en-US" sz="2300" b="1" u="sng" dirty="0">
                <a:latin typeface="Avenir Book" panose="02000503020000020003" pitchFamily="2" charset="0"/>
              </a:rPr>
              <a:t>NONE</a:t>
            </a:r>
            <a:r>
              <a:rPr lang="en-US" sz="2300" dirty="0">
                <a:latin typeface="Avenir Book" panose="02000503020000020003" pitchFamily="2" charset="0"/>
              </a:rPr>
              <a:t>]</a:t>
            </a:r>
          </a:p>
          <a:p>
            <a:endParaRPr lang="en-US" sz="9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</a:t>
            </a:r>
            <a:r>
              <a:rPr lang="en-US" sz="2300" dirty="0">
                <a:latin typeface="Avenir Book" panose="02000503020000020003" pitchFamily="2" charset="0"/>
              </a:rPr>
              <a:t>When does this occur?  NOT at Jesus’ First Coming.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</a:t>
            </a:r>
            <a:r>
              <a:rPr lang="en-US" sz="2300" b="1" i="1" dirty="0">
                <a:latin typeface="Avenir Book" panose="02000503020000020003" pitchFamily="2" charset="0"/>
              </a:rPr>
              <a:t>At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2</a:t>
            </a:r>
            <a:r>
              <a:rPr lang="en-US" sz="2300" b="1" i="1" baseline="30000" dirty="0">
                <a:solidFill>
                  <a:srgbClr val="7030A0"/>
                </a:solidFill>
                <a:latin typeface="Avenir Book" panose="02000503020000020003" pitchFamily="2" charset="0"/>
              </a:rPr>
              <a:t>nd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 Coming </a:t>
            </a:r>
            <a:r>
              <a:rPr lang="en-US" sz="2300" b="1" i="1" dirty="0">
                <a:latin typeface="Avenir Book" panose="02000503020000020003" pitchFamily="2" charset="0"/>
              </a:rPr>
              <a:t>Jesus will have conquered ALL His enemies</a:t>
            </a:r>
          </a:p>
          <a:p>
            <a:r>
              <a:rPr lang="en-US" sz="2300" b="1" i="1" dirty="0">
                <a:latin typeface="Avenir Book" panose="02000503020000020003" pitchFamily="2" charset="0"/>
              </a:rPr>
              <a:t>		       </a:t>
            </a:r>
            <a:r>
              <a:rPr lang="en-US" sz="2300" i="1" dirty="0">
                <a:latin typeface="Avenir Book" panose="02000503020000020003" pitchFamily="2" charset="0"/>
              </a:rPr>
              <a:t>and He will begin to reign forever in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His Millennial Kingdom</a:t>
            </a:r>
          </a:p>
          <a:p>
            <a:endParaRPr lang="en-US" sz="1200" b="1" i="1" dirty="0">
              <a:latin typeface="Avenir Book" panose="02000503020000020003" pitchFamily="2" charset="0"/>
            </a:endParaRPr>
          </a:p>
          <a:p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       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“Kingdom” </a:t>
            </a:r>
            <a:r>
              <a:rPr lang="en-US" sz="2300" dirty="0">
                <a:latin typeface="Avenir Book" panose="02000503020000020003" pitchFamily="2" charset="0"/>
              </a:rPr>
              <a:t>like 2 bookends at start and end of Paul’s letter</a:t>
            </a:r>
          </a:p>
          <a:p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		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Hebrews 1:8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His throne is forever and ever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   His righteous scepter of His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Kingdom</a:t>
            </a:r>
          </a:p>
          <a:p>
            <a:endParaRPr lang="en-US" sz="1000" b="1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		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Hebrews 12:28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since </a:t>
            </a:r>
            <a:r>
              <a:rPr lang="en-US" sz="2300" b="1" i="1" dirty="0">
                <a:solidFill>
                  <a:srgbClr val="0070C0"/>
                </a:solidFill>
              </a:rPr>
              <a:t>WE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will inherit a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Kingdom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that cannot be shaken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         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then show God acceptable service with 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	    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complete reverence and awe</a:t>
            </a:r>
            <a:endParaRPr lang="en-US" sz="2300" b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endParaRPr lang="en-US" sz="9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28992</TotalTime>
  <Words>3401</Words>
  <Application>Microsoft Macintosh PowerPoint</Application>
  <PresentationFormat>Widescreen</PresentationFormat>
  <Paragraphs>390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-apple-system</vt:lpstr>
      <vt:lpstr>Aptos</vt:lpstr>
      <vt:lpstr>Aptos Display</vt:lpstr>
      <vt:lpstr>Arial</vt:lpstr>
      <vt:lpstr>Arial</vt:lpstr>
      <vt:lpstr>Avenir Book</vt:lpstr>
      <vt:lpstr>blbGentium</vt:lpstr>
      <vt:lpstr>blbHebrew</vt:lpstr>
      <vt:lpstr>Calibri</vt:lpstr>
      <vt:lpstr>Copperplate Gothic Bold</vt:lpstr>
      <vt:lpstr>Google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Newton</dc:creator>
  <cp:lastModifiedBy>Dave Newton</cp:lastModifiedBy>
  <cp:revision>181</cp:revision>
  <dcterms:created xsi:type="dcterms:W3CDTF">2024-12-05T18:22:41Z</dcterms:created>
  <dcterms:modified xsi:type="dcterms:W3CDTF">2025-01-27T22:26:07Z</dcterms:modified>
</cp:coreProperties>
</file>