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1" r:id="rId2"/>
    <p:sldId id="269" r:id="rId3"/>
    <p:sldId id="331" r:id="rId4"/>
    <p:sldId id="327" r:id="rId5"/>
    <p:sldId id="338" r:id="rId6"/>
    <p:sldId id="339" r:id="rId7"/>
    <p:sldId id="328" r:id="rId8"/>
    <p:sldId id="332" r:id="rId9"/>
    <p:sldId id="272" r:id="rId10"/>
    <p:sldId id="307" r:id="rId11"/>
    <p:sldId id="337" r:id="rId12"/>
    <p:sldId id="333" r:id="rId13"/>
    <p:sldId id="329" r:id="rId14"/>
    <p:sldId id="336" r:id="rId15"/>
    <p:sldId id="334" r:id="rId16"/>
    <p:sldId id="330" r:id="rId17"/>
    <p:sldId id="335" r:id="rId18"/>
    <p:sldId id="340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B43"/>
    <a:srgbClr val="E5CE71"/>
    <a:srgbClr val="DAC647"/>
    <a:srgbClr val="E5C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8"/>
    <p:restoredTop sz="94648"/>
  </p:normalViewPr>
  <p:slideViewPr>
    <p:cSldViewPr snapToGrid="0">
      <p:cViewPr varScale="1">
        <p:scale>
          <a:sx n="114" d="100"/>
          <a:sy n="114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B24-74F4-D34C-81C2-9DB0363CE12E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6125-FF6F-3842-A9D1-94378C3F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1ABF2-97B9-227E-951A-1A40C7A26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61BE9-D55E-DDDA-032F-F95EC736D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354AA-0BE8-D4B9-4878-C4C6A5851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BFE8D-8513-68DB-9D6C-8521AA386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28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B6276-0CD7-1C1B-0A0B-60C2F1E74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7BFFF1-A99F-CF8D-B5A8-C283E1CD6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832BF-52E7-44B5-04F8-F8E4A9F47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789CB-6601-D0E6-BB9B-168EBD944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BD7D9-2807-ADE9-8507-9F5E902AD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7E8B2-1E8B-EB69-1ADC-ED6B650B7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3046BC-B076-4D32-D1AA-D679372DC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1E7A2-CB04-3D54-6F79-3E89D6AFE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09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4B277-4D3D-7609-E8EE-EED1D0421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3F4261-EDD3-AD65-1D66-5D24BCDC9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97CCF6-246C-4F6E-244E-A44811A44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AB23B-EE20-7F9C-0D78-9F6E3B044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62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4F886-5668-5961-0601-BE0C5C055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4A7D0-8B87-8353-F4D9-59137CF399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65D20E-2629-31CD-F93D-F3886AAA4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B9DF4-2850-6F4F-200B-CDC3C1767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4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02DCC-BFC5-EA3D-3A21-7834EC0C7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5DEBE-7738-2474-65D4-2FCBE3933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51D963-1FD0-CD7B-730C-1E966F020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67C06-0BDF-3440-246A-6CB3DB980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33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16AB-06A7-D4EA-4595-D302C62FD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CA459-1FF9-102C-04D0-C0CE93787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1FC301-E588-96CE-421E-2DCF7A079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95208-F47D-198E-DF4D-F6295BA1F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5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29272-EF13-1D03-F185-A63C7B3BF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02BC9E-9616-C157-D9E2-3C7F34796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5726C-3100-EF47-30FC-85A17A60A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FE445-70D9-2E53-ECE8-D8C7ADE2E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3267A-6D77-89A2-E36B-6631C0B0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5D0946-1813-472F-E3F5-C7D5ABEC5F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AB0B9E-B2DE-FBA5-738E-BB1F85ABA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397BB-E5B0-E723-3208-1590176A5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30AF4-6EFC-CEF4-C72D-4753A286C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0B8CF8-324D-44CD-1088-A7EF8B0E7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5C7748-6CF6-8CDF-360D-A308E1753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C7C5B-32CD-E6CB-C35D-29A6555CB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0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F16F8-D090-16CA-E2E6-237255F65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973A87-291A-D033-7A4F-95022D192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5CFBB0-B154-134C-8C52-D4BD0D4BA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B2125-BA11-4C0B-F614-AFB7A0A0C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313D-E592-3751-5261-A325EFBB7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D1B35E-62C6-9F68-FCCF-3FFD31646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C98E21-7E1C-A02D-4AAA-E2DC544A7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0CF9C-5DA6-78C4-A141-C214C32F7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DA8F6-7219-64BF-8B0B-0D8AB5311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B29737-4ABF-F38F-8F25-A85496A40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120DC8-3564-0C73-2FB6-BFBBBFA76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E7EFA-279A-4906-BA12-B71C340E4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37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AC309-4870-FCBD-7882-7D5D0F08A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D79FFE-76E7-4916-624F-E5C56C85A5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2E7BB4-51C4-7F4C-D2FC-FDB2B5CE7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571A5-1863-8020-1208-73D0DF5D0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0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8D315-ECBE-AC90-92FD-5AA73C31D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7B8235-A435-475A-ED61-A810F5EE66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BA6B7F-0F93-B81F-6699-A62D51171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8EECE-4E43-89A9-9162-EE39FA910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8B38-D2F2-87E3-D9BA-C1E02C05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DD15C-52B7-4B7C-0241-A9B190D09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E0D2-9C0D-6107-23AD-3AFB33B2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48E3B-4C5E-7E38-9A54-3E18C2CD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1C75-DFF7-E971-A41B-8E8F6CA4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A3B1-50E8-395C-646A-C5EFD978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F9DEA-D582-F176-3073-5096366B2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46C6F-C158-7BD1-8770-55B9F239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0A56F-B7A2-231E-E94F-ECFC4CA1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2AFF-98AA-C825-70A4-868D1D01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97AB5-63EE-3255-7D6E-2F471CC38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B9D22-4AEF-F0CA-5C52-BC9468A4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2023-8B85-BA93-6D73-B5717FA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265E-FD09-782F-EB08-F0387CF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CF6E-C060-E34C-E566-A6337ACD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DB7C-2AE3-89AA-9B54-783CB8F4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D997-0961-D76A-5167-E7027504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B599-CA8D-F81D-4A32-A81595CC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4F29-7C57-70CC-40FB-F3D2D97E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F901-9520-3569-ACF1-B5C99FFD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9AA0-31EF-F46D-3307-7B6863EA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091A5-BDF0-198A-CB32-1DD0F7E4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6B4A-5625-B655-29FB-A4FAA7CD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5C60-83F1-8722-F639-D9006674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8F1E-CBDC-8618-AD04-B95EAD4C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9DB-8CF1-D849-46D5-B96D1C9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F2F5-CDD1-F446-5F44-C1F380F43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ECA8-2487-692C-0EF8-03A6BD61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931FA-1082-D4F5-799B-1F1EB949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0C15-9A93-707D-D575-1AB6F0B5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D3AE9-F397-4A5C-1F76-C7404D16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8445-E0E7-1F9E-4401-A307416B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A6D5B-E211-8843-4CA3-80B4DA0AE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BA36-4819-F4E8-FBA3-F40A2424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1E8D3-92ED-B04E-E5C0-BD2F357AE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A155A-D748-815F-86C8-3A0598E4A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2BEFE-61C9-1209-9964-36500C38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279D6-220C-82D5-E40E-34394EBD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03E09-B332-5691-DD16-04E7860E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6D05-573D-6DE5-8489-40B08373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3432D-A55E-2C61-57B1-DA491455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87D69-B5F4-22E0-694E-BD5A70C2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3631D-2BCE-879A-D009-5FADF718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5B353-3195-FCA3-1AF0-7232810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06DEA-0326-4D85-2D93-1FDDF885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8B7F-AB10-20B8-B2B6-CBCCC240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6915-A968-802E-0363-F20347C8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6C5C-FB87-FDC8-4E30-6074C55C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6E50-B2AE-A181-E676-C57E06969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50010-56CF-EE25-17A5-1C305EFF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8BB1C-4AC3-0FCB-D70E-2CFC3DA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9B43-E462-2433-8792-52EA9013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395A-C108-C7EB-5CEF-92D46D8C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55F38-283A-A8D2-7D79-AD7B02CB7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0CB64-80EC-1CFC-6DC3-1D6424F7A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08958-19C4-B322-0FF3-4E45D588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F01FC-84F9-28F9-28D2-CDC6221B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4C7D-247C-7836-D83F-C3A69D52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3F009-48E0-F093-38D5-F21D31EC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439F-2F02-E305-D6EB-DFE660F5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23C9-2721-5A84-4A01-9C599E9A9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18F47-0DDA-7647-9E90-3E1F3B06B19B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CE2D-9F2F-69D7-1CD4-E11613996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F935-6C55-5626-7640-5A420C774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AAF4-6B1C-E3EA-BD59-FADF5154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8CA7D-CBEB-058C-D2CB-C3DF0FE0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C1826-9CAC-0E16-2BA2-49A46C7B3769}"/>
              </a:ext>
            </a:extLst>
          </p:cNvPr>
          <p:cNvSpPr txBox="1"/>
          <p:nvPr/>
        </p:nvSpPr>
        <p:spPr>
          <a:xfrm>
            <a:off x="2848634" y="111480"/>
            <a:ext cx="8588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	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604A8-5D5F-8F7A-F936-52B266204991}"/>
              </a:ext>
            </a:extLst>
          </p:cNvPr>
          <p:cNvSpPr txBox="1"/>
          <p:nvPr/>
        </p:nvSpPr>
        <p:spPr>
          <a:xfrm>
            <a:off x="496259" y="5097445"/>
            <a:ext cx="2352375" cy="1538883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Dr. Dave Newton </a:t>
            </a:r>
          </a:p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      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© 2025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It Out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Calvary Chapel </a:t>
            </a:r>
          </a:p>
          <a:p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      Santa Barbara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95EFB-5087-3F65-3728-633E70B50090}"/>
              </a:ext>
            </a:extLst>
          </p:cNvPr>
          <p:cNvSpPr txBox="1"/>
          <p:nvPr/>
        </p:nvSpPr>
        <p:spPr>
          <a:xfrm>
            <a:off x="223025" y="884028"/>
            <a:ext cx="4373954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Session-5</a:t>
            </a:r>
          </a:p>
          <a:p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Hebrews 2:10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thru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 3:3</a:t>
            </a:r>
          </a:p>
          <a:p>
            <a:endParaRPr lang="en-US" sz="10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US" sz="2800" dirty="0"/>
              <a:t>Paul cites:</a:t>
            </a:r>
          </a:p>
          <a:p>
            <a:r>
              <a:rPr lang="en-US" sz="2800" dirty="0"/>
              <a:t>        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Psalms 8, 22 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        and Isaiah 8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415114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3D266-960E-F29F-8D2C-C9ABE249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8D53F-0207-2DEB-1497-057CAA524C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D7BA2-C8F6-2A9C-DCF3-B2CDDC848ED1}"/>
              </a:ext>
            </a:extLst>
          </p:cNvPr>
          <p:cNvSpPr txBox="1"/>
          <p:nvPr/>
        </p:nvSpPr>
        <p:spPr>
          <a:xfrm>
            <a:off x="139334" y="234931"/>
            <a:ext cx="12050991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Last week:</a:t>
            </a:r>
            <a:r>
              <a:rPr lang="en-US" sz="2400" dirty="0">
                <a:latin typeface="Avenir Book" panose="02000503020000020003" pitchFamily="2" charset="0"/>
              </a:rPr>
              <a:t> 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Jesus for a short time made lower than angels for the suffering of death 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 to experience death for all mankind . . .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</a:p>
          <a:p>
            <a:endParaRPr lang="en-US" sz="700" b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2:10-13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for it was fitting for Him, for whom are ALL things and thru whom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are ALL things, in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</a:rPr>
              <a:t>bringing many sons to glory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, to complete the Captain of their</a:t>
            </a:r>
            <a:endParaRPr lang="en-US" sz="2300" dirty="0"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[</a:t>
            </a:r>
            <a:r>
              <a:rPr lang="en-US" sz="23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archegos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= captain]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salvation </a:t>
            </a:r>
            <a:r>
              <a:rPr lang="en-US" sz="2300" dirty="0">
                <a:latin typeface="Avenir Book" panose="02000503020000020003" pitchFamily="2" charset="0"/>
              </a:rPr>
              <a:t>[Jesus]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thru sufferings for BOTH: </a:t>
            </a:r>
          </a:p>
          <a:p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            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1] He who sanctifies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  </a:t>
            </a:r>
            <a:r>
              <a:rPr lang="en-US" sz="2300" dirty="0">
                <a:latin typeface="Avenir Book" panose="02000503020000020003" pitchFamily="2" charset="0"/>
              </a:rPr>
              <a:t>[Jesus]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and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            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  <a:latin typeface="Avenir Book" panose="02000503020000020003" pitchFamily="2" charset="0"/>
              </a:rPr>
              <a:t>2] those who are sanctified</a:t>
            </a:r>
            <a:r>
              <a:rPr lang="en-US" sz="2300" dirty="0">
                <a:latin typeface="Avenir Book" panose="02000503020000020003" pitchFamily="2" charset="0"/>
              </a:rPr>
              <a:t>   [believers]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are all from one Father, for which reason He </a:t>
            </a:r>
            <a:r>
              <a:rPr lang="en-US" sz="2300" dirty="0">
                <a:highlight>
                  <a:srgbClr val="FFFF00"/>
                </a:highlight>
                <a:latin typeface="Avenir Book" panose="02000503020000020003" pitchFamily="2" charset="0"/>
              </a:rPr>
              <a:t>[#1</a:t>
            </a:r>
            <a:r>
              <a:rPr lang="en-US" sz="2300" dirty="0">
                <a:latin typeface="Avenir Book" panose="02000503020000020003" pitchFamily="2" charset="0"/>
              </a:rPr>
              <a:t>]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is not ashamed to call them </a:t>
            </a:r>
            <a:r>
              <a:rPr lang="en-US" sz="2300" dirty="0">
                <a:highlight>
                  <a:srgbClr val="00FFFF"/>
                </a:highlight>
                <a:latin typeface="Avenir Book" panose="02000503020000020003" pitchFamily="2" charset="0"/>
              </a:rPr>
              <a:t>[#2</a:t>
            </a:r>
            <a:r>
              <a:rPr lang="en-US" sz="2300" dirty="0">
                <a:latin typeface="Avenir Book" panose="02000503020000020003" pitchFamily="2" charset="0"/>
              </a:rPr>
              <a:t>] </a:t>
            </a:r>
            <a:br>
              <a:rPr lang="en-US" sz="2300" dirty="0">
                <a:latin typeface="Avenir Book" panose="02000503020000020003" pitchFamily="2" charset="0"/>
              </a:rPr>
            </a:br>
            <a:r>
              <a:rPr lang="en-US" sz="2300" dirty="0">
                <a:latin typeface="Avenir Book" panose="02000503020000020003" pitchFamily="2" charset="0"/>
              </a:rPr>
              <a:t> 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His own </a:t>
            </a:r>
            <a:r>
              <a:rPr lang="en-US" sz="23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adeplphos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- </a:t>
            </a:r>
            <a:r>
              <a:rPr lang="en-US" sz="2300" dirty="0">
                <a:latin typeface="Avenir Book" panose="02000503020000020003" pitchFamily="2" charset="0"/>
              </a:rPr>
              <a:t>Jesus became a man just like all mankind, so the one who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</a:t>
            </a:r>
            <a:r>
              <a:rPr lang="el-GR" sz="20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000" b="0" i="0" dirty="0">
                <a:solidFill>
                  <a:srgbClr val="0A0A0A"/>
                </a:solidFill>
                <a:effectLst/>
                <a:latin typeface="blbGentium"/>
              </a:rPr>
              <a:t>    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ἀδελφός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     </a:t>
            </a:r>
            <a:r>
              <a:rPr lang="en-US" sz="2000" b="0" i="0" dirty="0">
                <a:solidFill>
                  <a:srgbClr val="0A0A0A"/>
                </a:solidFill>
                <a:effectLst/>
                <a:latin typeface="blbGentium"/>
              </a:rPr>
              <a:t>  </a:t>
            </a:r>
            <a:r>
              <a:rPr lang="en-US" sz="2300" dirty="0">
                <a:latin typeface="Avenir Book" panose="02000503020000020003" pitchFamily="2" charset="0"/>
              </a:rPr>
              <a:t>sanctifies can now refer to us as His very own </a:t>
            </a:r>
            <a:r>
              <a:rPr lang="en-US" sz="2300" b="1" i="1" dirty="0">
                <a:latin typeface="Avenir Book" panose="02000503020000020003" pitchFamily="2" charset="0"/>
              </a:rPr>
              <a:t>brothers!</a:t>
            </a:r>
          </a:p>
          <a:p>
            <a:r>
              <a:rPr lang="en-US" sz="2300" b="1" i="1" dirty="0">
                <a:latin typeface="Avenir Book" panose="02000503020000020003" pitchFamily="2" charset="0"/>
              </a:rPr>
              <a:t>									     </a:t>
            </a:r>
            <a:r>
              <a:rPr lang="el-GR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ἀδελφός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adelphos</a:t>
            </a:r>
            <a:endParaRPr lang="en-US" sz="2300" b="1" i="1" dirty="0">
              <a:latin typeface="Avenir Book" panose="02000503020000020003" pitchFamily="2" charset="0"/>
            </a:endParaRPr>
          </a:p>
          <a:p>
            <a:r>
              <a:rPr lang="en-US" sz="2300" b="1" i="1" dirty="0">
                <a:latin typeface="Avenir Book" panose="02000503020000020003" pitchFamily="2" charset="0"/>
              </a:rPr>
              <a:t>	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John 17:19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I sanctify Myself that they </a:t>
            </a:r>
            <a:r>
              <a:rPr lang="en-US" sz="2300" dirty="0">
                <a:latin typeface="Avenir Book" panose="02000503020000020003" pitchFamily="2" charset="0"/>
              </a:rPr>
              <a:t>[brethren]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also may be sanctified in truth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</a:t>
            </a:r>
            <a:r>
              <a:rPr lang="en-US" sz="2300" dirty="0">
                <a:latin typeface="Avenir Book" panose="02000503020000020003" pitchFamily="2" charset="0"/>
              </a:rPr>
              <a:t>sanctify/sanctified - </a:t>
            </a:r>
            <a:r>
              <a:rPr lang="en-US" sz="2300" i="1" dirty="0">
                <a:latin typeface="Avenir Book" panose="02000503020000020003" pitchFamily="2" charset="0"/>
              </a:rPr>
              <a:t>“set aside” “separated out”</a:t>
            </a:r>
          </a:p>
          <a:p>
            <a:endParaRPr lang="en-US" sz="900" i="1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   This is that ‘present tense’ of our salvation</a:t>
            </a:r>
            <a:endParaRPr lang="en-US" sz="1300" dirty="0"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</a:t>
            </a:r>
            <a:endParaRPr lang="en-US" sz="23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8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C9626-A561-E814-BA37-E98E3185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26182-2FBD-C631-0CD8-1422A45C93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1022AC-7ECA-67DE-0D3E-F3285488C344}"/>
              </a:ext>
            </a:extLst>
          </p:cNvPr>
          <p:cNvSpPr txBox="1"/>
          <p:nvPr/>
        </p:nvSpPr>
        <p:spPr>
          <a:xfrm>
            <a:off x="183940" y="1151453"/>
            <a:ext cx="1171859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saying </a:t>
            </a:r>
            <a:r>
              <a:rPr lang="en-US" sz="2300" dirty="0">
                <a:latin typeface="Avenir Book" panose="02000503020000020003" pitchFamily="2" charset="0"/>
              </a:rPr>
              <a:t>[about them]: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“I will proclaim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Your Name </a:t>
            </a:r>
            <a:r>
              <a:rPr lang="en-US" sz="2300" dirty="0">
                <a:latin typeface="Avenir Book" panose="02000503020000020003" pitchFamily="2" charset="0"/>
              </a:rPr>
              <a:t>[Father]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to My brethren, in the midst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			           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ἀδελφός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adelphos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  of the congregation I will sing </a:t>
            </a:r>
            <a:r>
              <a:rPr lang="en-US" sz="2300" b="1" dirty="0">
                <a:latin typeface="Avenir Book" panose="02000503020000020003" pitchFamily="2" charset="0"/>
              </a:rPr>
              <a:t>Your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praise” </a:t>
            </a:r>
            <a:r>
              <a:rPr lang="en-US" sz="2300" dirty="0">
                <a:latin typeface="Avenir Book" panose="02000503020000020003" pitchFamily="2" charset="0"/>
              </a:rPr>
              <a:t>[exactly as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Psalm 22</a:t>
            </a:r>
            <a:r>
              <a:rPr lang="en-US" sz="2300" dirty="0">
                <a:latin typeface="Avenir Book" panose="02000503020000020003" pitchFamily="2" charset="0"/>
              </a:rPr>
              <a:t>]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		   </a:t>
            </a:r>
            <a:r>
              <a:rPr lang="el-GR" sz="2500" b="0" i="0" dirty="0" err="1">
                <a:solidFill>
                  <a:srgbClr val="0A0A0A"/>
                </a:solidFill>
                <a:effectLst/>
                <a:latin typeface="blbGentium"/>
              </a:rPr>
              <a:t>ἐκκλησία</a:t>
            </a:r>
            <a:r>
              <a:rPr lang="en-US" sz="25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ekklesia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assembly-congregation-church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Jesus demonstrated HOW to walk by Faith in submission to the Father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                     He is our model for our daily life by the same Holy Spirit in Him, in us</a:t>
            </a:r>
          </a:p>
          <a:p>
            <a:endParaRPr lang="en-US" sz="23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Paul will next cite Isaiah 8 as prophetic of THIS very principle!!</a:t>
            </a:r>
          </a:p>
          <a:p>
            <a:endParaRPr lang="en-US" sz="23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	   WHO are Jesus’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ἀδελφός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?  They are His </a:t>
            </a:r>
            <a:r>
              <a:rPr lang="en-US" sz="2400" b="1" i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Hebrew nation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!</a:t>
            </a:r>
            <a:endParaRPr lang="en-US" sz="23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370DF-B77A-31E3-C6D9-EEAFE0A02ED2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487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856A5-D63E-9B91-BBBA-CB8B0F51A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996C6-BF0F-8BAF-7412-006426FF51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F86B26-8008-04DD-DB52-EECFB7D0A54A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1A0F9-4901-5206-3FB5-48009A99DBCF}"/>
              </a:ext>
            </a:extLst>
          </p:cNvPr>
          <p:cNvSpPr txBox="1"/>
          <p:nvPr/>
        </p:nvSpPr>
        <p:spPr>
          <a:xfrm>
            <a:off x="128183" y="759038"/>
            <a:ext cx="12060802" cy="5463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2:10-13</a:t>
            </a:r>
          </a:p>
          <a:p>
            <a:endParaRPr lang="en-US" sz="8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and again </a:t>
            </a:r>
            <a:r>
              <a:rPr lang="en-US" sz="2300" dirty="0">
                <a:latin typeface="Avenir Book" panose="02000503020000020003" pitchFamily="2" charset="0"/>
              </a:rPr>
              <a:t>Jesus says: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“I will put my trust in Him”  </a:t>
            </a:r>
            <a:r>
              <a:rPr lang="en-US" sz="2300" dirty="0">
                <a:latin typeface="Avenir Book" panose="02000503020000020003" pitchFamily="2" charset="0"/>
              </a:rPr>
              <a:t>[Father as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Isaiah 8:18 </a:t>
            </a:r>
            <a:r>
              <a:rPr lang="en-US" sz="2300" i="1" dirty="0">
                <a:latin typeface="Avenir Book" panose="02000503020000020003" pitchFamily="2" charset="0"/>
              </a:rPr>
              <a:t>about his sons</a:t>
            </a:r>
            <a:r>
              <a:rPr lang="en-US" sz="2300" dirty="0">
                <a:latin typeface="Avenir Book" panose="02000503020000020003" pitchFamily="2" charset="0"/>
              </a:rPr>
              <a:t>]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and “behold I </a:t>
            </a:r>
            <a:r>
              <a:rPr lang="en-US" sz="2300" dirty="0">
                <a:latin typeface="Avenir Book" panose="02000503020000020003" pitchFamily="2" charset="0"/>
              </a:rPr>
              <a:t>[</a:t>
            </a:r>
            <a:r>
              <a:rPr lang="en-US" sz="2300" dirty="0">
                <a:highlight>
                  <a:srgbClr val="FFFF00"/>
                </a:highlight>
                <a:latin typeface="Avenir Book" panose="02000503020000020003" pitchFamily="2" charset="0"/>
              </a:rPr>
              <a:t>the One who sanctifies</a:t>
            </a:r>
            <a:r>
              <a:rPr lang="en-US" sz="2300" dirty="0">
                <a:latin typeface="Avenir Book" panose="02000503020000020003" pitchFamily="2" charset="0"/>
              </a:rPr>
              <a:t>]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</a:t>
            </a:r>
            <a:r>
              <a:rPr lang="en-US" sz="2300" dirty="0">
                <a:latin typeface="Avenir Book" panose="02000503020000020003" pitchFamily="2" charset="0"/>
              </a:rPr>
              <a:t>[</a:t>
            </a:r>
            <a:r>
              <a:rPr lang="en-US" sz="2300" i="1" dirty="0">
                <a:latin typeface="Avenir Book" panose="02000503020000020003" pitchFamily="2" charset="0"/>
              </a:rPr>
              <a:t>first it’s about Jesus</a:t>
            </a:r>
            <a:r>
              <a:rPr lang="en-US" sz="2300" dirty="0">
                <a:latin typeface="Avenir Book" panose="02000503020000020003" pitchFamily="2" charset="0"/>
              </a:rPr>
              <a:t>]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	         the children </a:t>
            </a:r>
            <a:r>
              <a:rPr lang="en-US" sz="2300" dirty="0">
                <a:latin typeface="Avenir Book" panose="02000503020000020003" pitchFamily="2" charset="0"/>
              </a:rPr>
              <a:t>[</a:t>
            </a:r>
            <a:r>
              <a:rPr lang="en-US" sz="2300" dirty="0">
                <a:highlight>
                  <a:srgbClr val="00FFFF"/>
                </a:highlight>
                <a:latin typeface="Avenir Book" panose="02000503020000020003" pitchFamily="2" charset="0"/>
              </a:rPr>
              <a:t>those who are sanctified</a:t>
            </a:r>
            <a:r>
              <a:rPr lang="en-US" sz="2300" dirty="0">
                <a:latin typeface="Avenir Book" panose="02000503020000020003" pitchFamily="2" charset="0"/>
              </a:rPr>
              <a:t>]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whom God has given me” </a:t>
            </a:r>
            <a:r>
              <a:rPr lang="en-US" sz="2300" dirty="0">
                <a:latin typeface="Avenir Book" panose="02000503020000020003" pitchFamily="2" charset="0"/>
              </a:rPr>
              <a:t>[to Jesus]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10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10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Paul: This is </a:t>
            </a:r>
            <a:r>
              <a:rPr lang="en-US" sz="2300" u="sng" dirty="0">
                <a:latin typeface="Avenir Book" panose="02000503020000020003" pitchFamily="2" charset="0"/>
              </a:rPr>
              <a:t>WHY</a:t>
            </a:r>
            <a:r>
              <a:rPr lang="en-US" sz="2300" dirty="0">
                <a:latin typeface="Avenir Book" panose="02000503020000020003" pitchFamily="2" charset="0"/>
              </a:rPr>
              <a:t> Jesus became a man, </a:t>
            </a:r>
            <a:r>
              <a:rPr lang="en-US" sz="2300" b="1" i="1" dirty="0">
                <a:latin typeface="Avenir Book" panose="02000503020000020003" pitchFamily="2" charset="0"/>
              </a:rPr>
              <a:t>our Kinsman</a:t>
            </a:r>
            <a:r>
              <a:rPr lang="en-US" sz="2300" dirty="0">
                <a:latin typeface="Avenir Book" panose="02000503020000020003" pitchFamily="2" charset="0"/>
              </a:rPr>
              <a:t>, and walked like us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 </a:t>
            </a:r>
            <a:r>
              <a:rPr lang="en-US" sz="2300" dirty="0">
                <a:latin typeface="Avenir Book" panose="02000503020000020003" pitchFamily="2" charset="0"/>
              </a:rPr>
              <a:t>Jesus as a man put His trust in the Father, as an example to us 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1200" dirty="0">
              <a:effectLst/>
              <a:latin typeface="Avenir Book" panose="02000503020000020003" pitchFamily="2" charset="0"/>
            </a:endParaRPr>
          </a:p>
          <a:p>
            <a:endParaRPr lang="en-US" sz="1200" dirty="0">
              <a:effectLst/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            Confirms: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Psalm 40:7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in the scroll of the book it is written of Me</a:t>
            </a:r>
          </a:p>
          <a:p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      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Heb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. 10:7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in the scroll of the book it is written of Me </a:t>
            </a:r>
            <a:r>
              <a:rPr lang="en-US" sz="2300" dirty="0">
                <a:latin typeface="Avenir Book" panose="02000503020000020003" pitchFamily="2" charset="0"/>
              </a:rPr>
              <a:t>[we cover this later]</a:t>
            </a:r>
          </a:p>
          <a:p>
            <a:endParaRPr lang="en-US" sz="1200" dirty="0">
              <a:effectLst/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Jesus said to the Pharisees: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John 5:39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You search the Scriptures 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        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because you think that in them you have eternal life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it is these 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[Hebrew Scriptures]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that testify about Me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endParaRPr lang="en-US" sz="220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8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67E76-A3B2-1E66-DA2C-3CAA9CE5B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4B89EA-74C4-37AD-85F4-49F760CB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77A776-2121-22F0-8C89-75B2954E2D0D}"/>
              </a:ext>
            </a:extLst>
          </p:cNvPr>
          <p:cNvSpPr txBox="1"/>
          <p:nvPr/>
        </p:nvSpPr>
        <p:spPr>
          <a:xfrm>
            <a:off x="0" y="22861"/>
            <a:ext cx="11828366" cy="6047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2:14-16</a:t>
            </a: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Therefore, since 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the children 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[mankind]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share in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lesh and blood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[that’s me and you]</a:t>
            </a:r>
            <a:endParaRPr lang="en-US" sz="220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 Himself likewise also partook of the same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[flesh and blood, 100% man]</a:t>
            </a:r>
            <a:endParaRPr lang="en-US" sz="220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that thru DEATH 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[as a man]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 might render powerless him who had the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power of death, that is, the “slanderer-accuser” 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[devil, Satan]</a:t>
            </a:r>
            <a:endParaRPr lang="en-US" sz="220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endParaRPr lang="en-US" sz="10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and then Free those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[me and you]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who thru fear death were subject to slavery 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[to sin] 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all their lives - for assuredly He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[Jesus]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Does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N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ot</a:t>
            </a:r>
            <a:r>
              <a:rPr lang="en-US" sz="2200" b="1" dirty="0">
                <a:latin typeface="Avenir Book" panose="02000503020000020003" pitchFamily="2" charset="0"/>
              </a:rPr>
              <a:t>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give help to angels!!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	  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Colossians 2:18 </a:t>
            </a:r>
            <a:r>
              <a:rPr lang="en-US" sz="2300" b="1" i="1" dirty="0">
                <a:solidFill>
                  <a:srgbClr val="0070C0"/>
                </a:solidFill>
              </a:rPr>
              <a:t>do not worship angels</a:t>
            </a:r>
            <a:endParaRPr lang="en-US" sz="2300" b="1" i="1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but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 </a:t>
            </a:r>
            <a:r>
              <a:rPr lang="en-US" sz="2200" b="1" i="1" u="sng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DOES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give help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 the descendant of Abraham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[you Hebrew believers]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     </a:t>
            </a:r>
            <a:r>
              <a:rPr lang="el-GR" sz="2500" b="0" i="0" dirty="0" err="1">
                <a:solidFill>
                  <a:srgbClr val="0A0A0A"/>
                </a:solidFill>
                <a:effectLst/>
                <a:latin typeface="blbGentium"/>
              </a:rPr>
              <a:t>σπέρμα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sperma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‘seed of Abraham’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Abraham to Isaac, Jakob [Israel], Judah to Boaz, Obed, Jesse, to David</a:t>
            </a:r>
            <a:endParaRPr lang="en-US" sz="2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140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as such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 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HAD to be made like His brethren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in ALL things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200" dirty="0">
                <a:solidFill>
                  <a:srgbClr val="C00000"/>
                </a:solidFill>
                <a:latin typeface="Avenir Book" panose="02000503020000020003" pitchFamily="2" charset="0"/>
              </a:rPr>
              <a:t>Jesus </a:t>
            </a:r>
            <a:r>
              <a:rPr lang="en-US" sz="22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did not </a:t>
            </a:r>
            <a:r>
              <a:rPr lang="en-US" sz="2200" dirty="0">
                <a:solidFill>
                  <a:srgbClr val="C00000"/>
                </a:solidFill>
                <a:latin typeface="Avenir Book" panose="02000503020000020003" pitchFamily="2" charset="0"/>
              </a:rPr>
              <a:t>become an angel. He did not die on the cross for angels</a:t>
            </a:r>
            <a:r>
              <a:rPr lang="en-US" sz="2200" dirty="0">
                <a:latin typeface="Avenir Book" panose="02000503020000020003" pitchFamily="2" charset="0"/>
              </a:rPr>
              <a:t>.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Jesus DID become a man.           He died on the cross for mankind</a:t>
            </a:r>
            <a:r>
              <a:rPr lang="en-US" sz="2200" dirty="0">
                <a:latin typeface="Avenir Book" panose="02000503020000020003" pitchFamily="2" charset="0"/>
              </a:rPr>
              <a:t>.</a:t>
            </a:r>
            <a:endParaRPr lang="en-US" sz="1300" dirty="0">
              <a:latin typeface="Avenir Book" panose="02000503020000020003" pitchFamily="2" charset="0"/>
            </a:endParaRPr>
          </a:p>
          <a:p>
            <a:endParaRPr lang="en-US" sz="220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This ENTIRE process is summarized by Paul in 1</a:t>
            </a:r>
            <a:r>
              <a:rPr lang="en-US" sz="2400" b="1" baseline="30000" dirty="0">
                <a:effectLst/>
                <a:latin typeface="Avenir Book" panose="02000503020000020003" pitchFamily="2" charset="0"/>
              </a:rPr>
              <a:t>st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 letter to Corinth . . .</a:t>
            </a:r>
            <a:endParaRPr lang="en-US" sz="2400" b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B65083E-02B7-22B3-3176-D34903B44DD5}"/>
              </a:ext>
            </a:extLst>
          </p:cNvPr>
          <p:cNvSpPr/>
          <p:nvPr/>
        </p:nvSpPr>
        <p:spPr>
          <a:xfrm>
            <a:off x="892098" y="4280256"/>
            <a:ext cx="992458" cy="2341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C0C7580-3304-34AA-C3CC-3FD56C1885F7}"/>
              </a:ext>
            </a:extLst>
          </p:cNvPr>
          <p:cNvSpPr/>
          <p:nvPr/>
        </p:nvSpPr>
        <p:spPr>
          <a:xfrm>
            <a:off x="892098" y="4642950"/>
            <a:ext cx="992458" cy="23417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2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EE7B-A468-E9A5-5CBB-F47081682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F4960-1D53-2464-A7F7-6BC7178D8B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2CE205-05A3-A828-D8EA-89C1C13FBFBC}"/>
              </a:ext>
            </a:extLst>
          </p:cNvPr>
          <p:cNvSpPr txBox="1"/>
          <p:nvPr/>
        </p:nvSpPr>
        <p:spPr>
          <a:xfrm>
            <a:off x="0" y="331802"/>
            <a:ext cx="12127038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</a:t>
            </a:r>
            <a:r>
              <a:rPr lang="en-US" sz="2400" b="1" dirty="0">
                <a:latin typeface="Avenir Book" panose="02000503020000020003" pitchFamily="2" charset="0"/>
              </a:rPr>
              <a:t>Jesus did not become an angel.     Jesus did not die for angels.</a:t>
            </a:r>
          </a:p>
          <a:p>
            <a:endParaRPr lang="en-US" sz="1200" b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</a:t>
            </a:r>
            <a:r>
              <a:rPr lang="en-US" sz="2400" dirty="0">
                <a:latin typeface="Avenir Book" panose="02000503020000020003" pitchFamily="2" charset="0"/>
              </a:rPr>
              <a:t>Paul further clarifies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2:14-18   </a:t>
            </a:r>
            <a:r>
              <a:rPr lang="en-US" sz="2200" dirty="0">
                <a:latin typeface="Avenir Book" panose="02000503020000020003" pitchFamily="2" charset="0"/>
              </a:rPr>
              <a:t>it points to the </a:t>
            </a:r>
            <a:r>
              <a:rPr lang="en-US" sz="22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Millennial Kingdom</a:t>
            </a:r>
          </a:p>
          <a:p>
            <a:endParaRPr lang="en-US" sz="140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1</a:t>
            </a:r>
            <a:r>
              <a:rPr lang="en-US" sz="2200" baseline="300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st</a:t>
            </a:r>
            <a:r>
              <a:rPr lang="en-US" sz="22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Corinth. 15:20-28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But now Christ has been raised from the dead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 </a:t>
            </a:r>
            <a:r>
              <a:rPr lang="en-US" sz="2300" b="1" i="1" dirty="0">
                <a:solidFill>
                  <a:srgbClr val="0070C0"/>
                </a:solidFill>
                <a:effectLst/>
              </a:rPr>
              <a:t>first fruits 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of those who have already passed away - for since 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by a man 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[Adam]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came death, by a man 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[Jesus]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also came the resurrection of the dead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for as in Adam </a:t>
            </a:r>
            <a:r>
              <a:rPr lang="en-US" sz="2300" b="1" i="1" dirty="0">
                <a:solidFill>
                  <a:srgbClr val="0070C0"/>
                </a:solidFill>
                <a:effectLst/>
              </a:rPr>
              <a:t>all die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, so also in Christ </a:t>
            </a:r>
            <a:r>
              <a:rPr lang="en-US" sz="2200" b="1" i="1" dirty="0">
                <a:solidFill>
                  <a:srgbClr val="0070C0"/>
                </a:solidFill>
                <a:effectLst/>
              </a:rPr>
              <a:t>all will be made alive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-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Each in his own order: 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1]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Christ the first-fruits, after that 2] those who are Christ’s at His coming!!</a:t>
            </a:r>
          </a:p>
          <a:p>
            <a:endParaRPr lang="en-US" sz="140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Then comes the end 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when He hands over 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the Kingdom 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to the God and Father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when He has abolished all rule, all authority, and power - for He must reign 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until He has put </a:t>
            </a:r>
            <a:r>
              <a:rPr lang="en-US" sz="2200" b="1" i="1" u="sng" dirty="0">
                <a:solidFill>
                  <a:srgbClr val="0070C0"/>
                </a:solidFill>
                <a:latin typeface="Avenir Book" panose="02000503020000020003" pitchFamily="2" charset="0"/>
              </a:rPr>
              <a:t>ALL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 His enemies under His feet - the last enemy that will be 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abolished is death - for He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[Father]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has put all things in subjection under His feet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[Jesus]</a:t>
            </a:r>
            <a:endParaRPr lang="en-US" sz="22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but when He says, “</a:t>
            </a:r>
            <a:r>
              <a:rPr lang="en-US" sz="2200" b="1" i="1" u="sng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ALL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 things are put in subjection,” it is evident that He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[Jesus] 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is excepted who put all things in subjection to Him - so when all things are subjected 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to Him, then the Son Himself 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[Jesus]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also will be subjected to the One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[Father] 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who subjected all things to Him, so that God may be all in all</a:t>
            </a:r>
          </a:p>
        </p:txBody>
      </p:sp>
    </p:spTree>
    <p:extLst>
      <p:ext uri="{BB962C8B-B14F-4D97-AF65-F5344CB8AC3E}">
        <p14:creationId xmlns:p14="http://schemas.microsoft.com/office/powerpoint/2010/main" val="77775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9A087-560C-DE51-2AFF-5F7E47DB0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5FE33-F08A-22C3-5F28-30A549D8AE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7120AA-0210-763B-2F5E-D6D290B161D3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7969EE-696C-92B9-36E5-501AF92B7ECA}"/>
              </a:ext>
            </a:extLst>
          </p:cNvPr>
          <p:cNvSpPr txBox="1"/>
          <p:nvPr/>
        </p:nvSpPr>
        <p:spPr>
          <a:xfrm>
            <a:off x="128183" y="759038"/>
            <a:ext cx="11523796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2:17-18       </a:t>
            </a:r>
            <a:r>
              <a:rPr lang="en-US" sz="2200" b="1" dirty="0">
                <a:latin typeface="Avenir Book" panose="02000503020000020003" pitchFamily="2" charset="0"/>
              </a:rPr>
              <a:t>from v16:</a:t>
            </a:r>
            <a:r>
              <a:rPr lang="en-US" sz="2200" b="1" i="1" dirty="0">
                <a:latin typeface="Avenir Book" panose="02000503020000020003" pitchFamily="2" charset="0"/>
              </a:rPr>
              <a:t>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HAD to be made like His brethren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in ALL things . . .</a:t>
            </a:r>
            <a:endParaRPr lang="en-US" sz="2000" i="1" dirty="0">
              <a:effectLst/>
              <a:latin typeface="Avenir Book" panose="02000503020000020003" pitchFamily="2" charset="0"/>
            </a:endParaRPr>
          </a:p>
          <a:p>
            <a:endParaRPr lang="en-US" sz="120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. . . so He might become a merciful and faithful </a:t>
            </a:r>
            <a:r>
              <a:rPr lang="en-US" sz="2300" b="1" i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High </a:t>
            </a:r>
            <a:r>
              <a:rPr lang="en-US" sz="2300" b="1" i="1" dirty="0">
                <a:solidFill>
                  <a:srgbClr val="7030A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P</a:t>
            </a:r>
            <a:r>
              <a:rPr lang="en-US" sz="2300" b="1" i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riest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in things pertaining to God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 make propitiation for the sins of the people 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[</a:t>
            </a:r>
            <a:r>
              <a:rPr lang="en-US" sz="2200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details in Chaps. 5-8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]</a:t>
            </a:r>
            <a:endParaRPr lang="en-US" sz="220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because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since He Himself was tempted in that which He has suffered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He is able to </a:t>
            </a:r>
            <a:r>
              <a:rPr lang="en-US" sz="2200" b="1" i="1" dirty="0">
                <a:effectLst/>
                <a:latin typeface="Avenir Book" panose="02000503020000020003" pitchFamily="2" charset="0"/>
              </a:rPr>
              <a:t>come to the aid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of those who are tempted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[mankind]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βοηθέω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bon-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theo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“run to assist”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[Father </a:t>
            </a:r>
            <a:r>
              <a:rPr lang="en-US" sz="2400" b="1" i="1" u="sng" dirty="0">
                <a:effectLst/>
                <a:latin typeface="Avenir Book" panose="02000503020000020003" pitchFamily="2" charset="0"/>
              </a:rPr>
              <a:t>runs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 to the prodigal]</a:t>
            </a:r>
          </a:p>
          <a:p>
            <a:endParaRPr lang="en-US" sz="15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Jesus was tempted as a man like we are, but He could not sin!!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</a:t>
            </a:r>
            <a:r>
              <a:rPr lang="en-US" sz="2400" i="1" dirty="0">
                <a:latin typeface="Avenir Book" panose="02000503020000020003" pitchFamily="2" charset="0"/>
              </a:rPr>
              <a:t>”opportunity to sin and </a:t>
            </a:r>
            <a:r>
              <a:rPr lang="en-US" sz="2400" b="1" i="1" dirty="0">
                <a:solidFill>
                  <a:srgbClr val="FF0000"/>
                </a:solidFill>
                <a:latin typeface="Avenir Book" panose="02000503020000020003" pitchFamily="2" charset="0"/>
              </a:rPr>
              <a:t>interest to act</a:t>
            </a:r>
            <a:r>
              <a:rPr lang="en-US" sz="2400" i="1" dirty="0">
                <a:latin typeface="Avenir Book" panose="02000503020000020003" pitchFamily="2" charset="0"/>
              </a:rPr>
              <a:t>” is our </a:t>
            </a:r>
            <a:r>
              <a:rPr lang="en-US" sz="2400" b="1" i="1" dirty="0">
                <a:solidFill>
                  <a:srgbClr val="FF0000"/>
                </a:solidFill>
                <a:latin typeface="Avenir Book" panose="02000503020000020003" pitchFamily="2" charset="0"/>
              </a:rPr>
              <a:t>sin nature</a:t>
            </a:r>
          </a:p>
          <a:p>
            <a:r>
              <a:rPr lang="en-US" sz="24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		</a:t>
            </a:r>
            <a:r>
              <a:rPr lang="en-US" sz="2400" b="1" i="1" dirty="0">
                <a:solidFill>
                  <a:srgbClr val="FF0000"/>
                </a:solidFill>
                <a:latin typeface="Avenir Book" panose="02000503020000020003" pitchFamily="2" charset="0"/>
              </a:rPr>
              <a:t>       </a:t>
            </a:r>
            <a:r>
              <a:rPr lang="en-US" sz="2400" b="1" dirty="0">
                <a:latin typeface="Avenir Book" panose="02000503020000020003" pitchFamily="2" charset="0"/>
              </a:rPr>
              <a:t>Jesus DID not have the interest to follow thru on opportunity</a:t>
            </a:r>
          </a:p>
          <a:p>
            <a:endParaRPr lang="en-US" sz="1200" b="1" dirty="0"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2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Matthew 4:1-11 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Satan tempts His physical need for food</a:t>
            </a: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Satan tempts His physical protection by God’s angels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Satan tempts His position regarding the world </a:t>
            </a:r>
            <a:endParaRPr lang="en-US" sz="2200" i="1" dirty="0">
              <a:solidFill>
                <a:srgbClr val="FF0000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7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D41E2-655A-AC73-2F32-5426089D3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C014DF-CA7C-CF46-EC4A-6C8E05E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81B48A-A2BB-2F00-90A5-6C0174B1C5E0}"/>
              </a:ext>
            </a:extLst>
          </p:cNvPr>
          <p:cNvSpPr txBox="1"/>
          <p:nvPr/>
        </p:nvSpPr>
        <p:spPr>
          <a:xfrm>
            <a:off x="128183" y="112267"/>
            <a:ext cx="11604202" cy="589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           [NO chapter break]</a:t>
            </a:r>
            <a:endParaRPr lang="en-US" sz="1200" b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 is able to </a:t>
            </a:r>
            <a:r>
              <a:rPr lang="en-US" sz="2200" b="1" i="1" dirty="0">
                <a:effectLst/>
                <a:latin typeface="Avenir Book" panose="02000503020000020003" pitchFamily="2" charset="0"/>
              </a:rPr>
              <a:t>come to the aid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of those who are tempted . . .</a:t>
            </a:r>
            <a:endParaRPr lang="en-US" sz="2200" dirty="0">
              <a:effectLst/>
              <a:latin typeface="Avenir Book" panose="02000503020000020003" pitchFamily="2" charset="0"/>
            </a:endParaRPr>
          </a:p>
          <a:p>
            <a:endParaRPr lang="en-US" sz="9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3:1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. . . t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herefore,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holy brethren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who are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partakers 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of a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Heavenly calling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     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consider Jesus the: 1] Apostle </a:t>
            </a:r>
            <a:r>
              <a:rPr lang="en-US" sz="2200" b="0" u="sng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2] High Priest of our confession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ἀπόστολος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Apostolos = Ambassador-</a:t>
            </a:r>
            <a:r>
              <a:rPr lang="en-US" sz="22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Emisary</a:t>
            </a:r>
            <a:endParaRPr lang="en-US" sz="22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endParaRPr lang="en-US" sz="8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  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First: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 “</a:t>
            </a:r>
            <a:r>
              <a:rPr lang="en-US" sz="2200" b="0" i="1" dirty="0">
                <a:effectLst/>
                <a:latin typeface="Avenir Book" panose="02000503020000020003" pitchFamily="2" charset="0"/>
              </a:rPr>
              <a:t>holy brethren” is 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hagios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adelphos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this </a:t>
            </a:r>
            <a:r>
              <a:rPr lang="en-US" sz="2200" b="0" u="sng" dirty="0">
                <a:effectLst/>
                <a:latin typeface="Avenir Book" panose="02000503020000020003" pitchFamily="2" charset="0"/>
              </a:rPr>
              <a:t>PROVES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 Paul’s readers are believers!!</a:t>
            </a:r>
            <a:endParaRPr lang="en-US" sz="22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rgbClr val="0A0A0A"/>
                </a:solidFill>
                <a:latin typeface="Avenir Book" panose="02000503020000020003" pitchFamily="2" charset="0"/>
              </a:rPr>
              <a:t>			          </a:t>
            </a:r>
            <a:r>
              <a:rPr lang="el-GR" sz="2500" b="0" i="0" dirty="0" err="1">
                <a:solidFill>
                  <a:srgbClr val="0070C0"/>
                </a:solidFill>
                <a:effectLst/>
                <a:latin typeface="blbGentium"/>
              </a:rPr>
              <a:t>ἅγιος</a:t>
            </a:r>
            <a:r>
              <a:rPr lang="en-US" sz="2500" b="0" i="0" dirty="0">
                <a:solidFill>
                  <a:srgbClr val="0070C0"/>
                </a:solidFill>
                <a:effectLst/>
                <a:latin typeface="blbGentium"/>
              </a:rPr>
              <a:t>     </a:t>
            </a:r>
            <a:r>
              <a:rPr lang="el-GR" sz="2500" b="0" i="0" dirty="0" err="1">
                <a:solidFill>
                  <a:srgbClr val="0070C0"/>
                </a:solidFill>
                <a:effectLst/>
                <a:latin typeface="blbGentium"/>
              </a:rPr>
              <a:t>ἀδελφός</a:t>
            </a:r>
            <a:r>
              <a:rPr lang="en-US" sz="2500" b="0" i="0" dirty="0">
                <a:solidFill>
                  <a:srgbClr val="0070C0"/>
                </a:solidFill>
                <a:effectLst/>
                <a:latin typeface="blbGentium"/>
              </a:rPr>
              <a:t>         </a:t>
            </a:r>
            <a:r>
              <a:rPr lang="en-US" sz="2200" b="0" i="0" dirty="0">
                <a:effectLst/>
                <a:latin typeface="Avenir Book" panose="02000503020000020003" pitchFamily="2" charset="0"/>
              </a:rPr>
              <a:t>They are his </a:t>
            </a:r>
            <a:r>
              <a:rPr lang="en-US" sz="22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brothers in Christ</a:t>
            </a:r>
          </a:p>
          <a:p>
            <a:endParaRPr lang="en-US" sz="800" dirty="0">
              <a:latin typeface="Avenir Book" panose="02000503020000020003" pitchFamily="2" charset="0"/>
            </a:endParaRPr>
          </a:p>
          <a:p>
            <a:r>
              <a:rPr lang="en-US" sz="2200" b="0" i="0" dirty="0">
                <a:effectLst/>
                <a:latin typeface="Avenir Book" panose="02000503020000020003" pitchFamily="2" charset="0"/>
              </a:rPr>
              <a:t>      </a:t>
            </a:r>
            <a:r>
              <a:rPr lang="en-US" sz="2200" b="1" i="0" dirty="0">
                <a:effectLst/>
                <a:latin typeface="Avenir Book" panose="02000503020000020003" pitchFamily="2" charset="0"/>
              </a:rPr>
              <a:t>Second: </a:t>
            </a:r>
            <a:r>
              <a:rPr lang="en-US" sz="2200" i="1" dirty="0">
                <a:effectLst/>
                <a:latin typeface="Avenir Book" panose="02000503020000020003" pitchFamily="2" charset="0"/>
              </a:rPr>
              <a:t>“partakers” is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metochos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l-GR" sz="2400" b="0" i="0" dirty="0" err="1">
                <a:solidFill>
                  <a:srgbClr val="0070C0"/>
                </a:solidFill>
                <a:effectLst/>
                <a:latin typeface="blbGentium"/>
              </a:rPr>
              <a:t>μέτοχος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blbGentium"/>
              </a:rPr>
              <a:t>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=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sharing in something of someone else</a:t>
            </a:r>
            <a:endParaRPr lang="en-US" sz="2200" b="0" i="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b="0" dirty="0">
                <a:effectLst/>
                <a:latin typeface="Avenir Book" panose="02000503020000020003" pitchFamily="2" charset="0"/>
              </a:rPr>
              <a:t>                       8 times in NT  7 by Paul  4 in Hebrews letter </a:t>
            </a:r>
            <a:r>
              <a:rPr lang="en-US" sz="22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3:1  3:14    6:4    12:8  </a:t>
            </a:r>
          </a:p>
          <a:p>
            <a:endParaRPr lang="en-US" sz="800" b="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  </a:t>
            </a:r>
            <a:r>
              <a:rPr lang="en-US" sz="2200" b="1" dirty="0">
                <a:effectLst/>
                <a:latin typeface="Avenir Book" panose="02000503020000020003" pitchFamily="2" charset="0"/>
              </a:rPr>
              <a:t>Third:  </a:t>
            </a:r>
            <a:r>
              <a:rPr lang="en-US" sz="2200" i="1" dirty="0">
                <a:effectLst/>
                <a:latin typeface="Avenir Book" panose="02000503020000020003" pitchFamily="2" charset="0"/>
              </a:rPr>
              <a:t>Paul calls Jesus </a:t>
            </a:r>
            <a:r>
              <a:rPr lang="en-US" sz="2200" b="1" i="1" u="sng" dirty="0">
                <a:effectLst/>
                <a:latin typeface="Avenir Book" panose="02000503020000020003" pitchFamily="2" charset="0"/>
              </a:rPr>
              <a:t>THE</a:t>
            </a:r>
            <a:r>
              <a:rPr lang="en-US" sz="2200" i="1" dirty="0">
                <a:effectLst/>
                <a:latin typeface="Avenir Book" panose="02000503020000020003" pitchFamily="2" charset="0"/>
              </a:rPr>
              <a:t> </a:t>
            </a:r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Apostle of our confession</a:t>
            </a:r>
            <a:r>
              <a:rPr lang="en-US" sz="2200" i="1" dirty="0">
                <a:effectLst/>
                <a:latin typeface="Avenir Book" panose="02000503020000020003" pitchFamily="2" charset="0"/>
              </a:rPr>
              <a:t>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[Gospel]</a:t>
            </a:r>
          </a:p>
          <a:p>
            <a:r>
              <a:rPr lang="en-US" sz="2200" b="0" dirty="0">
                <a:latin typeface="Avenir Book" panose="02000503020000020003" pitchFamily="2" charset="0"/>
              </a:rPr>
              <a:t>	</a:t>
            </a:r>
            <a:r>
              <a:rPr lang="en-US" sz="2200" dirty="0">
                <a:latin typeface="Avenir Book" panose="02000503020000020003" pitchFamily="2" charset="0"/>
              </a:rPr>
              <a:t>      Paul understands he is the Apostle to the Gentiles, so this is where he attributes</a:t>
            </a:r>
          </a:p>
          <a:p>
            <a:r>
              <a:rPr lang="en-US" sz="2200" b="0" dirty="0">
                <a:effectLst/>
                <a:latin typeface="Avenir Book" panose="02000503020000020003" pitchFamily="2" charset="0"/>
              </a:rPr>
              <a:t>		  Jesus as the true “</a:t>
            </a:r>
            <a:r>
              <a:rPr lang="en-US" sz="2200" i="1" dirty="0" err="1">
                <a:latin typeface="Avenir Book" panose="02000503020000020003" pitchFamily="2" charset="0"/>
              </a:rPr>
              <a:t>Abassador</a:t>
            </a:r>
            <a:r>
              <a:rPr lang="en-US" sz="2200" i="1" dirty="0">
                <a:latin typeface="Avenir Book" panose="02000503020000020003" pitchFamily="2" charset="0"/>
              </a:rPr>
              <a:t>” </a:t>
            </a:r>
            <a:r>
              <a:rPr lang="en-US" sz="2200" dirty="0">
                <a:latin typeface="Avenir Book" panose="02000503020000020003" pitchFamily="2" charset="0"/>
              </a:rPr>
              <a:t>to the </a:t>
            </a:r>
            <a:r>
              <a:rPr lang="en-US" sz="2200" b="1" dirty="0">
                <a:solidFill>
                  <a:srgbClr val="7030A0"/>
                </a:solidFill>
                <a:latin typeface="Avenir Book" panose="02000503020000020003" pitchFamily="2" charset="0"/>
              </a:rPr>
              <a:t>Hebrew nation</a:t>
            </a:r>
          </a:p>
          <a:p>
            <a:endParaRPr lang="en-US" sz="1200" b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200" b="0" dirty="0">
                <a:effectLst/>
                <a:latin typeface="Avenir Book" panose="02000503020000020003" pitchFamily="2" charset="0"/>
              </a:rPr>
              <a:t>	      </a:t>
            </a:r>
            <a:r>
              <a:rPr lang="en-US" sz="2200" dirty="0">
                <a:latin typeface="Avenir Book" panose="02000503020000020003" pitchFamily="2" charset="0"/>
              </a:rPr>
              <a:t>Paul wants all his readers to KNOW that Jesus is their Apostle [not Paul]</a:t>
            </a:r>
          </a:p>
          <a:p>
            <a:r>
              <a:rPr lang="en-US" sz="2200" b="0" dirty="0">
                <a:effectLst/>
                <a:latin typeface="Avenir Book" panose="02000503020000020003" pitchFamily="2" charset="0"/>
              </a:rPr>
              <a:t>	  	   </a:t>
            </a:r>
            <a:r>
              <a:rPr lang="en-US" sz="2200" b="1" i="1" dirty="0">
                <a:effectLst/>
                <a:latin typeface="Avenir Book" panose="02000503020000020003" pitchFamily="2" charset="0"/>
              </a:rPr>
              <a:t>Perhaps another reason Paul does not sign his name to Hebrews</a:t>
            </a:r>
            <a:endParaRPr lang="en-US" sz="2200" b="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07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7AC27-EECA-E3A2-7B7A-1DC36225C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BB0DC8-6E47-19AA-D0F3-DE646DCB20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B6AC87-3D04-33F8-C48C-B556EC70C348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08460B-C817-A41B-0786-A47F435BA5AA}"/>
              </a:ext>
            </a:extLst>
          </p:cNvPr>
          <p:cNvSpPr txBox="1"/>
          <p:nvPr/>
        </p:nvSpPr>
        <p:spPr>
          <a:xfrm>
            <a:off x="0" y="770189"/>
            <a:ext cx="11688649" cy="5309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3:2-3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 was faithful to Him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[God the Father]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who appointed Him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as Moses also was faithful in all His house - for He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[Jesus]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has been counted 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worthy of more glory than Moses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- by just so much as the Builder of the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house 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[Jesus]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has more honor than the house </a:t>
            </a:r>
            <a:r>
              <a:rPr lang="en-US" sz="2200" dirty="0">
                <a:latin typeface="Avenir Book" panose="02000503020000020003" pitchFamily="2" charset="0"/>
              </a:rPr>
              <a:t>[Moses, the Law, Hebrew nation]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               </a:t>
            </a:r>
            <a:r>
              <a:rPr lang="en-US" sz="2200" dirty="0">
                <a:latin typeface="Avenir Book" panose="02000503020000020003" pitchFamily="2" charset="0"/>
              </a:rPr>
              <a:t>Jesus is the very substance of the Law!    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John 5:46 </a:t>
            </a:r>
            <a:r>
              <a:rPr lang="en-US" sz="2200" b="1" i="1" dirty="0">
                <a:latin typeface="Avenir Book" panose="02000503020000020003" pitchFamily="2" charset="0"/>
              </a:rPr>
              <a:t>again</a:t>
            </a:r>
          </a:p>
          <a:p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200" dirty="0">
                <a:latin typeface="Avenir Book" panose="02000503020000020003" pitchFamily="2" charset="0"/>
              </a:rPr>
              <a:t>This “house”  </a:t>
            </a:r>
            <a:r>
              <a:rPr lang="el-GR" sz="2400" b="0" i="0" dirty="0" err="1">
                <a:solidFill>
                  <a:srgbClr val="0070C0"/>
                </a:solidFill>
                <a:effectLst/>
                <a:latin typeface="blbGentium"/>
              </a:rPr>
              <a:t>οἶκος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blbGentium"/>
              </a:rPr>
              <a:t>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oikos =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inhabited/lived-in dwelling place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200" dirty="0">
                <a:latin typeface="Avenir Book" panose="02000503020000020003" pitchFamily="2" charset="0"/>
              </a:rPr>
              <a:t>Paul no doubt means the </a:t>
            </a:r>
            <a:r>
              <a:rPr lang="en-US" sz="2200" b="1" dirty="0">
                <a:solidFill>
                  <a:srgbClr val="7030A0"/>
                </a:solidFill>
                <a:latin typeface="Avenir Book" panose="02000503020000020003" pitchFamily="2" charset="0"/>
              </a:rPr>
              <a:t>“house of Israel”</a:t>
            </a:r>
            <a:endParaRPr lang="en-US" sz="22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endParaRPr lang="en-US" sz="12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>
                <a:latin typeface="Avenir Book" panose="02000503020000020003" pitchFamily="2" charset="0"/>
              </a:rPr>
              <a:t>Remember:</a:t>
            </a:r>
            <a:r>
              <a:rPr lang="en-US" sz="2200" dirty="0">
                <a:latin typeface="Avenir Book" panose="02000503020000020003" pitchFamily="2" charset="0"/>
              </a:rPr>
              <a:t> Joseph and his brothers and father Jakob [Israel] and entire family go</a:t>
            </a:r>
          </a:p>
          <a:p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	        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into Egypt from Abraham’s lands at oaks in Mamre as a family-clan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		         Abram the pagan Chaldean from Ur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“from you I will build great nation”</a:t>
            </a:r>
            <a:endParaRPr lang="en-US" sz="2200" b="0" dirty="0">
              <a:effectLst/>
              <a:latin typeface="Avenir Book" panose="02000503020000020003" pitchFamily="2" charset="0"/>
            </a:endParaRPr>
          </a:p>
          <a:p>
            <a:r>
              <a:rPr lang="en-US" sz="2200" dirty="0">
                <a:latin typeface="Avenir Book" panose="02000503020000020003" pitchFamily="2" charset="0"/>
              </a:rPr>
              <a:t>		         They Exodus Goshen as that </a:t>
            </a:r>
            <a:r>
              <a:rPr lang="en-US" sz="2200" b="1" dirty="0">
                <a:solidFill>
                  <a:srgbClr val="7030A0"/>
                </a:solidFill>
                <a:latin typeface="Avenir Book" panose="02000503020000020003" pitchFamily="2" charset="0"/>
              </a:rPr>
              <a:t>“nation of Israel” </a:t>
            </a:r>
            <a:r>
              <a:rPr lang="en-US" sz="2200" dirty="0">
                <a:latin typeface="Avenir Book" panose="02000503020000020003" pitchFamily="2" charset="0"/>
              </a:rPr>
              <a:t>500K-to-1M people</a:t>
            </a:r>
          </a:p>
          <a:p>
            <a:endParaRPr lang="en-US" sz="1200" b="0" dirty="0">
              <a:effectLst/>
              <a:latin typeface="Avenir Book" panose="02000503020000020003" pitchFamily="2" charset="0"/>
            </a:endParaRPr>
          </a:p>
          <a:p>
            <a:r>
              <a:rPr lang="en-US" sz="2200" dirty="0">
                <a:latin typeface="Avenir Book" panose="02000503020000020003" pitchFamily="2" charset="0"/>
              </a:rPr>
              <a:t>	JESUS is worthy of more than Moses . . . “we have Moses and the Law”</a:t>
            </a:r>
          </a:p>
          <a:p>
            <a:r>
              <a:rPr lang="en-US" sz="2200" b="0" dirty="0">
                <a:effectLst/>
                <a:latin typeface="Avenir Book" panose="02000503020000020003" pitchFamily="2" charset="0"/>
              </a:rPr>
              <a:t>		   </a:t>
            </a:r>
            <a:r>
              <a:rPr lang="en-US" sz="2200" dirty="0">
                <a:latin typeface="Avenir Book" panose="02000503020000020003" pitchFamily="2" charset="0"/>
              </a:rPr>
              <a:t>Jesus is far superior to Moses and is the fulfillment of that Law</a:t>
            </a:r>
            <a:endParaRPr lang="en-US" sz="2200" b="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15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07135-64E3-BBF2-DF18-DA08857B4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68A26-EABC-3CD1-E4F6-26F016157B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493967-2854-B341-9F26-08096CDAB842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1479C-7C6A-C97C-7CB7-9F01633C7EF8}"/>
              </a:ext>
            </a:extLst>
          </p:cNvPr>
          <p:cNvSpPr txBox="1"/>
          <p:nvPr/>
        </p:nvSpPr>
        <p:spPr>
          <a:xfrm>
            <a:off x="38157" y="926306"/>
            <a:ext cx="1136740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      Preview What’s Coming Feb. 24</a:t>
            </a:r>
            <a:r>
              <a:rPr lang="en-US" sz="2400" b="1" baseline="30000" dirty="0">
                <a:latin typeface="Avenir Book" panose="02000503020000020003" pitchFamily="2" charset="0"/>
              </a:rPr>
              <a:t>th</a:t>
            </a:r>
            <a:endParaRPr lang="en-US" sz="2400" b="1" dirty="0">
              <a:latin typeface="Avenir Book" panose="02000503020000020003" pitchFamily="2" charset="0"/>
            </a:endParaRPr>
          </a:p>
          <a:p>
            <a:r>
              <a:rPr lang="en-US" sz="2400" b="1" dirty="0">
                <a:latin typeface="Avenir Book" panose="02000503020000020003" pitchFamily="2" charset="0"/>
              </a:rPr>
              <a:t>	        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is Far Above/Superior to MOSES</a:t>
            </a:r>
            <a:endParaRPr lang="en-US" sz="2400" b="1" dirty="0">
              <a:latin typeface="Avenir Book" panose="02000503020000020003" pitchFamily="2" charset="0"/>
            </a:endParaRPr>
          </a:p>
          <a:p>
            <a:endParaRPr lang="en-US" sz="1200" b="1" dirty="0"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Moses					</a:t>
            </a:r>
            <a:r>
              <a:rPr lang="en-US" sz="2400" b="1" i="1" dirty="0">
                <a:latin typeface="Avenir Book" panose="02000503020000020003" pitchFamily="2" charset="0"/>
              </a:rPr>
              <a:t>Jesus</a:t>
            </a: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led Israel from bondage	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leads from bondage of sin</a:t>
            </a:r>
          </a:p>
          <a:p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- led Israel from wilderness	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leads to eternal glory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- builds temporary tabernacle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“the” Tabernacle among men</a:t>
            </a:r>
            <a:endParaRPr lang="en-US" sz="2400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- sin nature from Adam + Abraham 	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- 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entirely without sin</a:t>
            </a:r>
          </a:p>
          <a:p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man of God			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is God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king in Jeshurun </a:t>
            </a:r>
            <a:r>
              <a:rPr lang="en-US" sz="2400" dirty="0">
                <a:latin typeface="Avenir Book" panose="02000503020000020003" pitchFamily="2" charset="0"/>
              </a:rPr>
              <a:t>[Deut. 33:5]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King of all kings</a:t>
            </a:r>
          </a:p>
          <a:p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THE prophet spoke God’s Word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fulfillment of that Word</a:t>
            </a:r>
          </a:p>
          <a:p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a priest to God </a:t>
            </a:r>
            <a:r>
              <a:rPr lang="en-US" sz="2400" dirty="0">
                <a:latin typeface="Avenir Book" panose="02000503020000020003" pitchFamily="2" charset="0"/>
              </a:rPr>
              <a:t>[Ex. 24:6]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		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- our Great High Priest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06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9A1CC-CA28-9748-0C86-A1B8E1620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909CF-3272-8F69-38EC-10333D061B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82C00-9AD7-0475-06BD-FF933A906CCE}"/>
              </a:ext>
            </a:extLst>
          </p:cNvPr>
          <p:cNvSpPr txBox="1"/>
          <p:nvPr/>
        </p:nvSpPr>
        <p:spPr>
          <a:xfrm>
            <a:off x="3255979" y="747131"/>
            <a:ext cx="7772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52FB44-1D56-35C5-7B17-79BAF84B021F}"/>
              </a:ext>
            </a:extLst>
          </p:cNvPr>
          <p:cNvSpPr txBox="1"/>
          <p:nvPr/>
        </p:nvSpPr>
        <p:spPr>
          <a:xfrm>
            <a:off x="193294" y="1962173"/>
            <a:ext cx="40414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NEXT WEEK</a:t>
            </a:r>
          </a:p>
          <a:p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No Study  Feb. 17</a:t>
            </a:r>
            <a:r>
              <a:rPr lang="en-US" sz="3200" i="1" baseline="30000" dirty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    President’s Holiday</a:t>
            </a:r>
          </a:p>
          <a:p>
            <a:endParaRPr lang="en-US" sz="10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US" sz="3100" b="1" dirty="0">
                <a:solidFill>
                  <a:srgbClr val="0070C0"/>
                </a:solidFill>
              </a:rPr>
              <a:t>BACK</a:t>
            </a:r>
            <a:endParaRPr lang="en-US" sz="3100" dirty="0">
              <a:solidFill>
                <a:srgbClr val="0070C0"/>
              </a:solidFill>
            </a:endParaRPr>
          </a:p>
          <a:p>
            <a:r>
              <a:rPr lang="en-US" sz="3100" dirty="0">
                <a:solidFill>
                  <a:srgbClr val="0070C0"/>
                </a:solidFill>
              </a:rPr>
              <a:t>         Monday  </a:t>
            </a:r>
          </a:p>
          <a:p>
            <a:r>
              <a:rPr lang="en-US" sz="3100" dirty="0">
                <a:solidFill>
                  <a:srgbClr val="0070C0"/>
                </a:solidFill>
              </a:rPr>
              <a:t>         February 24</a:t>
            </a:r>
            <a:r>
              <a:rPr lang="en-US" sz="3100" baseline="30000" dirty="0">
                <a:solidFill>
                  <a:srgbClr val="0070C0"/>
                </a:solidFill>
              </a:rPr>
              <a:t>th</a:t>
            </a:r>
            <a:r>
              <a:rPr lang="en-US" sz="3100" dirty="0">
                <a:solidFill>
                  <a:srgbClr val="0070C0"/>
                </a:solidFill>
              </a:rPr>
              <a:t> 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40624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7FFBA-E7DB-00E1-AB9A-62A06E96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84C2E-6693-7284-4B4B-1704B3E194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1FD579-D964-B7F1-26CB-2296F9402087}"/>
              </a:ext>
            </a:extLst>
          </p:cNvPr>
          <p:cNvSpPr txBox="1"/>
          <p:nvPr/>
        </p:nvSpPr>
        <p:spPr>
          <a:xfrm>
            <a:off x="490653" y="0"/>
            <a:ext cx="10413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         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blbGentium"/>
              </a:rPr>
              <a:t>  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“hay-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brai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os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”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3266F-1859-C070-119D-FC76BB851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096" y="3926178"/>
            <a:ext cx="1519644" cy="6375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D59FDF-CDB5-8352-39A4-569D4F0C05CA}"/>
              </a:ext>
            </a:extLst>
          </p:cNvPr>
          <p:cNvSpPr txBox="1"/>
          <p:nvPr/>
        </p:nvSpPr>
        <p:spPr>
          <a:xfrm>
            <a:off x="394001" y="1760686"/>
            <a:ext cx="1162702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Last Week / Session-4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Paul’s timeline: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Prophets to Jesus to Apostles </a:t>
            </a: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		   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confirmed </a:t>
            </a:r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by God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with signs-wonders-power-distribution</a:t>
            </a:r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     </a:t>
            </a:r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Paul’s life-analogy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of </a:t>
            </a:r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running the race to receive the prize!</a:t>
            </a:r>
            <a:endParaRPr lang="en-US" sz="24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24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0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Notes and                              Video at  </a:t>
            </a:r>
            <a:r>
              <a:rPr lang="en-US" sz="3200" i="1" dirty="0">
                <a:solidFill>
                  <a:srgbClr val="0070C0"/>
                </a:solidFill>
                <a:cs typeface="Arial" panose="020B0604020202020204" pitchFamily="34" charset="0"/>
              </a:rPr>
              <a:t>NewtonFIO.com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63A7FE-0EDD-DC06-B0E3-42F6C1248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290" y="3848119"/>
            <a:ext cx="867408" cy="8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7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52992-68D4-21CB-D812-E6D1F2390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EFDC0-5F19-BD15-FC25-8E4CAAB41D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F22E79-66A5-43CF-4DEA-E0FD3A397890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2C52A-6AD4-10F5-46DE-4E35429E2DA7}"/>
              </a:ext>
            </a:extLst>
          </p:cNvPr>
          <p:cNvSpPr txBox="1"/>
          <p:nvPr/>
        </p:nvSpPr>
        <p:spPr>
          <a:xfrm>
            <a:off x="367990" y="911032"/>
            <a:ext cx="11328871" cy="4016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i="1" dirty="0">
                <a:latin typeface="Avenir Book" panose="02000503020000020003" pitchFamily="2" charset="0"/>
              </a:rPr>
              <a:t>Cessation vs. Continuation </a:t>
            </a:r>
            <a:r>
              <a:rPr lang="en-US" sz="2200" dirty="0">
                <a:latin typeface="Avenir Book" panose="02000503020000020003" pitchFamily="2" charset="0"/>
              </a:rPr>
              <a:t> 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2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 Corinthians 12:1-31 </a:t>
            </a:r>
            <a:r>
              <a:rPr lang="en-US" sz="2200" b="1" dirty="0">
                <a:latin typeface="Avenir Book" panose="02000503020000020003" pitchFamily="2" charset="0"/>
              </a:rPr>
              <a:t>Paul clearly states</a:t>
            </a:r>
          </a:p>
          <a:p>
            <a:pPr algn="l"/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     </a:t>
            </a:r>
            <a:r>
              <a:rPr lang="en-US" sz="2300" b="1" i="1" dirty="0">
                <a:solidFill>
                  <a:srgbClr val="0070C0"/>
                </a:solidFill>
              </a:rPr>
              <a:t>concerning spiritual gifts I don’t want you to be unaware</a:t>
            </a:r>
            <a:endParaRPr lang="en-US" sz="2300" b="1" dirty="0">
              <a:solidFill>
                <a:srgbClr val="0070C0"/>
              </a:solidFill>
            </a:endParaRPr>
          </a:p>
          <a:p>
            <a:pPr algn="l"/>
            <a:endParaRPr lang="en-US" sz="22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endParaRPr lang="en-US" sz="22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			   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FREE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books this evening for everyone!</a:t>
            </a: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</a:t>
            </a: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  Chapter 3 -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details on Fruit of the Holy Spirit</a:t>
            </a:r>
          </a:p>
          <a:p>
            <a:pPr algn="l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  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EVERYONE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exhibits God’s character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Chapter 4 -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details on Gifts of the Holy Spirit</a:t>
            </a:r>
          </a:p>
          <a:p>
            <a:pPr algn="l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As HE wills for HIS purposes</a:t>
            </a:r>
            <a:endParaRPr lang="en-US" sz="22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 descr="A book with a brown cover&#10;&#10;Description automatically generated">
            <a:extLst>
              <a:ext uri="{FF2B5EF4-FFF2-40B4-BE49-F238E27FC236}">
                <a16:creationId xmlns:a16="http://schemas.microsoft.com/office/drawing/2014/main" id="{DAA2BA7D-B19D-1390-97B4-9E1D4B220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0535"/>
            <a:ext cx="3178097" cy="44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D8708-0C6D-A240-5526-3A9C3ADA2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6D468-05C2-0F8F-F77E-909C793D43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5034F5-B95D-D403-F841-75CC8C27E069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6D9EED-1E7B-32B2-CCB5-8C11D40261FF}"/>
              </a:ext>
            </a:extLst>
          </p:cNvPr>
          <p:cNvSpPr txBox="1"/>
          <p:nvPr/>
        </p:nvSpPr>
        <p:spPr>
          <a:xfrm>
            <a:off x="490653" y="1111754"/>
            <a:ext cx="9880333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Avenir Book" panose="02000503020000020003" pitchFamily="2" charset="0"/>
              </a:rPr>
              <a:t>Jesus </a:t>
            </a:r>
            <a:r>
              <a:rPr lang="en-US" sz="2400" dirty="0">
                <a:latin typeface="Avenir Book" panose="02000503020000020003" pitchFamily="2" charset="0"/>
              </a:rPr>
              <a:t>in His full glory</a:t>
            </a:r>
          </a:p>
          <a:p>
            <a:pPr algn="l"/>
            <a:endParaRPr lang="en-US" sz="900" dirty="0">
              <a:latin typeface="Avenir Book" panose="02000503020000020003" pitchFamily="2" charset="0"/>
            </a:endParaRPr>
          </a:p>
          <a:p>
            <a:pPr algn="l"/>
            <a:r>
              <a:rPr lang="en-US" sz="2400" b="0" dirty="0">
                <a:effectLst/>
                <a:latin typeface="Avenir Book" panose="02000503020000020003" pitchFamily="2" charset="0"/>
              </a:rPr>
              <a:t>	</a:t>
            </a:r>
            <a:r>
              <a:rPr lang="en-US" sz="24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Ephesians 3:18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in our future glorification we will be able to </a:t>
            </a: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      fully comprehend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the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four dimensions of Jesus</a:t>
            </a:r>
          </a:p>
          <a:p>
            <a:pPr algn="l"/>
            <a:endParaRPr lang="en-US" sz="9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			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πλάτος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platos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= full extent of Time</a:t>
            </a:r>
          </a:p>
          <a:p>
            <a:pPr algn="l"/>
            <a:endParaRPr lang="en-US" sz="10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μῆκος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maykos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= Length measure </a:t>
            </a:r>
          </a:p>
          <a:p>
            <a:pPr algn="l"/>
            <a:endParaRPr lang="en-US" sz="10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ὕψος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hypsos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= Height measure </a:t>
            </a:r>
          </a:p>
          <a:p>
            <a:pPr algn="l"/>
            <a:endParaRPr lang="en-US" sz="10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βάθος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bathos = Depth measure [like the sea]</a:t>
            </a:r>
          </a:p>
          <a:p>
            <a:pPr algn="l"/>
            <a:endParaRPr lang="en-US" sz="10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dirty="0">
                <a:latin typeface="Avenir Book" panose="02000503020000020003" pitchFamily="2" charset="0"/>
              </a:rPr>
              <a:t>Modern physics: </a:t>
            </a:r>
            <a:r>
              <a:rPr lang="en-US" sz="2400" i="1" dirty="0">
                <a:latin typeface="Avenir Book" panose="02000503020000020003" pitchFamily="2" charset="0"/>
              </a:rPr>
              <a:t>3 spatial + 1 temporal dimension = “spacetime” </a:t>
            </a:r>
            <a:endParaRPr lang="en-US" sz="2400" b="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0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A0976-1F24-6492-E294-396CE13DF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44BEE-7AA9-3461-3EDC-E5B43E436D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EB0F7-48F6-3630-2EB3-B5B350756218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EA51F6-BEF8-16C9-E093-6F8DCFD40AAF}"/>
              </a:ext>
            </a:extLst>
          </p:cNvPr>
          <p:cNvSpPr txBox="1"/>
          <p:nvPr/>
        </p:nvSpPr>
        <p:spPr>
          <a:xfrm>
            <a:off x="490653" y="888729"/>
            <a:ext cx="11593687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Avenir Book" panose="02000503020000020003" pitchFamily="2" charset="0"/>
              </a:rPr>
              <a:t>Remember </a:t>
            </a:r>
            <a:r>
              <a:rPr lang="en-US" sz="2200" dirty="0">
                <a:latin typeface="Avenir Book" panose="02000503020000020003" pitchFamily="2" charset="0"/>
              </a:rPr>
              <a:t>last week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Psalm 8  </a:t>
            </a:r>
            <a:r>
              <a:rPr lang="en-US" sz="2200" dirty="0">
                <a:latin typeface="Avenir Book" panose="02000503020000020003" pitchFamily="2" charset="0"/>
              </a:rPr>
              <a:t>I mentioned the </a:t>
            </a:r>
            <a:r>
              <a:rPr lang="en-US" sz="2200" b="1" dirty="0">
                <a:latin typeface="Avenir Book" panose="02000503020000020003" pitchFamily="2" charset="0"/>
              </a:rPr>
              <a:t>“Psalms Alive” </a:t>
            </a:r>
            <a:r>
              <a:rPr lang="en-US" sz="2200" dirty="0">
                <a:latin typeface="Avenir Book" panose="02000503020000020003" pitchFamily="2" charset="0"/>
              </a:rPr>
              <a:t>worship chorus</a:t>
            </a:r>
            <a:endParaRPr lang="en-US" sz="900" dirty="0">
              <a:latin typeface="Avenir Book" panose="02000503020000020003" pitchFamily="2" charset="0"/>
            </a:endParaRPr>
          </a:p>
          <a:p>
            <a:pPr algn="l"/>
            <a:endParaRPr lang="en-US" sz="900" dirty="0">
              <a:latin typeface="Avenir Book" panose="02000503020000020003" pitchFamily="2" charset="0"/>
            </a:endParaRPr>
          </a:p>
          <a:p>
            <a:pPr algn="l"/>
            <a:r>
              <a:rPr lang="en-US" sz="24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Oh Lord our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Lord how excellent Your Name is </a:t>
            </a:r>
            <a:r>
              <a:rPr lang="en-US" sz="24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how excellent Your Name in all the </a:t>
            </a:r>
          </a:p>
          <a:p>
            <a:pPr algn="l"/>
            <a:r>
              <a:rPr lang="en-US" sz="24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Earth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Your glory fills the heavens beyond the farthest star</a:t>
            </a: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When I think about the heavens the moon and all the stars, I wonder </a:t>
            </a: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what You ever saw in me, but You took me and You loved me and You’ve given me </a:t>
            </a: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a crown and now I’ll praise Your name eternally</a:t>
            </a:r>
          </a:p>
          <a:p>
            <a:pPr algn="l"/>
            <a:endParaRPr lang="en-US" sz="2400" b="1" dirty="0">
              <a:effectLst/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987BF-7650-E7BE-AC0F-A44D19112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235" y="3370633"/>
            <a:ext cx="3278458" cy="3322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DDD207-12BA-F79B-3ED4-90CF1018D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874" y="3001384"/>
            <a:ext cx="3357757" cy="335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1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B12B9-3D18-0B26-B1BD-8DE1B90E6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4AF51-D0D8-13E3-B7EA-BA263F2E4C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1D04BD-EB93-0C1F-8416-A7C4EB9D2CB0}"/>
              </a:ext>
            </a:extLst>
          </p:cNvPr>
          <p:cNvSpPr txBox="1"/>
          <p:nvPr/>
        </p:nvSpPr>
        <p:spPr>
          <a:xfrm>
            <a:off x="11152" y="554192"/>
            <a:ext cx="11966289" cy="580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Avenir Book" panose="02000503020000020003" pitchFamily="2" charset="0"/>
              </a:rPr>
              <a:t>Remember </a:t>
            </a:r>
            <a:r>
              <a:rPr lang="en-US" sz="2200" dirty="0">
                <a:latin typeface="Avenir Book" panose="02000503020000020003" pitchFamily="2" charset="0"/>
              </a:rPr>
              <a:t>last week Paul’s analogy of the </a:t>
            </a:r>
            <a:r>
              <a:rPr lang="en-US" sz="2200" b="1" i="1" dirty="0">
                <a:latin typeface="Avenir Book" panose="02000503020000020003" pitchFamily="2" charset="0"/>
              </a:rPr>
              <a:t>runner finishing well to receive the prize</a:t>
            </a:r>
            <a:endParaRPr lang="en-US" sz="900" dirty="0">
              <a:latin typeface="Avenir Book" panose="02000503020000020003" pitchFamily="2" charset="0"/>
            </a:endParaRPr>
          </a:p>
          <a:p>
            <a:pPr algn="l"/>
            <a:r>
              <a:rPr lang="en-US" sz="2400" dirty="0">
                <a:latin typeface="Avenir Book" panose="02000503020000020003" pitchFamily="2" charset="0"/>
              </a:rPr>
              <a:t>     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consider again </a:t>
            </a:r>
            <a:r>
              <a:rPr lang="en-US" sz="22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1</a:t>
            </a:r>
            <a:r>
              <a:rPr lang="en-US" sz="2200" b="0" baseline="300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st</a:t>
            </a:r>
            <a:r>
              <a:rPr lang="en-US" sz="22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Corinth. 9:24-25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run on Earth to receive corruptible </a:t>
            </a:r>
            <a:r>
              <a:rPr lang="en-US" sz="22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stephanos</a:t>
            </a:r>
            <a:endParaRPr lang="en-US" sz="22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      but WE run to receive incorruptible </a:t>
            </a:r>
            <a:r>
              <a:rPr lang="en-US" sz="22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stephanos</a:t>
            </a:r>
            <a:endParaRPr lang="en-US" sz="9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         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                                 </a:t>
            </a:r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v26-27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I, Paul, run not with uncertainty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                                    I discipline my body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so that </a:t>
            </a:r>
            <a:r>
              <a:rPr lang="en-US" sz="2200" b="1" i="1" u="sng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AFTER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I have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                       preached to others   </a:t>
            </a:r>
            <a:r>
              <a:rPr lang="en-US" sz="24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I will not be disqualified</a:t>
            </a:r>
          </a:p>
          <a:p>
            <a:pPr algn="l"/>
            <a:r>
              <a:rPr lang="en-US" sz="24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						</a:t>
            </a:r>
            <a:r>
              <a:rPr lang="en-US" sz="24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                          I will not be cast aside</a:t>
            </a:r>
          </a:p>
          <a:p>
            <a:pPr algn="l"/>
            <a:endParaRPr lang="en-US" sz="2400" b="1" i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algn="l"/>
            <a:endParaRPr lang="en-US" sz="2400" b="1" i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4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   </a:t>
            </a:r>
            <a:r>
              <a:rPr lang="en-US" sz="2300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Disqualified/Cast aside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from what?</a:t>
            </a:r>
          </a:p>
          <a:p>
            <a:pPr algn="l"/>
            <a:r>
              <a:rPr lang="en-US" sz="2300" b="1" dirty="0">
                <a:latin typeface="Avenir Book" panose="02000503020000020003" pitchFamily="2" charset="0"/>
              </a:rPr>
              <a:t>	NOT his salvation!    WHAT </a:t>
            </a:r>
            <a:r>
              <a:rPr lang="en-US" sz="2300" dirty="0">
                <a:latin typeface="Avenir Book" panose="02000503020000020003" pitchFamily="2" charset="0"/>
              </a:rPr>
              <a:t>is Paul so concerned about?    </a:t>
            </a:r>
            <a:r>
              <a:rPr lang="en-US" sz="2500" b="1" dirty="0"/>
              <a:t>INHERITANCE</a:t>
            </a:r>
          </a:p>
          <a:p>
            <a:pPr algn="l"/>
            <a:r>
              <a:rPr lang="en-US" sz="2300" b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2</a:t>
            </a:r>
            <a:r>
              <a:rPr lang="en-US" sz="2300" b="1" baseline="300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nd</a:t>
            </a:r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Timothy 1:12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for I know whom I have believed and am persuaded that He is able </a:t>
            </a:r>
          </a:p>
          <a:p>
            <a:pPr algn="l"/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to keep 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t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hat which I’ve committed unto Him until that day</a:t>
            </a:r>
            <a:endParaRPr lang="en-US" sz="22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b="1" dirty="0">
                <a:effectLst/>
                <a:latin typeface="Avenir Book" panose="02000503020000020003" pitchFamily="2" charset="0"/>
              </a:rPr>
              <a:t>           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John 10:27-28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My sheep know My voice and will never perish</a:t>
            </a:r>
          </a:p>
          <a:p>
            <a:pPr algn="l"/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Eph. 1:13-14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the Holy Spirit is the down-payment on our redemption</a:t>
            </a:r>
          </a:p>
          <a:p>
            <a:pPr algn="l"/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Romans 8:38-39 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nothing can separate us from the love of God in Jesus Christ</a:t>
            </a:r>
            <a:endParaRPr lang="en-US" sz="2300" b="1" dirty="0">
              <a:effectLst/>
              <a:latin typeface="Avenir Book" panose="02000503020000020003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E447A-DF76-1E12-64B5-8A4E4B88C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655" y="1291256"/>
            <a:ext cx="3330648" cy="24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8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C1D46-73E1-20D7-88A2-EC596FB4D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A1626A-6708-B2C0-0636-6AC0C32C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EEE5A4-4BF1-59AB-DF74-ACAA2DB6EDB4}"/>
              </a:ext>
            </a:extLst>
          </p:cNvPr>
          <p:cNvSpPr txBox="1"/>
          <p:nvPr/>
        </p:nvSpPr>
        <p:spPr>
          <a:xfrm>
            <a:off x="0" y="301838"/>
            <a:ext cx="1181124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rtl="0" fontAlgn="base"/>
            <a:r>
              <a:rPr lang="en-US" sz="2400" b="1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Quick Review/Details on </a:t>
            </a:r>
            <a:r>
              <a:rPr lang="en-US" sz="2300" b="1" i="0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Heb. 2:2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"the Law communicated thru ANGELS 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aggelos 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to Moses"</a:t>
            </a:r>
          </a:p>
          <a:p>
            <a:pPr marL="0" algn="l" rtl="0" fontAlgn="base"/>
            <a:endParaRPr lang="en-US" sz="1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algn="l" rtl="0" fontAlgn="base"/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Galatians 3:19  </a:t>
            </a:r>
            <a:r>
              <a:rPr lang="en-US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Why the Law? It was added because of transgressions</a:t>
            </a:r>
          </a:p>
          <a:p>
            <a:pPr marL="0" algn="l" rtl="0" fontAlgn="base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having been </a:t>
            </a:r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ordained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through angels</a:t>
            </a:r>
            <a:r>
              <a:rPr lang="en-US" sz="2200" b="0" i="0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</a:t>
            </a:r>
          </a:p>
          <a:p>
            <a:pPr marL="0" algn="l" rtl="0" fontAlgn="base"/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        </a:t>
            </a:r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		           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Greek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=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arranged, prescribed, appointed, delivered</a:t>
            </a:r>
          </a:p>
          <a:p>
            <a:pPr marL="0" algn="l" rtl="0" fontAlgn="base"/>
            <a:endParaRPr lang="en-US" sz="800" b="0" i="0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  <a:p>
            <a:pPr marL="0" algn="l" rtl="0" fontAlgn="base"/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Acts 7:53  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Stephen speaking to Jewish religious leaders: </a:t>
            </a:r>
          </a:p>
          <a:p>
            <a:pPr marL="0" algn="l" rtl="0" fontAlgn="base"/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	     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you who 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received the law as </a:t>
            </a:r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ordained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by angels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, and yet did not keep it</a:t>
            </a:r>
          </a:p>
          <a:p>
            <a:pPr marL="0" algn="l" rtl="0" fontAlgn="base"/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                                  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Greek = arranged, deposed [written deposition]</a:t>
            </a:r>
          </a:p>
          <a:p>
            <a:pPr marL="0" algn="l" rtl="0" fontAlgn="base"/>
            <a:endParaRPr lang="en-US" sz="900" b="0" i="0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  <a:p>
            <a:pPr marL="0" algn="l" rtl="0" fontAlgn="base"/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Exodus 19 </a:t>
            </a:r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no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mention of angels </a:t>
            </a:r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functioning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on Sinai between God and Moses with the Law </a:t>
            </a:r>
            <a:endParaRPr lang="en-US" sz="700" b="0" i="0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  <a:p>
            <a:pPr marL="0" algn="l" rtl="0" fontAlgn="base"/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but 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Acts 7:38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Stephen: Moses is the one who was in the congregation in the wilderness </a:t>
            </a:r>
          </a:p>
          <a:p>
            <a:pPr marL="0" algn="l" rtl="0" fontAlgn="base"/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                                </a:t>
            </a:r>
            <a:r>
              <a:rPr lang="en-US" sz="2200" b="1" i="1" dirty="0">
                <a:solidFill>
                  <a:srgbClr val="000000"/>
                </a:solidFill>
                <a:effectLst/>
              </a:rPr>
              <a:t>together with </a:t>
            </a:r>
            <a:r>
              <a:rPr lang="en-US" sz="22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the angel who was speaking to him on Mount Sinai</a:t>
            </a:r>
            <a:endParaRPr lang="en-US" sz="2200" b="0" i="0" dirty="0">
              <a:solidFill>
                <a:srgbClr val="000000"/>
              </a:solidFill>
              <a:effectLst/>
              <a:highlight>
                <a:srgbClr val="FFFF00"/>
              </a:highlight>
            </a:endParaRPr>
          </a:p>
          <a:p>
            <a:pPr algn="l" fontAlgn="base"/>
            <a:endParaRPr lang="en-US" sz="900" b="0" i="0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  <a:p>
            <a:pPr algn="l" fontAlgn="base"/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Deuteronomy 33:2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records that </a:t>
            </a:r>
            <a:r>
              <a:rPr lang="en-US" sz="22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10,000 holy ones [angels] accompanied the Lord </a:t>
            </a:r>
          </a:p>
          <a:p>
            <a:pPr algn="l" fontAlgn="base"/>
            <a:r>
              <a:rPr lang="en-US" sz="2200" b="1" i="1" dirty="0">
                <a:solidFill>
                  <a:srgbClr val="000000"/>
                </a:solidFill>
              </a:rPr>
              <a:t>		       </a:t>
            </a:r>
            <a:r>
              <a:rPr lang="en-US" sz="22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when He came to Sinai to meet Moses</a:t>
            </a:r>
            <a:r>
              <a:rPr lang="en-US" sz="22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 </a:t>
            </a:r>
          </a:p>
          <a:p>
            <a:pPr algn="l" fontAlgn="base"/>
            <a:endParaRPr lang="en-US" sz="1000" b="0" i="1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  <a:p>
            <a:pPr algn="l" fontAlgn="base"/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Flavius Josephus </a:t>
            </a:r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[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Antiquities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Book 15, Ch. 5:3] early 1st Century rabbis quote King Herod, </a:t>
            </a:r>
          </a:p>
          <a:p>
            <a:pPr algn="l" fontAlgn="base"/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                “We have learned from God the most excellent of our doctrines</a:t>
            </a:r>
          </a:p>
          <a:p>
            <a:pPr algn="l" fontAlgn="base"/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                                               and </a:t>
            </a:r>
            <a:r>
              <a:rPr lang="en-US" sz="22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the most holy part of our Law by angels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”</a:t>
            </a:r>
            <a:endParaRPr lang="en-US" sz="2200" b="0" i="0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8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95BAF-3796-7CCD-E150-A390D8164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76436B-6048-3EDD-8ECD-D2E627642A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F91C2C-117A-3D72-46DC-F795CB4E3C82}"/>
              </a:ext>
            </a:extLst>
          </p:cNvPr>
          <p:cNvSpPr txBox="1"/>
          <p:nvPr/>
        </p:nvSpPr>
        <p:spPr>
          <a:xfrm>
            <a:off x="117032" y="212628"/>
            <a:ext cx="1167794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rtl="0" fontAlgn="base"/>
            <a:r>
              <a:rPr lang="en-US" sz="2400" b="1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Quick Review/Details on </a:t>
            </a:r>
            <a:r>
              <a:rPr lang="en-US" sz="2300" b="1" i="0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Heb. 2:2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"the Law communicated thru angels 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aggelos 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to Moses"</a:t>
            </a:r>
          </a:p>
          <a:p>
            <a:pPr algn="l" fontAlgn="base"/>
            <a:endParaRPr lang="en-US" sz="1000" b="0" i="0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  <a:p>
            <a:pPr algn="l" fontAlgn="base"/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Psalm 68:17 </a:t>
            </a:r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Could also very well be in support of Deuteronomy 3:2 how the Almighty was </a:t>
            </a:r>
          </a:p>
          <a:p>
            <a:pPr algn="l" fontAlgn="base"/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	         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accompanied by a host of angels at Sinai as He gave the Law to Moses</a:t>
            </a:r>
          </a:p>
          <a:p>
            <a:pPr algn="l" fontAlgn="base"/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	         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chariots of God are myriads [thousands upon thousands] as </a:t>
            </a:r>
          </a:p>
          <a:p>
            <a:pPr algn="l" fontAlgn="base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 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</a:rPr>
              <a:t>the Lord is among them as at Sinai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, in holiness.</a:t>
            </a:r>
          </a:p>
          <a:p>
            <a:pPr algn="l" fontAlgn="base"/>
            <a:endParaRPr lang="en-US" sz="1000" b="0" i="0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  <a:p>
            <a:pPr algn="l" fontAlgn="base"/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God often dispatched </a:t>
            </a:r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is </a:t>
            </a:r>
            <a:r>
              <a:rPr lang="en-US" sz="2200" b="0" i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"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messenger-angels</a:t>
            </a:r>
            <a:r>
              <a:rPr lang="en-US" sz="2200" b="0" i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"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to deliver God’s direct Word to man:</a:t>
            </a:r>
          </a:p>
          <a:p>
            <a:pPr algn="l" fontAlgn="base"/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Genesis 19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direct word to Lot</a:t>
            </a:r>
          </a:p>
          <a:p>
            <a:pPr algn="l" fontAlgn="base"/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Exodus 3:2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angel of the Lord got Moses' attention to draw him to the bush not </a:t>
            </a:r>
          </a:p>
          <a:p>
            <a:pPr algn="l" fontAlgn="base"/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		      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consumed by fire, 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then the Lord spoke directly to Moses</a:t>
            </a:r>
          </a:p>
          <a:p>
            <a:pPr algn="l" fontAlgn="base"/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Daniel 9:20-27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word to Daniel </a:t>
            </a:r>
          </a:p>
          <a:p>
            <a:pPr algn="l" fontAlgn="base"/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Matt. 1:20-25  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word to Joseph</a:t>
            </a:r>
          </a:p>
          <a:p>
            <a:pPr algn="l" fontAlgn="base"/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Luke 1:11-20   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word to Zacharias</a:t>
            </a:r>
          </a:p>
          <a:p>
            <a:pPr algn="l" fontAlgn="base"/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Luke 1:26-38   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word to Mary</a:t>
            </a:r>
          </a:p>
          <a:p>
            <a:pPr algn="l" fontAlgn="base"/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Acts 27:23-24  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word to Paul</a:t>
            </a:r>
          </a:p>
          <a:p>
            <a:pPr algn="l" fontAlgn="base"/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	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Rev. 1:1	  </a:t>
            </a:r>
            <a:r>
              <a:rPr lang="en-US" sz="2200" i="1" dirty="0">
                <a:latin typeface="Avenir Book" panose="02000503020000020003" pitchFamily="2" charset="0"/>
              </a:rPr>
              <a:t>revelation of Jesus, sent to and communicated by His angel to John</a:t>
            </a:r>
          </a:p>
          <a:p>
            <a:pPr algn="l" fontAlgn="base"/>
            <a:r>
              <a:rPr lang="en-US" sz="2200" b="0" i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2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Rev. 19:10	  </a:t>
            </a:r>
            <a:r>
              <a:rPr lang="en-US" sz="2200" b="0" i="1" dirty="0">
                <a:effectLst/>
                <a:latin typeface="Avenir Book" panose="02000503020000020003" pitchFamily="2" charset="0"/>
              </a:rPr>
              <a:t>John </a:t>
            </a:r>
            <a:r>
              <a:rPr lang="en-US" sz="2200" i="1" dirty="0">
                <a:latin typeface="Avenir Book" panose="02000503020000020003" pitchFamily="2" charset="0"/>
              </a:rPr>
              <a:t>so overwhelmed he tried to worship this angel, who reminded</a:t>
            </a:r>
          </a:p>
          <a:p>
            <a:pPr algn="l" fontAlgn="base"/>
            <a:r>
              <a:rPr lang="en-US" sz="2200" b="0" i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			  </a:t>
            </a:r>
            <a:r>
              <a:rPr lang="en-US" sz="2200" i="1" dirty="0">
                <a:solidFill>
                  <a:srgbClr val="000000"/>
                </a:solidFill>
                <a:latin typeface="Avenir Book" panose="02000503020000020003" pitchFamily="2" charset="0"/>
              </a:rPr>
              <a:t>John “I’m fellow servant like you . . . . </a:t>
            </a:r>
            <a:r>
              <a:rPr lang="en-US" sz="2200" b="1" i="1" u="sng" dirty="0">
                <a:solidFill>
                  <a:srgbClr val="000000"/>
                </a:solidFill>
                <a:latin typeface="Avenir Book" panose="02000503020000020003" pitchFamily="2" charset="0"/>
              </a:rPr>
              <a:t>Worship God</a:t>
            </a:r>
            <a:r>
              <a:rPr lang="en-US" sz="2200" i="1" dirty="0">
                <a:solidFill>
                  <a:srgbClr val="000000"/>
                </a:solidFill>
                <a:latin typeface="Avenir Book" panose="02000503020000020003" pitchFamily="2" charset="0"/>
              </a:rPr>
              <a:t>”</a:t>
            </a:r>
            <a:endParaRPr lang="en-US" sz="2200" b="0" i="0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8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A603A-A4AB-6130-4765-87DC21D2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60DC9-9F5F-DFFD-4761-B190BCF9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C716C2-179A-5AD2-E94F-0801ABB5A824}"/>
              </a:ext>
            </a:extLst>
          </p:cNvPr>
          <p:cNvSpPr txBox="1"/>
          <p:nvPr/>
        </p:nvSpPr>
        <p:spPr>
          <a:xfrm>
            <a:off x="289931" y="276078"/>
            <a:ext cx="11070210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Paul’s Bibliography  </a:t>
            </a:r>
            <a:r>
              <a:rPr lang="en-US" sz="2300" dirty="0">
                <a:cs typeface="Arial" panose="020B0604020202020204" pitchFamily="34" charset="0"/>
              </a:rPr>
              <a:t>reminder: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Romans 15:4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Hebrew Scriptures for OUR benefit!!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2 Samuel 7:12-14 	Heb 1:5a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2:7 		Heb 1:5b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104:4 		Heb 1:7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45:6-7 		Heb 1:8-9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102:25-27 	Heb 1:10-12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Isaiah 34:4-12		Heb 1:12</a:t>
            </a: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110:1 		Heb 1:13</a:t>
            </a:r>
          </a:p>
          <a:p>
            <a:pPr algn="l" rtl="0" fontAlgn="base"/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Psalm 8:4-6 		Heb 2:5-10</a:t>
            </a:r>
          </a:p>
          <a:p>
            <a:pPr algn="l" rtl="0" fontAlgn="base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Psalm 22:22 		Heb 2:12</a:t>
            </a:r>
          </a:p>
          <a:p>
            <a:pPr algn="l" rtl="0" fontAlgn="base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Isaiah 8:17 		Heb 2:13</a:t>
            </a:r>
          </a:p>
          <a:p>
            <a:pPr algn="l" rtl="0" fontAlgn="base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Isaiah 8:18 		Heb 2:13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95:7-11  	Heb 3:7-11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95:11		Heb. 4:3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Genesis 2:2 		Heb 4:4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2:7 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 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32:43 		Heb 6:1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63334-1CE4-9113-FC98-612535FCABDE}"/>
              </a:ext>
            </a:extLst>
          </p:cNvPr>
          <p:cNvSpPr txBox="1"/>
          <p:nvPr/>
        </p:nvSpPr>
        <p:spPr>
          <a:xfrm>
            <a:off x="5417696" y="965477"/>
            <a:ext cx="564128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22:16-17 		Heb 6:14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7:17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Exodus 25:40 		Heb 8:5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Jeremiah 31:31-34 	Heb 8:7-13, 10:15-18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Exodus 24:8 		Heb 9:20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40:6-8 		Heb 10:5-10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32:35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32:36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Habakkuk 2:3-4 	Heb 10:37-38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21:12 		Heb 11:18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Prov. 3:11-12 		Heb 12:5-6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9:19 		Heb 12:21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Haggai 2:6 		Heb 12:26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31:6 		Heb 13:5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118:6 		Heb 13:6</a:t>
            </a:r>
          </a:p>
        </p:txBody>
      </p:sp>
    </p:spTree>
    <p:extLst>
      <p:ext uri="{BB962C8B-B14F-4D97-AF65-F5344CB8AC3E}">
        <p14:creationId xmlns:p14="http://schemas.microsoft.com/office/powerpoint/2010/main" val="2650133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35149</TotalTime>
  <Words>3062</Words>
  <Application>Microsoft Macintosh PowerPoint</Application>
  <PresentationFormat>Widescreen</PresentationFormat>
  <Paragraphs>324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Avenir Book</vt:lpstr>
      <vt:lpstr>blbGentium</vt:lpstr>
      <vt:lpstr>Calibri</vt:lpstr>
      <vt:lpstr>Copperplate Gothic Bold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Newton</dc:creator>
  <cp:lastModifiedBy>Dave Newton</cp:lastModifiedBy>
  <cp:revision>243</cp:revision>
  <dcterms:created xsi:type="dcterms:W3CDTF">2024-12-05T18:22:41Z</dcterms:created>
  <dcterms:modified xsi:type="dcterms:W3CDTF">2025-02-10T18:16:44Z</dcterms:modified>
</cp:coreProperties>
</file>