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1" r:id="rId2"/>
    <p:sldId id="269" r:id="rId3"/>
    <p:sldId id="272" r:id="rId4"/>
    <p:sldId id="294" r:id="rId5"/>
    <p:sldId id="320" r:id="rId6"/>
    <p:sldId id="321" r:id="rId7"/>
    <p:sldId id="301" r:id="rId8"/>
    <p:sldId id="331" r:id="rId9"/>
    <p:sldId id="322" r:id="rId10"/>
    <p:sldId id="323" r:id="rId11"/>
    <p:sldId id="324" r:id="rId12"/>
    <p:sldId id="330" r:id="rId13"/>
    <p:sldId id="329" r:id="rId14"/>
    <p:sldId id="326" r:id="rId15"/>
    <p:sldId id="317" r:id="rId16"/>
    <p:sldId id="318" r:id="rId17"/>
    <p:sldId id="327" r:id="rId18"/>
    <p:sldId id="325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/>
    <p:restoredTop sz="94648"/>
  </p:normalViewPr>
  <p:slideViewPr>
    <p:cSldViewPr snapToGrid="0">
      <p:cViewPr varScale="1">
        <p:scale>
          <a:sx n="114" d="100"/>
          <a:sy n="114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8673-1164-5826-FBEB-956DF58A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49F0A-0949-1AA9-5F42-237643177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9D122-F39D-5EFE-7F96-2D256796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BAD8F-06E2-70C0-EA24-87866D951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4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1C94A-39D2-9956-363F-C9E638F2E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624BF-09B8-07B6-B25B-E90E07B0D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EEB67-D012-8C6E-CAC0-58B14E94E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74580-776B-CFEF-F5B0-2AF5C13C7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5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30273-6358-983B-EA5C-749B31A59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ADA0E-0B91-8609-55B2-1A5465E84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1962C-828F-4D8F-BA4C-FB707AA90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8566D-8C64-DE5B-EF3F-E76D9EE96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8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FD48E-5F04-2A73-8CA5-5250F24D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F8DBE3-8739-4BFB-B275-E64351C30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B56ED-90D8-A473-790B-40E19082F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D6346-350B-E9BD-0C8D-DF03D15AE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A8F2B-40EB-2E80-0994-6D79BF05F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E10E1-6DA7-1A4A-0B14-CFF35FBE0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6821B-1340-FBE0-BC77-9ABB29B3F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2F4F6-0024-F610-FB64-0EDD5499D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3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29272-EF13-1D03-F185-A63C7B3B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2BC9E-9616-C157-D9E2-3C7F34796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5726C-3100-EF47-30FC-85A17A60A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FE445-70D9-2E53-ECE8-D8C7ADE2E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3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42F1E-101F-786E-3DA3-54B551E64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99F186-F84F-9C20-6BCE-8C3FB27CD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89F404-E5CC-5C52-90AD-7C154825B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88081-D578-41B4-A9AE-CF9B4456C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91BC9-B9DB-BC52-B898-0CF69709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08295-69F2-FD41-9677-076A9B471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6A67C-6A83-DA9F-C7C9-0DE9CB69D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3BBDE-3D18-33DA-74CB-DF608125C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F134-9E7C-BF32-1993-10429C648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028DB-F875-366C-F769-8DFC094F9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FED2D-5786-F09E-A9BB-2F737FC7C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23626-FB50-E2DB-F556-D46AD4EA5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18EA-6296-D5DE-42A4-ECAE1EAA5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34780-0392-2671-8E02-0991ADD83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ADF16-24D6-0B85-C165-A61779ECD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28431-2D54-926D-81C8-A0C2560C9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9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EF4C1-A003-E07D-8243-F14D36138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25F5C-C9B4-938C-7651-9A7D22ABD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A2D17-392C-3A40-3E6F-6292BE5B9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61425-0DE4-B864-1FC7-084534FFB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1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79140-A7D2-57A3-DBC5-18E978BB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E21E3-BD72-E8A1-98B6-94F3D5E35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DDF04-EEAD-B5B2-41FD-7D719D349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427A-CE0A-EEDF-386D-A66F122B2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927F-93AC-182E-277B-F306334D0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BB3A2-C7DA-8D78-6606-352DC343D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F3850-4D32-492D-E6C3-0A2BE5A3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C3CC0-DAA2-F882-B778-3D2A89996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9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36144-0937-E948-EF26-914A37D5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5FFA4-84DE-C2B3-514B-6CA78A9FE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2C95E-F775-1778-E289-494D37149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DDF03-F8F5-D5E9-896D-4998E4012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1ABF2-97B9-227E-951A-1A40C7A26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61BE9-D55E-DDDA-032F-F95EC736D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354AA-0BE8-D4B9-4878-C4C6A5851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BFE8D-8513-68DB-9D6C-8521AA386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0" y="1604189"/>
            <a:ext cx="3346429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Session-4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2:3b-9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Psalms 8, 22 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and Isaiah 8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13875-8665-59E2-8394-054C44365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58F23-578F-92D9-F82A-C8EB1918B3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5BC72-C85F-C3A4-56AE-FFB2798C3A1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DD4C4-7D18-5A9E-6E52-E7F404F2F620}"/>
              </a:ext>
            </a:extLst>
          </p:cNvPr>
          <p:cNvSpPr txBox="1"/>
          <p:nvPr/>
        </p:nvSpPr>
        <p:spPr>
          <a:xfrm>
            <a:off x="0" y="966787"/>
            <a:ext cx="11518794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0" dirty="0">
                <a:effectLst/>
                <a:latin typeface="Avenir Book" panose="02000503020000020003" pitchFamily="2" charset="0"/>
              </a:rPr>
              <a:t>What does the Bible teach about these four?</a:t>
            </a:r>
          </a:p>
          <a:p>
            <a:endParaRPr lang="en-US" sz="600" b="0" dirty="0"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1] signs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2] wonders 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3] power [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miracles]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4]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gifts of the Spirit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Could this simply be Paul referencing Pentecost in 32 AD from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Acts 2</a:t>
            </a:r>
            <a:r>
              <a:rPr lang="en-US" sz="2300" dirty="0">
                <a:latin typeface="Avenir Book" panose="02000503020000020003" pitchFamily="2" charset="0"/>
              </a:rPr>
              <a:t>?</a:t>
            </a:r>
            <a:endParaRPr lang="en-US" sz="8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15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signs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σημεῖον</a:t>
            </a:r>
            <a:r>
              <a:rPr lang="en-US" sz="2300" b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semeion = sign, mark, token to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distinguish something known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  <a:r>
              <a:rPr lang="en-US" sz="2300" dirty="0">
                <a:latin typeface="Avenir Book" panose="02000503020000020003" pitchFamily="2" charset="0"/>
              </a:rPr>
              <a:t>This </a:t>
            </a:r>
            <a:r>
              <a:rPr lang="en-US" sz="2300" b="1" i="1" dirty="0">
                <a:latin typeface="Avenir Book" panose="02000503020000020003" pitchFamily="2" charset="0"/>
              </a:rPr>
              <a:t>vouches</a:t>
            </a:r>
            <a:r>
              <a:rPr lang="en-US" sz="2300" dirty="0">
                <a:latin typeface="Avenir Book" panose="02000503020000020003" pitchFamily="2" charset="0"/>
              </a:rPr>
              <a:t> for the individual being Authentic-Legitimate!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endParaRPr lang="en-US" sz="9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wonders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τέρας</a:t>
            </a:r>
            <a:r>
              <a:rPr lang="en-US" sz="2300" b="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teras = marvel “who did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that?” “how did that happen?”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</a:t>
            </a:r>
            <a:r>
              <a:rPr lang="en-US" sz="2300" dirty="0">
                <a:latin typeface="Avenir Book" panose="02000503020000020003" pitchFamily="2" charset="0"/>
              </a:rPr>
              <a:t>Gets people’s </a:t>
            </a:r>
            <a:r>
              <a:rPr lang="en-US" sz="2300" b="1" i="1" dirty="0">
                <a:latin typeface="Avenir Book" panose="02000503020000020003" pitchFamily="2" charset="0"/>
              </a:rPr>
              <a:t>attention</a:t>
            </a:r>
            <a:r>
              <a:rPr lang="en-US" sz="2300" dirty="0">
                <a:latin typeface="Avenir Book" panose="02000503020000020003" pitchFamily="2" charset="0"/>
              </a:rPr>
              <a:t> to take notice of the individual speaking.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endParaRPr lang="en-US" sz="9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power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δύναμις</a:t>
            </a:r>
            <a:r>
              <a:rPr lang="en-US" sz="2300" b="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 err="1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dunamis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= supernatural happenings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‘miracles’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</a:t>
            </a:r>
            <a:r>
              <a:rPr lang="en-US" sz="2300" dirty="0">
                <a:latin typeface="Avenir Book" panose="02000503020000020003" pitchFamily="2" charset="0"/>
              </a:rPr>
              <a:t>This is clearly </a:t>
            </a:r>
            <a:r>
              <a:rPr lang="en-US" sz="2300" b="1" i="1" dirty="0">
                <a:latin typeface="Avenir Book" panose="02000503020000020003" pitchFamily="2" charset="0"/>
              </a:rPr>
              <a:t>God’s ‘power’ </a:t>
            </a:r>
            <a:r>
              <a:rPr lang="en-US" sz="2300" dirty="0">
                <a:latin typeface="Avenir Book" panose="02000503020000020003" pitchFamily="2" charset="0"/>
              </a:rPr>
              <a:t>not the individual’s.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endParaRPr lang="en-US" sz="9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gifts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μερισμός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merismos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= distribution/division  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NOT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χάρισμα</a:t>
            </a:r>
            <a:r>
              <a:rPr lang="en-US" sz="2400" b="0" dirty="0">
                <a:effectLst/>
                <a:latin typeface="blbGentium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charisma</a:t>
            </a:r>
          </a:p>
          <a:p>
            <a:pPr algn="l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		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12, 13, 14</a:t>
            </a:r>
          </a:p>
          <a:p>
            <a:pPr algn="l"/>
            <a:r>
              <a:rPr lang="en-US" sz="24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Enabled-equipped by God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, not the individual.</a:t>
            </a:r>
            <a:endParaRPr lang="en-US" sz="2200" b="1" dirty="0">
              <a:effectLst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4E0A0CB-46C6-BF6D-B498-35CC58D63898}"/>
              </a:ext>
            </a:extLst>
          </p:cNvPr>
          <p:cNvSpPr/>
          <p:nvPr/>
        </p:nvSpPr>
        <p:spPr>
          <a:xfrm>
            <a:off x="2241395" y="2776654"/>
            <a:ext cx="591015" cy="356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13D53F3-F806-B91D-6367-B4991DD3EEB6}"/>
              </a:ext>
            </a:extLst>
          </p:cNvPr>
          <p:cNvSpPr/>
          <p:nvPr/>
        </p:nvSpPr>
        <p:spPr>
          <a:xfrm>
            <a:off x="2241395" y="3642733"/>
            <a:ext cx="591015" cy="356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0B1D151-095D-D493-0616-87A26D3CF0D9}"/>
              </a:ext>
            </a:extLst>
          </p:cNvPr>
          <p:cNvSpPr/>
          <p:nvPr/>
        </p:nvSpPr>
        <p:spPr>
          <a:xfrm>
            <a:off x="2241395" y="4508812"/>
            <a:ext cx="591015" cy="356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27CE9F7-755A-1A97-8755-27EB9260AB6C}"/>
              </a:ext>
            </a:extLst>
          </p:cNvPr>
          <p:cNvSpPr/>
          <p:nvPr/>
        </p:nvSpPr>
        <p:spPr>
          <a:xfrm>
            <a:off x="2326888" y="5654018"/>
            <a:ext cx="591015" cy="356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41967-AE5A-4770-84B1-CA85B44F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8F2F9-644D-0FC1-06BC-2D2982A48F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17D46-9C5C-F768-3AFF-AB7367C40644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CF0939-3FDD-6820-7EBF-F78DB76F2B5C}"/>
              </a:ext>
            </a:extLst>
          </p:cNvPr>
          <p:cNvSpPr txBox="1"/>
          <p:nvPr/>
        </p:nvSpPr>
        <p:spPr>
          <a:xfrm>
            <a:off x="0" y="1100602"/>
            <a:ext cx="12033551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dirty="0">
                <a:latin typeface="Avenir Book" panose="02000503020000020003" pitchFamily="2" charset="0"/>
              </a:rPr>
              <a:t>Paul is clearly teaching: </a:t>
            </a:r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The veracity of the Gospel was authenticated first by the direct  </a:t>
            </a:r>
          </a:p>
          <a:p>
            <a:pPr algn="l"/>
            <a:r>
              <a:rPr lang="en-US" sz="2200" dirty="0">
                <a:solidFill>
                  <a:srgbClr val="242424"/>
                </a:solidFill>
                <a:latin typeface="Avenir Book" panose="02000503020000020003" pitchFamily="2" charset="0"/>
              </a:rPr>
              <a:t>			     </a:t>
            </a:r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word from Jesus, second from those Apostles </a:t>
            </a:r>
            <a:r>
              <a:rPr lang="en-US" sz="2200" dirty="0">
                <a:solidFill>
                  <a:srgbClr val="242424"/>
                </a:solidFill>
                <a:latin typeface="Avenir Book" panose="02000503020000020003" pitchFamily="2" charset="0"/>
              </a:rPr>
              <a:t>[</a:t>
            </a:r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the eyewitnesses] </a:t>
            </a:r>
          </a:p>
          <a:p>
            <a:pPr algn="l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			     and this was confirmed by of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signs, wonders, power, gifts</a:t>
            </a:r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. </a:t>
            </a:r>
          </a:p>
          <a:p>
            <a:pPr algn="l"/>
            <a:endParaRPr lang="en-US" sz="1000" dirty="0"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</a:t>
            </a:r>
            <a:r>
              <a:rPr lang="en-US" sz="2200" b="1" dirty="0">
                <a:latin typeface="Avenir Book" panose="02000503020000020003" pitchFamily="2" charset="0"/>
              </a:rPr>
              <a:t>MAJOR theological debate: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Were these 4 authentication/confirmations passed on</a:t>
            </a:r>
          </a:p>
          <a:p>
            <a:pPr algn="l"/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to the next generation after the Apostles?  </a:t>
            </a:r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OR 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Were these specifically given just to </a:t>
            </a:r>
          </a:p>
          <a:p>
            <a:pPr algn="l"/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their generation for fulfilling the Commission given by Jesus?</a:t>
            </a:r>
          </a:p>
          <a:p>
            <a:pPr algn="l"/>
            <a:endParaRPr lang="en-US" sz="1000" b="1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latin typeface="Avenir Book" panose="02000503020000020003" pitchFamily="2" charset="0"/>
              </a:rPr>
              <a:t>Question?  </a:t>
            </a:r>
            <a:r>
              <a:rPr lang="en-US" sz="2200" i="1" dirty="0">
                <a:latin typeface="Avenir Book" panose="02000503020000020003" pitchFamily="2" charset="0"/>
              </a:rPr>
              <a:t>Were early 1</a:t>
            </a:r>
            <a:r>
              <a:rPr lang="en-US" sz="2200" i="1" baseline="30000" dirty="0">
                <a:latin typeface="Avenir Book" panose="02000503020000020003" pitchFamily="2" charset="0"/>
              </a:rPr>
              <a:t>st</a:t>
            </a:r>
            <a:r>
              <a:rPr lang="en-US" sz="2200" i="1" dirty="0">
                <a:latin typeface="Avenir Book" panose="02000503020000020003" pitchFamily="2" charset="0"/>
              </a:rPr>
              <a:t> Century AD believers all doing signs, wonders, power, gifts?</a:t>
            </a:r>
          </a:p>
          <a:p>
            <a:pPr algn="l"/>
            <a:r>
              <a:rPr lang="en-US" sz="2200" i="1" dirty="0">
                <a:latin typeface="Avenir Book" panose="02000503020000020003" pitchFamily="2" charset="0"/>
              </a:rPr>
              <a:t>		        </a:t>
            </a:r>
            <a:r>
              <a:rPr lang="en-US" sz="2200" dirty="0">
                <a:latin typeface="Avenir Book" panose="02000503020000020003" pitchFamily="2" charset="0"/>
              </a:rPr>
              <a:t>The Bible seems to not show this apart from the 12 Apostles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	        Is this simply referring to Pentecost in May of 32 AD?</a:t>
            </a:r>
          </a:p>
          <a:p>
            <a:pPr algn="l"/>
            <a:endParaRPr lang="en-US" sz="900" dirty="0"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</a:t>
            </a:r>
            <a:r>
              <a:rPr lang="en-US" sz="2200" b="1" i="1" dirty="0">
                <a:latin typeface="Avenir Book" panose="02000503020000020003" pitchFamily="2" charset="0"/>
              </a:rPr>
              <a:t>Cessation vs. Continuation </a:t>
            </a:r>
            <a:r>
              <a:rPr lang="en-US" sz="2200" dirty="0">
                <a:latin typeface="Avenir Book" panose="02000503020000020003" pitchFamily="2" charset="0"/>
              </a:rPr>
              <a:t> . . . yet Paul explains gifts, apostles, prophets, teachers, </a:t>
            </a:r>
          </a:p>
          <a:p>
            <a:pPr algn="l"/>
            <a:r>
              <a:rPr lang="en-US" sz="2200" b="1" i="1" dirty="0">
                <a:latin typeface="Avenir Book" panose="02000503020000020003" pitchFamily="2" charset="0"/>
              </a:rPr>
              <a:t>					     </a:t>
            </a:r>
            <a:r>
              <a:rPr lang="en-US" sz="2200" dirty="0">
                <a:latin typeface="Avenir Book" panose="02000503020000020003" pitchFamily="2" charset="0"/>
              </a:rPr>
              <a:t>power, healings 20-30 years after that Pentecost in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				    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31 verses </a:t>
            </a:r>
            <a:r>
              <a:rPr lang="en-US" sz="2200" dirty="0">
                <a:latin typeface="Avenir Book" panose="02000503020000020003" pitchFamily="2" charset="0"/>
              </a:rPr>
              <a:t>of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Corinthians 12</a:t>
            </a:r>
          </a:p>
        </p:txBody>
      </p:sp>
    </p:spTree>
    <p:extLst>
      <p:ext uri="{BB962C8B-B14F-4D97-AF65-F5344CB8AC3E}">
        <p14:creationId xmlns:p14="http://schemas.microsoft.com/office/powerpoint/2010/main" val="407730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52992-68D4-21CB-D812-E6D1F239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EFDC0-5F19-BD15-FC25-8E4CAAB41D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22E79-66A5-43CF-4DEA-E0FD3A39789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2C52A-6AD4-10F5-46DE-4E35429E2DA7}"/>
              </a:ext>
            </a:extLst>
          </p:cNvPr>
          <p:cNvSpPr txBox="1"/>
          <p:nvPr/>
        </p:nvSpPr>
        <p:spPr>
          <a:xfrm>
            <a:off x="367990" y="911032"/>
            <a:ext cx="11646971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i="1" dirty="0">
                <a:latin typeface="Avenir Book" panose="02000503020000020003" pitchFamily="2" charset="0"/>
              </a:rPr>
              <a:t>Cessation vs. Continuation </a:t>
            </a:r>
            <a:r>
              <a:rPr lang="en-US" sz="2200" dirty="0">
                <a:latin typeface="Avenir Book" panose="02000503020000020003" pitchFamily="2" charset="0"/>
              </a:rPr>
              <a:t> 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Corinthians 12:1-31 </a:t>
            </a:r>
            <a:r>
              <a:rPr lang="en-US" sz="2200" b="1" dirty="0">
                <a:latin typeface="Avenir Book" panose="02000503020000020003" pitchFamily="2" charset="0"/>
              </a:rPr>
              <a:t>Paul clearly states</a:t>
            </a:r>
          </a:p>
          <a:p>
            <a:pPr algn="l"/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All are not apostles are they? All do not prophesy? All do not teach do they?</a:t>
            </a: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Not all do power?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All do not have gifts of healing do they?</a:t>
            </a: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Not all speak in tongues or interpret, do they?</a:t>
            </a: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v1 </a:t>
            </a:r>
            <a:r>
              <a:rPr lang="en-US" sz="2300" b="1" i="1" dirty="0">
                <a:solidFill>
                  <a:srgbClr val="0070C0"/>
                </a:solidFill>
              </a:rPr>
              <a:t>now concerning spiritual gifts I don’t want you to be unaware</a:t>
            </a:r>
            <a:endParaRPr lang="en-US" sz="2300" b="1" dirty="0">
              <a:solidFill>
                <a:srgbClr val="0070C0"/>
              </a:solidFill>
            </a:endParaRPr>
          </a:p>
          <a:p>
            <a:pPr algn="l"/>
            <a:endParaRPr lang="en-US" sz="2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2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			  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FREE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books this evening for everyone!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Chapter 3 -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Fruit of the Holy Spirit</a:t>
            </a:r>
          </a:p>
          <a:p>
            <a:pPr algn="l"/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Chapter 4 -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Gifts of the Holy Spirit</a:t>
            </a:r>
            <a:endParaRPr lang="en-US" sz="22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 descr="A book with a brown cover&#10;&#10;Description automatically generated">
            <a:extLst>
              <a:ext uri="{FF2B5EF4-FFF2-40B4-BE49-F238E27FC236}">
                <a16:creationId xmlns:a16="http://schemas.microsoft.com/office/drawing/2014/main" id="{DAA2BA7D-B19D-1390-97B4-9E1D4B220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0535"/>
            <a:ext cx="3178097" cy="44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6F283-2AB2-D3CA-BC52-1232E1646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22184-EC42-D0BA-5C45-CAC37A0BCC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16C74-C542-4577-F19F-66F195ACF59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A83B1-1422-0370-122D-244D95E10ED0}"/>
              </a:ext>
            </a:extLst>
          </p:cNvPr>
          <p:cNvSpPr txBox="1"/>
          <p:nvPr/>
        </p:nvSpPr>
        <p:spPr>
          <a:xfrm>
            <a:off x="0" y="777216"/>
            <a:ext cx="1216070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God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did NOT subject to angels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</a:t>
            </a:r>
            <a:r>
              <a:rPr lang="en-US" sz="2400" b="1" i="1" dirty="0">
                <a:solidFill>
                  <a:srgbClr val="0070C0"/>
                </a:solidFill>
                <a:effectLst/>
              </a:rPr>
              <a:t>world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to come </a:t>
            </a:r>
            <a:r>
              <a:rPr lang="en-US" sz="23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[Millennium]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concerning 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which we are speaking </a:t>
            </a:r>
            <a:r>
              <a:rPr lang="en-US" sz="23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[Kingdom]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</a:t>
            </a:r>
            <a:r>
              <a:rPr lang="en-US" sz="2300" dirty="0">
                <a:latin typeface="Avenir Book" panose="02000503020000020003" pitchFamily="2" charset="0"/>
              </a:rPr>
              <a:t>Angels have no inheritance. Not joint heirs.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				       </a:t>
            </a:r>
            <a:r>
              <a:rPr lang="el-GR" sz="2400" i="0" dirty="0" err="1">
                <a:solidFill>
                  <a:srgbClr val="0070C0"/>
                </a:solidFill>
                <a:effectLst/>
                <a:latin typeface="blbGentium"/>
              </a:rPr>
              <a:t>οἰκουμένη</a:t>
            </a:r>
            <a:r>
              <a:rPr lang="en-US" sz="2400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n-US" sz="230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oikoumene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inhabited Earth</a:t>
            </a:r>
          </a:p>
          <a:p>
            <a:pPr algn="l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13 times in NT </a:t>
            </a:r>
            <a:r>
              <a:rPr lang="en-US" sz="2300" dirty="0">
                <a:latin typeface="Avenir Book" panose="02000503020000020003" pitchFamily="2" charset="0"/>
              </a:rPr>
              <a:t>it is always Earth - which was </a:t>
            </a:r>
            <a:r>
              <a:rPr lang="en-US" sz="2300" b="1" i="1" u="sng" dirty="0">
                <a:latin typeface="Avenir Book" panose="02000503020000020003" pitchFamily="2" charset="0"/>
              </a:rPr>
              <a:t>not</a:t>
            </a:r>
            <a:r>
              <a:rPr lang="en-US" sz="2300" dirty="0">
                <a:latin typeface="Avenir Book" panose="02000503020000020003" pitchFamily="2" charset="0"/>
              </a:rPr>
              <a:t> created for aggelos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9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	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Colossians 3:23-24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do your work unto God to receive reward of inheritance!!</a:t>
            </a:r>
            <a:endParaRPr lang="en-US" sz="2300" b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1000" b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   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one has testified somewhere, saying      </a:t>
            </a:r>
          </a:p>
          <a:p>
            <a:pPr algn="l"/>
            <a:r>
              <a:rPr lang="en-US" sz="9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                                               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Psalm 8:4-8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directly from his beloved Hebrew Scriptures</a:t>
            </a:r>
          </a:p>
          <a:p>
            <a:pPr algn="l"/>
            <a:endParaRPr lang="en-US" sz="8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 6b-8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“What is man that You are mindful/aware of him, or the Son of Man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[Jesus]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that 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Y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ou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are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concerned about Him? You have made him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for a little while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lower than th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 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angels - You have crowned him with glory and honor and have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appointed him over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the </a:t>
            </a: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works of Your hands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- You have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put all things in subjection under his feet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 for in 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subjecting all things to him He left nothing that is not subject to Him, but now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300" dirty="0">
                <a:latin typeface="Avenir Book" panose="02000503020000020003" pitchFamily="2" charset="0"/>
              </a:rPr>
              <a:t>this time] </a:t>
            </a: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we do not yet see all things subjected to Him</a:t>
            </a:r>
          </a:p>
        </p:txBody>
      </p:sp>
    </p:spTree>
    <p:extLst>
      <p:ext uri="{BB962C8B-B14F-4D97-AF65-F5344CB8AC3E}">
        <p14:creationId xmlns:p14="http://schemas.microsoft.com/office/powerpoint/2010/main" val="368889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B950-8F87-519F-43E7-18F373CDC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DC2C2-CA36-9BA2-8CD3-C557489C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6A5C0-599F-B2D7-F99E-063346B0EE4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57E7C-C851-F817-B8E5-04C655B69285}"/>
              </a:ext>
            </a:extLst>
          </p:cNvPr>
          <p:cNvSpPr txBox="1"/>
          <p:nvPr/>
        </p:nvSpPr>
        <p:spPr>
          <a:xfrm>
            <a:off x="0" y="966787"/>
            <a:ext cx="1202393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Rhetorically: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“What is mankind  that God even cares?      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David reflects on himself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or the Son of Man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[Jesus]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that God is concerned?    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David segues to Prophecy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full context of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Psalm 8:4-6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begins with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verses 1-3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[wonderful Maranatha worship song]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200" dirty="0">
                <a:latin typeface="Avenir Book" panose="02000503020000020003" pitchFamily="2" charset="0"/>
              </a:rPr>
              <a:t>Human lives last for just a short time in the physical world, yet God knows all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endParaRPr lang="en-US" sz="1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300" b="1" dirty="0">
                <a:latin typeface="Avenir Book" panose="02000503020000020003" pitchFamily="2" charset="0"/>
              </a:rPr>
              <a:t>Best translation</a:t>
            </a:r>
            <a:r>
              <a:rPr lang="en-US" sz="2300" dirty="0">
                <a:latin typeface="Avenir Book" panose="02000503020000020003" pitchFamily="2" charset="0"/>
              </a:rPr>
              <a:t>: Jesus, </a:t>
            </a:r>
            <a:r>
              <a:rPr lang="en-US" sz="2300" b="1" i="1" dirty="0">
                <a:latin typeface="Avenir Book" panose="02000503020000020003" pitchFamily="2" charset="0"/>
              </a:rPr>
              <a:t>for a little time</a:t>
            </a:r>
            <a:r>
              <a:rPr lang="en-US" sz="2300" dirty="0">
                <a:latin typeface="Avenir Book" panose="02000503020000020003" pitchFamily="2" charset="0"/>
              </a:rPr>
              <a:t>, was made lower than His angels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			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  </a:t>
            </a:r>
            <a:r>
              <a:rPr lang="he-IL" sz="2400" b="0" i="0" dirty="0">
                <a:solidFill>
                  <a:srgbClr val="7030A0"/>
                </a:solidFill>
                <a:effectLst/>
                <a:latin typeface="blbHebrew"/>
              </a:rPr>
              <a:t>מְעַט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blbHebrew"/>
              </a:rPr>
              <a:t>  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meh-at = refers to short time</a:t>
            </a:r>
          </a:p>
          <a:p>
            <a:pPr algn="l"/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	  </a:t>
            </a:r>
            <a:r>
              <a:rPr lang="en-US" sz="2400" dirty="0">
                <a:latin typeface="Avenir Book" panose="02000503020000020003" pitchFamily="2" charset="0"/>
              </a:rPr>
              <a:t>Paul uses </a:t>
            </a:r>
            <a:r>
              <a:rPr lang="el-GR" sz="2400" b="0" i="0" dirty="0" err="1">
                <a:solidFill>
                  <a:srgbClr val="0070C0"/>
                </a:solidFill>
                <a:effectLst/>
                <a:latin typeface="blbGentium"/>
              </a:rPr>
              <a:t>βραχύς</a:t>
            </a:r>
            <a:r>
              <a:rPr lang="en-US" sz="2400" dirty="0"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brachus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= short time period</a:t>
            </a:r>
            <a:endParaRPr lang="en-US" sz="2300" b="0" dirty="0">
              <a:effectLst/>
              <a:latin typeface="Avenir Book" panose="02000503020000020003" pitchFamily="2" charset="0"/>
            </a:endParaRPr>
          </a:p>
          <a:p>
            <a:pPr algn="l"/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Yet God crowns Jesus with glory, honor - puts him over the creation 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                                      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Gen. 1:26-28 </a:t>
            </a:r>
            <a:r>
              <a:rPr lang="en-US" sz="2300" dirty="0">
                <a:latin typeface="Avenir Book" panose="02000503020000020003" pitchFamily="2" charset="0"/>
              </a:rPr>
              <a:t>first Adam had dominion and lost it. 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Romans 5:12-21 1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Corin. 15:21-22 </a:t>
            </a:r>
            <a:r>
              <a:rPr lang="en-US" sz="2300" i="1" dirty="0">
                <a:latin typeface="Avenir Book" panose="02000503020000020003" pitchFamily="2" charset="0"/>
              </a:rPr>
              <a:t>Second Adam gains it all back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WHY?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to clearly demonstrate God pointing to still-future time when Jesus Will </a:t>
            </a:r>
            <a:r>
              <a:rPr lang="en-US" sz="2300" dirty="0">
                <a:latin typeface="Avenir Book" panose="02000503020000020003" pitchFamily="2" charset="0"/>
              </a:rPr>
              <a:t>R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ule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    and reign on Earth </a:t>
            </a:r>
            <a:r>
              <a:rPr lang="en-US" sz="230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oikoumene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[Paul: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we do not yet 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see all things subjected to Him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]</a:t>
            </a:r>
          </a:p>
          <a:p>
            <a:pPr algn="l"/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   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Once again Paul refers to the future </a:t>
            </a:r>
            <a:r>
              <a:rPr lang="en-US" sz="22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Millennial Kingdom </a:t>
            </a:r>
            <a:endParaRPr lang="en-US" sz="2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9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B3A6C-D5B7-055C-F906-8089FF76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7173A-811F-832B-66BC-C985215F39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703C-C7D3-DBC6-C0BC-3C009039E9A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3BD5A-5DDD-C39C-C79B-50DF92D9A184}"/>
              </a:ext>
            </a:extLst>
          </p:cNvPr>
          <p:cNvSpPr txBox="1"/>
          <p:nvPr/>
        </p:nvSpPr>
        <p:spPr>
          <a:xfrm>
            <a:off x="166142" y="1006746"/>
            <a:ext cx="11387926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b="1" dirty="0"/>
              <a:t>Remember</a:t>
            </a:r>
            <a:r>
              <a:rPr lang="en-US" sz="2300" dirty="0">
                <a:latin typeface="Avenir Book" panose="02000503020000020003" pitchFamily="2" charset="0"/>
              </a:rPr>
              <a:t> from prior 2 weeks: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Law given thru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aggelos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to Moses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Galatians 3:19  Acts 7:53  Hebrews 2:2</a:t>
            </a:r>
          </a:p>
          <a:p>
            <a:pPr algn="l"/>
            <a:endParaRPr lang="en-US" sz="11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so the 3 most revered by Jews are: </a:t>
            </a:r>
          </a:p>
          <a:p>
            <a:pPr algn="l"/>
            <a:endParaRPr lang="en-US" sz="900" dirty="0">
              <a:latin typeface="Avenir Book" panose="02000503020000020003" pitchFamily="2" charset="0"/>
            </a:endParaRP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	1] angels [top of God’s created beings] who delivered the Law to 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	2] Moses [THE prophet] 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“we have Moses and the Law”</a:t>
            </a:r>
            <a:endParaRPr lang="en-US" sz="2300" dirty="0"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latin typeface="Avenir Book" panose="02000503020000020003" pitchFamily="2" charset="0"/>
              </a:rPr>
              <a:t>3] priests-Temple-sacrifices-rituals [that Law in practice]</a:t>
            </a:r>
          </a:p>
          <a:p>
            <a:pPr algn="l"/>
            <a:endParaRPr lang="en-US" sz="1400" dirty="0">
              <a:latin typeface="Avenir Book" panose="02000503020000020003" pitchFamily="2" charset="0"/>
            </a:endParaRP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     Paul is saying [pleading with them]: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these 3 that you revere as Hebrews, Jesus is</a:t>
            </a:r>
          </a:p>
          <a:p>
            <a:pPr algn="l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above ALL of them, so if Law given by angels was disobeyed with</a:t>
            </a:r>
          </a:p>
          <a:p>
            <a:pPr algn="l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judgment, how much more accountable are we NOW to what has</a:t>
            </a:r>
          </a:p>
          <a:p>
            <a:pPr algn="l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been given directly by the Son, let’s not neglect so great a salvation!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</a:p>
          <a:p>
            <a:pPr algn="l"/>
            <a:endParaRPr lang="en-US" sz="900" dirty="0">
              <a:latin typeface="Avenir Book" panose="02000503020000020003" pitchFamily="2" charset="0"/>
            </a:endParaRP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    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but the world to come [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Millennium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and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New Earth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] NOT entrusted to aggelos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300" dirty="0">
                <a:latin typeface="Avenir Book" panose="02000503020000020003" pitchFamily="2" charset="0"/>
              </a:rPr>
              <a:t>Jesus FAR above the angels!  Jesus will redeem Earth and rule over it.</a:t>
            </a:r>
          </a:p>
        </p:txBody>
      </p:sp>
    </p:spTree>
    <p:extLst>
      <p:ext uri="{BB962C8B-B14F-4D97-AF65-F5344CB8AC3E}">
        <p14:creationId xmlns:p14="http://schemas.microsoft.com/office/powerpoint/2010/main" val="383740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F17BE-C807-2567-7C52-47ED38062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0D592-FA68-E643-D718-CDFB4A6B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94B2E4-DD9B-408E-F0C5-43F7A9885A5D}"/>
              </a:ext>
            </a:extLst>
          </p:cNvPr>
          <p:cNvSpPr txBox="1"/>
          <p:nvPr/>
        </p:nvSpPr>
        <p:spPr>
          <a:xfrm>
            <a:off x="293935" y="984445"/>
            <a:ext cx="11303094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v8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concludes with: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we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do not yet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see all things subjected to Him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1</a:t>
            </a:r>
            <a:r>
              <a:rPr lang="en-US" sz="2400" b="0" baseline="30000" dirty="0">
                <a:effectLst/>
                <a:latin typeface="Avenir Book" panose="02000503020000020003" pitchFamily="2" charset="0"/>
              </a:rPr>
              <a:t>st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 Cent. AD]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10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v9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picks up there: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ut we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DO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see Him who was made for a little while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lower than the angels namely, Jesus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because of the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suffering of death 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[Calvary changes everything] </a:t>
            </a:r>
          </a:p>
          <a:p>
            <a:endParaRPr lang="en-US" sz="800" dirty="0">
              <a:effectLst/>
              <a:latin typeface="Avenir Book" panose="02000503020000020003" pitchFamily="2" charset="0"/>
            </a:endParaRPr>
          </a:p>
          <a:p>
            <a:endParaRPr lang="en-US" sz="800" dirty="0">
              <a:latin typeface="Avenir Book" panose="02000503020000020003" pitchFamily="2" charset="0"/>
            </a:endParaRPr>
          </a:p>
          <a:p>
            <a:endParaRPr lang="en-US" sz="800" dirty="0"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     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Crowned with glory and honor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[again, the </a:t>
            </a:r>
            <a:r>
              <a:rPr lang="en-US" sz="23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Millennium Kingdom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]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so that by the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grace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of God He might ”experience” death for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everyone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χάρις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500" b="1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charis</a:t>
            </a:r>
            <a:r>
              <a:rPr lang="en-US" sz="25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gift, grace</a:t>
            </a:r>
          </a:p>
          <a:p>
            <a:endParaRPr lang="en-US" sz="15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5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Jesus’ death on Calvary and His resurrection that gives us eternal life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	 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is the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χάρισμα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charisma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= free gift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of God in Jesus</a:t>
            </a:r>
            <a:endParaRPr lang="en-US" sz="23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3A049-03E7-1752-CF92-3BC48A2E881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425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D8708-0C6D-A240-5526-3A9C3ADA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6D468-05C2-0F8F-F77E-909C793D43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5034F5-B95D-D403-F841-75CC8C27E069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D9EED-1E7B-32B2-CCB5-8C11D40261FF}"/>
              </a:ext>
            </a:extLst>
          </p:cNvPr>
          <p:cNvSpPr txBox="1"/>
          <p:nvPr/>
        </p:nvSpPr>
        <p:spPr>
          <a:xfrm>
            <a:off x="199099" y="743763"/>
            <a:ext cx="11277896" cy="530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Avenir Book" panose="02000503020000020003" pitchFamily="2" charset="0"/>
              </a:rPr>
              <a:t>Jesus </a:t>
            </a:r>
            <a:r>
              <a:rPr lang="en-US" sz="2400" dirty="0">
                <a:latin typeface="Avenir Book" panose="02000503020000020003" pitchFamily="2" charset="0"/>
              </a:rPr>
              <a:t>in His full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Crowned with Glory and Honor </a:t>
            </a:r>
            <a:r>
              <a:rPr lang="en-US" sz="2400" dirty="0">
                <a:latin typeface="Avenir Book" panose="02000503020000020003" pitchFamily="2" charset="0"/>
              </a:rPr>
              <a:t>[from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verse 9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endParaRPr lang="en-US" sz="900" dirty="0">
              <a:latin typeface="Avenir Book" panose="02000503020000020003" pitchFamily="2" charset="0"/>
            </a:endParaRPr>
          </a:p>
          <a:p>
            <a:pPr algn="l"/>
            <a:r>
              <a:rPr lang="en-US" sz="2400" b="0" dirty="0">
                <a:effectLst/>
                <a:latin typeface="Avenir Book" panose="02000503020000020003" pitchFamily="2" charset="0"/>
              </a:rPr>
              <a:t>	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1</a:t>
            </a:r>
            <a:r>
              <a:rPr lang="en-US" sz="2400" b="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John 3:2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we are now children of God, but not yet as we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Will Be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[future]</a:t>
            </a:r>
          </a:p>
          <a:p>
            <a:pPr algn="l"/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when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we will be like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Him because </a:t>
            </a:r>
            <a:r>
              <a:rPr lang="en-US" sz="2500" b="1" i="1" dirty="0">
                <a:solidFill>
                  <a:srgbClr val="0070C0"/>
                </a:solidFill>
              </a:rPr>
              <a:t>we will see Him as He truly is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. . .</a:t>
            </a:r>
            <a:endParaRPr lang="en-US" sz="2400" b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Ephesians 3:18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 our future glorification </a:t>
            </a:r>
            <a:r>
              <a:rPr lang="en-US" sz="2400" b="1" i="1" dirty="0">
                <a:solidFill>
                  <a:srgbClr val="0070C0"/>
                </a:solidFill>
                <a:effectLst/>
              </a:rPr>
              <a:t>we will be able to finally see  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     and comprehend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Jesus in His fullness </a:t>
            </a:r>
          </a:p>
          <a:p>
            <a:pPr algn="l"/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πλάτος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platos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= full extent of Time</a:t>
            </a:r>
          </a:p>
          <a:p>
            <a:pPr algn="l"/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μῆκος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maykos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= Length measure </a:t>
            </a:r>
          </a:p>
          <a:p>
            <a:pPr algn="l"/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ὕψος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hypsos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= Height measure </a:t>
            </a:r>
          </a:p>
          <a:p>
            <a:pPr algn="l"/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βάθος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bathos = Depth measure [like the sea]</a:t>
            </a:r>
          </a:p>
          <a:p>
            <a:pPr algn="l"/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b="0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Physicist Lambert Dolphin </a:t>
            </a:r>
            <a:r>
              <a:rPr lang="en-US" sz="2000" dirty="0">
                <a:latin typeface="Avenir Book" panose="02000503020000020003" pitchFamily="2" charset="0"/>
              </a:rPr>
              <a:t>notes these are exactly as modern physics defines our </a:t>
            </a:r>
          </a:p>
          <a:p>
            <a:pPr algn="l"/>
            <a:r>
              <a:rPr lang="en-US" sz="2000" dirty="0">
                <a:latin typeface="Avenir Book" panose="02000503020000020003" pitchFamily="2" charset="0"/>
              </a:rPr>
              <a:t>					4-dimensional physical universe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75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6DC24-753B-0297-AAFD-5A15BECBB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1A43F-FB86-5283-6797-20F7C532B1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AE456-3DC8-CBE4-DC0F-49C84AB654A0}"/>
              </a:ext>
            </a:extLst>
          </p:cNvPr>
          <p:cNvSpPr txBox="1"/>
          <p:nvPr/>
        </p:nvSpPr>
        <p:spPr>
          <a:xfrm>
            <a:off x="180887" y="223779"/>
            <a:ext cx="11830226" cy="6201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effectLst/>
                <a:latin typeface="Avenir Book" panose="02000503020000020003" pitchFamily="2" charset="0"/>
              </a:rPr>
              <a:t>Paul </a:t>
            </a:r>
            <a:r>
              <a:rPr lang="en-US" sz="2300" i="1" dirty="0">
                <a:latin typeface="Avenir Book" panose="02000503020000020003" pitchFamily="2" charset="0"/>
              </a:rPr>
              <a:t>has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pre-handled 2 major concerns re: Jesus</a:t>
            </a:r>
          </a:p>
          <a:p>
            <a:endParaRPr lang="en-US" sz="900" b="1" i="1" dirty="0">
              <a:latin typeface="Avenir Book" panose="02000503020000020003" pitchFamily="2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</a:rPr>
              <a:t>	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1. </a:t>
            </a:r>
            <a:r>
              <a:rPr lang="en-US" sz="22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Jesus is ABOVE the aggelos, but He was a 100% human man</a:t>
            </a:r>
          </a:p>
          <a:p>
            <a:r>
              <a:rPr lang="en-US" sz="2200" dirty="0">
                <a:solidFill>
                  <a:srgbClr val="C00000"/>
                </a:solidFill>
                <a:latin typeface="Avenir Book" panose="02000503020000020003" pitchFamily="2" charset="0"/>
              </a:rPr>
              <a:t>	    which makes Him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lower than the aggelos  </a:t>
            </a:r>
            <a:r>
              <a:rPr lang="en-US" sz="2200" dirty="0">
                <a:latin typeface="Avenir Book" panose="02000503020000020003" pitchFamily="2" charset="0"/>
              </a:rPr>
              <a:t>How Can That Be?</a:t>
            </a:r>
          </a:p>
          <a:p>
            <a:endParaRPr lang="en-US" sz="900" dirty="0">
              <a:latin typeface="Avenir Book" panose="02000503020000020003" pitchFamily="2" charset="0"/>
            </a:endParaRPr>
          </a:p>
          <a:p>
            <a:r>
              <a:rPr lang="en-US" sz="2200" dirty="0">
                <a:effectLst/>
                <a:latin typeface="Avenir Book" panose="02000503020000020003" pitchFamily="2" charset="0"/>
              </a:rPr>
              <a:t>	2. </a:t>
            </a:r>
            <a:r>
              <a:rPr lang="en-US" sz="22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Jesus died a human-physical death – and angels, whom He is greater than, </a:t>
            </a:r>
          </a:p>
          <a:p>
            <a:r>
              <a:rPr lang="en-US" sz="2200" dirty="0">
                <a:solidFill>
                  <a:srgbClr val="C00000"/>
                </a:solidFill>
                <a:latin typeface="Avenir Book" panose="02000503020000020003" pitchFamily="2" charset="0"/>
              </a:rPr>
              <a:t>	    don’t die  </a:t>
            </a:r>
            <a:r>
              <a:rPr lang="en-US" sz="2200" dirty="0">
                <a:latin typeface="Avenir Book" panose="02000503020000020003" pitchFamily="2" charset="0"/>
              </a:rPr>
              <a:t>How Can That Be?   </a:t>
            </a:r>
            <a:r>
              <a:rPr lang="en-US" sz="22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How can Jesus be higher than the angels?</a:t>
            </a:r>
          </a:p>
          <a:p>
            <a:endParaRPr lang="en-US" sz="12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sz="2300" b="1" dirty="0">
                <a:effectLst/>
                <a:latin typeface="Avenir Book" panose="02000503020000020003" pitchFamily="2" charset="0"/>
              </a:rPr>
              <a:t>Because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</a:rPr>
              <a:t>Jesus’ choice to humble Himself, laying aside His glory to become a man born 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   physically of a woman [Mary] - demonstrates His great agape love for us so that He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   is entirely human and understands completely everything we go thru, yet always 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   without sin. THIS being </a:t>
            </a:r>
            <a:r>
              <a:rPr lang="en-US" sz="2300" b="1" i="1" dirty="0"/>
              <a:t>fully human while also being fully God </a:t>
            </a:r>
            <a:r>
              <a:rPr lang="en-US" sz="2200" dirty="0">
                <a:latin typeface="Avenir Book" panose="02000503020000020003" pitchFamily="2" charset="0"/>
              </a:rPr>
              <a:t>is what makes 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   Jesus far above the angels, even while a man [</a:t>
            </a:r>
            <a:r>
              <a:rPr lang="en-US" sz="2200" dirty="0">
                <a:solidFill>
                  <a:srgbClr val="FF0000"/>
                </a:solidFill>
                <a:latin typeface="Avenir Book" panose="02000503020000020003" pitchFamily="2" charset="0"/>
              </a:rPr>
              <a:t>concern #1 above</a:t>
            </a:r>
            <a:r>
              <a:rPr lang="en-US" sz="2200" dirty="0">
                <a:latin typeface="Avenir Book" panose="02000503020000020003" pitchFamily="2" charset="0"/>
              </a:rPr>
              <a:t>] 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   AND even as He experienced physical-literal death - something angels do not 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   experience </a:t>
            </a:r>
            <a:r>
              <a:rPr lang="en-US" sz="2200" dirty="0">
                <a:solidFill>
                  <a:srgbClr val="FF0000"/>
                </a:solidFill>
                <a:latin typeface="Avenir Book" panose="02000503020000020003" pitchFamily="2" charset="0"/>
              </a:rPr>
              <a:t>[concern #2</a:t>
            </a:r>
            <a:r>
              <a:rPr lang="en-US" sz="2200" dirty="0">
                <a:latin typeface="Avenir Book" panose="02000503020000020003" pitchFamily="2" charset="0"/>
              </a:rPr>
              <a:t>]</a:t>
            </a:r>
            <a:r>
              <a:rPr lang="en-US" sz="2200" dirty="0">
                <a:solidFill>
                  <a:srgbClr val="FF0000"/>
                </a:solidFill>
                <a:latin typeface="Avenir Book" panose="02000503020000020003" pitchFamily="2" charset="0"/>
              </a:rPr>
              <a:t>,</a:t>
            </a:r>
            <a:r>
              <a:rPr lang="en-US" sz="2200" dirty="0">
                <a:latin typeface="Avenir Book" panose="02000503020000020003" pitchFamily="2" charset="0"/>
              </a:rPr>
              <a:t> His death takes the full penalty-consequence for man’s 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   sin as a propitiation, so we are truly saved from the wages due [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Romans 6:23</a:t>
            </a:r>
            <a:r>
              <a:rPr lang="en-US" sz="2200" dirty="0">
                <a:latin typeface="Avenir Book" panose="02000503020000020003" pitchFamily="2" charset="0"/>
              </a:rPr>
              <a:t>]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	    Jesus is superior to angels even as a </a:t>
            </a:r>
            <a:r>
              <a:rPr lang="en-US" sz="2200" dirty="0">
                <a:solidFill>
                  <a:srgbClr val="FF0000"/>
                </a:solidFill>
                <a:latin typeface="Avenir Book" panose="02000503020000020003" pitchFamily="2" charset="0"/>
              </a:rPr>
              <a:t>#1</a:t>
            </a:r>
            <a:r>
              <a:rPr lang="en-US" sz="2200" dirty="0">
                <a:latin typeface="Avenir Book" panose="02000503020000020003" pitchFamily="2" charset="0"/>
              </a:rPr>
              <a:t> human man </a:t>
            </a:r>
            <a:r>
              <a:rPr lang="en-US" sz="2200" dirty="0">
                <a:solidFill>
                  <a:srgbClr val="FF0000"/>
                </a:solidFill>
                <a:latin typeface="Avenir Book" panose="02000503020000020003" pitchFamily="2" charset="0"/>
              </a:rPr>
              <a:t>#2</a:t>
            </a:r>
            <a:r>
              <a:rPr lang="en-US" sz="2200" dirty="0">
                <a:latin typeface="Avenir Book" panose="02000503020000020003" pitchFamily="2" charset="0"/>
              </a:rPr>
              <a:t> who died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   </a:t>
            </a:r>
            <a:r>
              <a:rPr lang="en-US" sz="2200" b="1" i="1" dirty="0">
                <a:latin typeface="Avenir Book" panose="02000503020000020003" pitchFamily="2" charset="0"/>
              </a:rPr>
              <a:t>because Jesus did this willingly from agape to pay the penalty for man’s sin!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	    </a:t>
            </a:r>
            <a:r>
              <a:rPr lang="en-US" sz="2200" b="1" dirty="0">
                <a:highlight>
                  <a:srgbClr val="FFFF00"/>
                </a:highlight>
                <a:latin typeface="Avenir Book" panose="02000503020000020003" pitchFamily="2" charset="0"/>
              </a:rPr>
              <a:t>NO angel has done anything even remotely close to that</a:t>
            </a:r>
            <a:endParaRPr lang="en-US" sz="2200" dirty="0">
              <a:highlight>
                <a:srgbClr val="FFFF00"/>
              </a:highlight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255979" y="747131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0" y="1616485"/>
            <a:ext cx="455509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NEXT WEEK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2:10 thru 3:3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Psalms 8, 22 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and Isaiah 8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FFBA-E7DB-00E1-AB9A-62A06E96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84C2E-6693-7284-4B4B-1704B3E1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D579-D964-B7F1-26CB-2296F9402087}"/>
              </a:ext>
            </a:extLst>
          </p:cNvPr>
          <p:cNvSpPr txBox="1"/>
          <p:nvPr/>
        </p:nvSpPr>
        <p:spPr>
          <a:xfrm>
            <a:off x="490653" y="0"/>
            <a:ext cx="1041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         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“hay-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brai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os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”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437F3-4D12-3A3B-4FD8-7B97B2B13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37" y="3806536"/>
            <a:ext cx="876823" cy="876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3266F-1859-C070-119D-FC76BB851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096" y="3926178"/>
            <a:ext cx="1519644" cy="6375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D59FDF-CDB5-8352-39A4-569D4F0C05CA}"/>
              </a:ext>
            </a:extLst>
          </p:cNvPr>
          <p:cNvSpPr txBox="1"/>
          <p:nvPr/>
        </p:nvSpPr>
        <p:spPr>
          <a:xfrm>
            <a:off x="394001" y="1760686"/>
            <a:ext cx="116270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Last Week / Session-3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Paul’s continued proofs of Jesus being Mashiach and his first </a:t>
            </a: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400" b="1" i="1" dirty="0">
                <a:solidFill>
                  <a:srgbClr val="FF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Warning 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to not drift away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due to so GREAT a Salvation!</a:t>
            </a:r>
            <a:endParaRPr lang="en-US" sz="2400" dirty="0">
              <a:solidFill>
                <a:srgbClr val="FF000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2400" b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24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0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Notes and                              Video at  </a:t>
            </a:r>
            <a:r>
              <a:rPr lang="en-US" sz="3200" i="1" dirty="0">
                <a:solidFill>
                  <a:srgbClr val="0070C0"/>
                </a:solidFill>
                <a:cs typeface="Arial" panose="020B0604020202020204" pitchFamily="34" charset="0"/>
              </a:rPr>
              <a:t>NewtonFIO.com</a:t>
            </a:r>
          </a:p>
        </p:txBody>
      </p:sp>
    </p:spTree>
    <p:extLst>
      <p:ext uri="{BB962C8B-B14F-4D97-AF65-F5344CB8AC3E}">
        <p14:creationId xmlns:p14="http://schemas.microsoft.com/office/powerpoint/2010/main" val="65757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289931" y="276078"/>
            <a:ext cx="1107021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Paul’s Bibliography  </a:t>
            </a:r>
            <a:r>
              <a:rPr lang="en-US" sz="2300" dirty="0">
                <a:cs typeface="Arial" panose="020B0604020202020204" pitchFamily="34" charset="0"/>
              </a:rPr>
              <a:t>reminder: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Romans 15:4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 Scriptures for OUR benefit!!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2 Samuel 7:12-14 	Heb 1:5a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2:7 		Heb 1:5b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104:4 		Heb 1:7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45:6-7 		Heb 1:8-9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102:25-27 	Heb 1:10-12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Isaiah 34:4-12		Heb 1:12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110:1 		Heb 1:13</a:t>
            </a:r>
          </a:p>
          <a:p>
            <a:pPr algn="l" rtl="0" fontAlgn="base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8:4-6 		Heb 2:5-10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Psalm 22:22 		Heb 2:12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Isaiah 8:17 		Heb 2:13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Isaiah 8:18 		Heb 2:13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95:7-11  	Heb 3:7-11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95:11		Heb. 4:3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Genesis 2:2 		Heb 4:4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 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32:43 		Heb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3334-1CE4-9113-FC98-612535FCABDE}"/>
              </a:ext>
            </a:extLst>
          </p:cNvPr>
          <p:cNvSpPr txBox="1"/>
          <p:nvPr/>
        </p:nvSpPr>
        <p:spPr>
          <a:xfrm>
            <a:off x="5417696" y="965477"/>
            <a:ext cx="56412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22:16-17 		Heb 6:14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7:17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25:40 		Heb 8:5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Jeremiah 31:31-34 	Heb 8:7-13, 10:15-18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24:8 		Heb 9:20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40:6-8 		Heb 10:5-10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32:35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32:36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Habakkuk 2:3-4 	Heb 10:37-38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21:12 		Heb 11:18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Prov. 3:11-12 		Heb 12:5-6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9:19 		Heb 12:21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Haggai 2:6 		Heb 12:26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31:6 		Heb 13:5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118:6 		Heb 13:6</a:t>
            </a:r>
          </a:p>
        </p:txBody>
      </p:sp>
    </p:spTree>
    <p:extLst>
      <p:ext uri="{BB962C8B-B14F-4D97-AF65-F5344CB8AC3E}">
        <p14:creationId xmlns:p14="http://schemas.microsoft.com/office/powerpoint/2010/main" val="265013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167F1-A88E-34A9-F91A-19C4A7695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D230E-7380-57A4-DFCA-CFA2DF096E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707480-A9EB-E299-525A-97C5E7DEA80C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90382-BBF8-D30C-52DB-D10B2A657ED0}"/>
              </a:ext>
            </a:extLst>
          </p:cNvPr>
          <p:cNvSpPr txBox="1"/>
          <p:nvPr/>
        </p:nvSpPr>
        <p:spPr>
          <a:xfrm>
            <a:off x="0" y="720566"/>
            <a:ext cx="1162343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    </a:t>
            </a:r>
            <a:r>
              <a:rPr lang="en-US" sz="3000" b="1" dirty="0">
                <a:cs typeface="Arial" panose="020B0604020202020204" pitchFamily="34" charset="0"/>
              </a:rPr>
              <a:t>5 Warning to Believers </a:t>
            </a:r>
          </a:p>
          <a:p>
            <a:endParaRPr lang="en-US" sz="900" b="0" i="0" dirty="0">
              <a:solidFill>
                <a:srgbClr val="242424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2:1-5	 		</a:t>
            </a:r>
            <a:r>
              <a:rPr lang="en-US" sz="23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Warning-1: </a:t>
            </a:r>
            <a:r>
              <a:rPr lang="en-US" sz="23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Don't Drift Away    </a:t>
            </a:r>
            <a:r>
              <a:rPr lang="en-US" sz="2300" b="1" dirty="0">
                <a:effectLst/>
              </a:rPr>
              <a:t>last week</a:t>
            </a:r>
            <a:endParaRPr lang="en-US" sz="2300" b="0" i="1" dirty="0"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3:7 thru 4:13 		</a:t>
            </a:r>
            <a:r>
              <a:rPr lang="en-US" sz="23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Warning-2: </a:t>
            </a:r>
            <a:r>
              <a:rPr lang="en-US" sz="23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Open Disobedience/Unbelief  </a:t>
            </a:r>
          </a:p>
          <a:p>
            <a:pPr algn="l" rtl="0" fontAlgn="base"/>
            <a:r>
              <a:rPr lang="en-US" sz="23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6:4-8		 	</a:t>
            </a:r>
            <a:r>
              <a:rPr lang="en-US" sz="23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Warning-3: </a:t>
            </a:r>
            <a:r>
              <a:rPr lang="en-US" sz="23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Time to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G</a:t>
            </a:r>
            <a:r>
              <a:rPr lang="en-US" sz="23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row up/Be Mature </a:t>
            </a:r>
          </a:p>
          <a:p>
            <a:pPr algn="l" rtl="0" fontAlgn="base"/>
            <a:r>
              <a:rPr lang="en-US" sz="23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10:26-39	 	</a:t>
            </a:r>
            <a:r>
              <a:rPr lang="en-US" sz="23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Warning-4: </a:t>
            </a:r>
            <a:r>
              <a:rPr lang="en-US" sz="23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Volitional/Deliberate/Willful Sin</a:t>
            </a:r>
            <a:br>
              <a:rPr lang="en-US" sz="23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</a:br>
            <a:r>
              <a:rPr lang="en-US" sz="23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12:25-29	 	</a:t>
            </a:r>
            <a:r>
              <a:rPr lang="en-US" sz="23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Warning-5: </a:t>
            </a:r>
            <a:r>
              <a:rPr lang="en-US" sz="23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Indifference/Casual Ambivalence</a:t>
            </a:r>
          </a:p>
          <a:p>
            <a:pPr algn="l" rtl="0" fontAlgn="base"/>
            <a:r>
              <a:rPr lang="en-US" sz="700" i="1" dirty="0">
                <a:solidFill>
                  <a:srgbClr val="FF0000"/>
                </a:solidFill>
                <a:latin typeface="Avenir Book" panose="02000503020000020003" pitchFamily="2" charset="0"/>
              </a:rPr>
              <a:t>				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Paul includes himself  </a:t>
            </a:r>
            <a:r>
              <a:rPr lang="en-US" sz="2200" b="1" dirty="0">
                <a:effectLst/>
                <a:latin typeface="Avenir Book" panose="02000503020000020003" pitchFamily="2" charset="0"/>
              </a:rPr>
              <a:t>[“we” “us”]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in these warnings!</a:t>
            </a:r>
          </a:p>
          <a:p>
            <a:pPr algn="l" rtl="0" fontAlgn="base"/>
            <a:endParaRPr lang="en-US" sz="900" b="1" i="1" dirty="0"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b="1" u="sng" dirty="0">
                <a:effectLst/>
                <a:latin typeface="Avenir Book" panose="02000503020000020003" pitchFamily="2" charset="0"/>
              </a:rPr>
              <a:t>WHY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 warn? </a:t>
            </a:r>
            <a:r>
              <a:rPr lang="en-US" sz="2200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Basic intention of this letter: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</a:rPr>
              <a:t>“O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kay, you believe and you’re saved [justified]</a:t>
            </a:r>
          </a:p>
          <a:p>
            <a:pPr algn="l" rtl="0" fontAlgn="base"/>
            <a:r>
              <a:rPr lang="en-US" sz="2200" dirty="0">
                <a:latin typeface="Avenir Book" panose="02000503020000020003" pitchFamily="2" charset="0"/>
              </a:rPr>
              <a:t>	         but don’t lose your inheritance/reward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still to come [at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bema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]  See how God </a:t>
            </a:r>
          </a:p>
          <a:p>
            <a:pPr algn="l" rtl="0" fontAlgn="base"/>
            <a:r>
              <a:rPr lang="en-US" sz="2200" dirty="0">
                <a:latin typeface="Avenir Book" panose="02000503020000020003" pitchFamily="2" charset="0"/>
              </a:rPr>
              <a:t>	       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judged His own when </a:t>
            </a:r>
            <a:r>
              <a:rPr lang="en-US" sz="2200" dirty="0">
                <a:latin typeface="Avenir Book" panose="02000503020000020003" pitchFamily="2" charset="0"/>
              </a:rPr>
              <a:t>they disobeyed [OT examples] - word given by angels? </a:t>
            </a:r>
          </a:p>
          <a:p>
            <a:pPr algn="l" rtl="0" fontAlgn="base"/>
            <a:r>
              <a:rPr lang="en-US" sz="2200" dirty="0">
                <a:latin typeface="Avenir Book" panose="02000503020000020003" pitchFamily="2" charset="0"/>
              </a:rPr>
              <a:t>	         How much more for us with word direct from the Lord?  Think you’ll escape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	         if take lightly </a:t>
            </a:r>
            <a:r>
              <a:rPr lang="en-US" sz="2300" b="1" i="1" dirty="0">
                <a:effectLst/>
              </a:rPr>
              <a:t>so great a salvation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?    If at the bema and get nothing, will you</a:t>
            </a:r>
          </a:p>
          <a:p>
            <a:pPr algn="l" rtl="0" fontAlgn="base"/>
            <a:r>
              <a:rPr lang="en-US" sz="2200" dirty="0">
                <a:latin typeface="Avenir Book" panose="02000503020000020003" pitchFamily="2" charset="0"/>
              </a:rPr>
              <a:t>	         wish for 2</a:t>
            </a:r>
            <a:r>
              <a:rPr lang="en-US" sz="2200" baseline="30000" dirty="0">
                <a:latin typeface="Avenir Book" panose="02000503020000020003" pitchFamily="2" charset="0"/>
              </a:rPr>
              <a:t>nd</a:t>
            </a:r>
            <a:r>
              <a:rPr lang="en-US" sz="2200" dirty="0">
                <a:latin typeface="Avenir Book" panose="02000503020000020003" pitchFamily="2" charset="0"/>
              </a:rPr>
              <a:t> chance?  </a:t>
            </a:r>
            <a:r>
              <a:rPr lang="en-US" sz="2200" i="1" dirty="0">
                <a:latin typeface="Avenir Book" panose="02000503020000020003" pitchFamily="2" charset="0"/>
              </a:rPr>
              <a:t>Had done more with your opportunities?</a:t>
            </a:r>
          </a:p>
          <a:p>
            <a:pPr algn="l" rtl="0" fontAlgn="base"/>
            <a:r>
              <a:rPr lang="en-US" sz="2300" dirty="0">
                <a:effectLst/>
                <a:latin typeface="Avenir Book" panose="02000503020000020003" pitchFamily="2" charset="0"/>
              </a:rPr>
              <a:t>	         </a:t>
            </a:r>
            <a:r>
              <a:rPr lang="en-US" sz="23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[Consider Dickens’ message thru Scrooge]</a:t>
            </a:r>
          </a:p>
          <a:p>
            <a:pPr algn="l" rtl="0" fontAlgn="base"/>
            <a:r>
              <a:rPr lang="en-US" sz="2300" dirty="0">
                <a:solidFill>
                  <a:srgbClr val="C00000"/>
                </a:solidFill>
                <a:latin typeface="Avenir Book" panose="02000503020000020003" pitchFamily="2" charset="0"/>
              </a:rPr>
              <a:t>	  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[Consider “tears” Rev. 7:17, 21:4]</a:t>
            </a:r>
            <a:endParaRPr lang="en-US" sz="23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4403A-7E7E-8D99-B227-7D1E891A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C1619-EB54-E6AE-A1E4-3DB97C77B9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C40F1-0662-2E50-49C5-02C2DA4DEE70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DF272C-9C9B-8668-DB2B-A649B38ECBD9}"/>
              </a:ext>
            </a:extLst>
          </p:cNvPr>
          <p:cNvSpPr txBox="1"/>
          <p:nvPr/>
        </p:nvSpPr>
        <p:spPr>
          <a:xfrm>
            <a:off x="0" y="1088556"/>
            <a:ext cx="11729493" cy="490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effectLst/>
                <a:latin typeface="Avenir Book" panose="02000503020000020003" pitchFamily="2" charset="0"/>
              </a:rPr>
              <a:t>	If at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bema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get nothing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, </a:t>
            </a:r>
            <a:r>
              <a:rPr lang="en-US" sz="2200" dirty="0">
                <a:latin typeface="Avenir Book" panose="02000503020000020003" pitchFamily="2" charset="0"/>
              </a:rPr>
              <a:t>wish for 2</a:t>
            </a:r>
            <a:r>
              <a:rPr lang="en-US" sz="2200" baseline="30000" dirty="0">
                <a:latin typeface="Avenir Book" panose="02000503020000020003" pitchFamily="2" charset="0"/>
              </a:rPr>
              <a:t>nd</a:t>
            </a:r>
            <a:r>
              <a:rPr lang="en-US" sz="2200" dirty="0">
                <a:latin typeface="Avenir Book" panose="02000503020000020003" pitchFamily="2" charset="0"/>
              </a:rPr>
              <a:t> chance to do</a:t>
            </a:r>
            <a:r>
              <a:rPr lang="en-US" sz="2200" i="1" dirty="0">
                <a:latin typeface="Avenir Book" panose="02000503020000020003" pitchFamily="2" charset="0"/>
              </a:rPr>
              <a:t> more with your opportunities?</a:t>
            </a:r>
          </a:p>
          <a:p>
            <a:pPr algn="l" rtl="0" fontAlgn="base"/>
            <a:endParaRPr lang="en-US" sz="800" dirty="0"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dirty="0">
                <a:effectLst/>
                <a:latin typeface="Avenir Book" panose="02000503020000020003" pitchFamily="2" charset="0"/>
              </a:rPr>
              <a:t> Paul is not talking about your, my, his, our salvation [justification]. </a:t>
            </a:r>
          </a:p>
          <a:p>
            <a:pPr algn="l" rtl="0" fontAlgn="base"/>
            <a:r>
              <a:rPr lang="en-US" sz="2300" dirty="0">
                <a:latin typeface="Avenir Book" panose="02000503020000020003" pitchFamily="2" charset="0"/>
              </a:rPr>
              <a:t>         	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He wrote 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Romans 8:29-30 </a:t>
            </a:r>
            <a:r>
              <a:rPr lang="en-US" sz="2300" dirty="0">
                <a:latin typeface="Avenir Book" panose="02000503020000020003" pitchFamily="2" charset="0"/>
              </a:rPr>
              <a:t> 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Even as Jesus </a:t>
            </a:r>
            <a:r>
              <a:rPr lang="en-US" sz="2300" dirty="0">
                <a:latin typeface="Avenir Book" panose="02000503020000020003" pitchFamily="2" charset="0"/>
              </a:rPr>
              <a:t>confirme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d in 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John 10:28-29</a:t>
            </a:r>
          </a:p>
          <a:p>
            <a:pPr algn="l" rtl="0" fontAlgn="base"/>
            <a:endParaRPr lang="en-US" sz="15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Paul wants to be sure his beloved nation fully understands what’s at stake far</a:t>
            </a:r>
          </a:p>
          <a:p>
            <a:pPr algn="l" rtl="0" fontAlgn="base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beyond the time we first believe in Jesus. Beyond justification ,Paul is focused on</a:t>
            </a:r>
          </a:p>
          <a:p>
            <a:pPr algn="l" rtl="0" fontAlgn="base"/>
            <a:r>
              <a:rPr lang="en-US" sz="2300" dirty="0">
                <a:effectLst/>
                <a:latin typeface="Avenir Book" panose="02000503020000020003" pitchFamily="2" charset="0"/>
              </a:rPr>
              <a:t>	sanctification-process</a:t>
            </a:r>
            <a:r>
              <a:rPr lang="en-US" sz="2300" dirty="0">
                <a:latin typeface="Avenir Book" panose="02000503020000020003" pitchFamily="2" charset="0"/>
              </a:rPr>
              <a:t>. He compares our Earthly life to a race:</a:t>
            </a:r>
          </a:p>
          <a:p>
            <a:pPr algn="l" rtl="0" fontAlgn="base"/>
            <a:endParaRPr lang="en-US" sz="120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Philippians 3:13-14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have not yet laid hold of the prize that lies ahead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1</a:t>
            </a:r>
            <a:r>
              <a:rPr lang="en-US" sz="230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Corinth. 9:24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run toward a final prize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[after being saved]</a:t>
            </a:r>
          </a:p>
          <a:p>
            <a:pPr fontAlgn="base"/>
            <a:r>
              <a:rPr lang="en-US" sz="2300" dirty="0"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2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Tim. 4:7-8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finish the course to obtain </a:t>
            </a:r>
            <a:r>
              <a:rPr lang="en-US" sz="2400" b="1" i="1" dirty="0">
                <a:solidFill>
                  <a:srgbClr val="CEBB43"/>
                </a:solidFill>
              </a:rPr>
              <a:t>Crown of Righteousness</a:t>
            </a:r>
          </a:p>
          <a:p>
            <a:pPr fontAlgn="base"/>
            <a:r>
              <a:rPr lang="en-US" sz="2400" b="1" i="1" dirty="0">
                <a:solidFill>
                  <a:srgbClr val="CEBB43"/>
                </a:solidFill>
                <a:effectLst/>
              </a:rPr>
              <a:t>		                               </a:t>
            </a:r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God will award it to me On That Day!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[bema]</a:t>
            </a:r>
          </a:p>
          <a:p>
            <a:pPr fontAlgn="base"/>
            <a:r>
              <a:rPr lang="en-US" sz="2400" b="1" dirty="0">
                <a:solidFill>
                  <a:srgbClr val="CEBB43"/>
                </a:solidFill>
                <a:latin typeface="Avenir Book" panose="02000503020000020003" pitchFamily="2" charset="0"/>
              </a:rPr>
              <a:t>			        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not just me but all who loved His appearing </a:t>
            </a:r>
            <a:r>
              <a:rPr lang="en-US" sz="2400" dirty="0">
                <a:latin typeface="Avenir Book" panose="02000503020000020003" pitchFamily="2" charset="0"/>
              </a:rPr>
              <a:t>[harpazo]</a:t>
            </a:r>
            <a:endParaRPr lang="en-US" sz="2400" b="1" i="1" dirty="0">
              <a:solidFill>
                <a:srgbClr val="CEBB43"/>
              </a:solidFill>
              <a:effectLst/>
            </a:endParaRPr>
          </a:p>
          <a:p>
            <a:pPr algn="l" rtl="0" fontAlgn="base"/>
            <a:r>
              <a:rPr lang="en-US" sz="2300" dirty="0"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Heb. 12:1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stands are packed, all are watching, run race with endurance</a:t>
            </a:r>
            <a:endParaRPr lang="en-US" sz="23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6090B281-46A4-D7A8-129A-C44E3B70ABB4}"/>
              </a:ext>
            </a:extLst>
          </p:cNvPr>
          <p:cNvSpPr/>
          <p:nvPr/>
        </p:nvSpPr>
        <p:spPr>
          <a:xfrm>
            <a:off x="702527" y="5542156"/>
            <a:ext cx="1182029" cy="33453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BFF2A-1CC3-F1EB-F3C3-89A6D767A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E2BB0-D687-B2F8-A6C6-B90FF53BE9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B8120-F74D-9B2E-A2FE-E72A3DA3924D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A15DA-1660-686F-FD0B-FCFF5D9AB49C}"/>
              </a:ext>
            </a:extLst>
          </p:cNvPr>
          <p:cNvSpPr txBox="1"/>
          <p:nvPr/>
        </p:nvSpPr>
        <p:spPr>
          <a:xfrm>
            <a:off x="278780" y="981307"/>
            <a:ext cx="11316496" cy="546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400" b="1" u="sng" dirty="0">
                <a:latin typeface="Avenir Book" panose="02000503020000020003" pitchFamily="2" charset="0"/>
              </a:rPr>
              <a:t>ALL</a:t>
            </a:r>
            <a:r>
              <a:rPr lang="en-US" sz="2400" b="1" dirty="0">
                <a:latin typeface="Avenir Book" panose="02000503020000020003" pitchFamily="2" charset="0"/>
              </a:rPr>
              <a:t> Paul: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Philippi   	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have not yet laid hold of the prize that lies ahead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Corinth 	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run toward a final prize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[after being saved]</a:t>
            </a:r>
          </a:p>
          <a:p>
            <a:pPr fontAlgn="base"/>
            <a:r>
              <a:rPr lang="en-US" sz="2300" dirty="0"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Timotheus 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finish the course to obtain </a:t>
            </a:r>
            <a:r>
              <a:rPr lang="en-US" sz="2400" b="1" i="1" dirty="0">
                <a:solidFill>
                  <a:srgbClr val="CEBB43"/>
                </a:solidFill>
              </a:rPr>
              <a:t>Crown of Righteousness</a:t>
            </a:r>
          </a:p>
          <a:p>
            <a:pPr fontAlgn="base"/>
            <a:r>
              <a:rPr lang="en-US" sz="2400" b="1" i="1" dirty="0">
                <a:solidFill>
                  <a:srgbClr val="CEBB43"/>
                </a:solidFill>
                <a:effectLst/>
              </a:rPr>
              <a:t>		                               </a:t>
            </a:r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God will award it to me On That Day!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[bema]</a:t>
            </a:r>
          </a:p>
          <a:p>
            <a:pPr fontAlgn="base"/>
            <a:r>
              <a:rPr lang="en-US" sz="2400" b="1" dirty="0">
                <a:solidFill>
                  <a:srgbClr val="CEBB43"/>
                </a:solidFill>
                <a:latin typeface="Avenir Book" panose="02000503020000020003" pitchFamily="2" charset="0"/>
              </a:rPr>
              <a:t>			        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not just me but all who loved His appearing </a:t>
            </a:r>
            <a:r>
              <a:rPr lang="en-US" sz="2400" dirty="0">
                <a:latin typeface="Avenir Book" panose="02000503020000020003" pitchFamily="2" charset="0"/>
              </a:rPr>
              <a:t>[harpazo]</a:t>
            </a:r>
            <a:endParaRPr lang="en-US" sz="2400" b="1" i="1" dirty="0">
              <a:solidFill>
                <a:srgbClr val="CEBB43"/>
              </a:solidFill>
              <a:effectLst/>
            </a:endParaRPr>
          </a:p>
          <a:p>
            <a:pPr algn="l" rtl="0" fontAlgn="base"/>
            <a:r>
              <a:rPr lang="en-US" sz="2300" dirty="0"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Heb. 12:1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stands are packed, all are watching, run race with endurance</a:t>
            </a:r>
          </a:p>
          <a:p>
            <a:pPr algn="l" rtl="0" fontAlgn="base"/>
            <a:endParaRPr lang="en-US" sz="23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NONE of these are about losing one’s salvation . . .</a:t>
            </a:r>
          </a:p>
          <a:p>
            <a:pPr algn="l" rtl="0" fontAlgn="base"/>
            <a:r>
              <a:rPr lang="en-US" sz="2300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He reminds Timothy about Demas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3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 Tim. 4:10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deserted Paul because of his</a:t>
            </a:r>
          </a:p>
          <a:p>
            <a:pPr algn="l" rtl="0" fontAlgn="base"/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					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love for this present world!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John 2:17-19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this world is passing away, yet many have gone after it</a:t>
            </a:r>
          </a:p>
          <a:p>
            <a:pPr algn="l" rtl="0" fontAlgn="base"/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   they went out from us but were never really/truly of us, </a:t>
            </a:r>
          </a:p>
          <a:p>
            <a:pPr algn="l" rtl="0" fontAlgn="base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if they had been of us they would have remained, but they</a:t>
            </a:r>
          </a:p>
          <a:p>
            <a:pPr algn="l" rtl="0" fontAlgn="base"/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   made the volitional decision to go out from us</a:t>
            </a:r>
          </a:p>
          <a:p>
            <a:pPr algn="l" rtl="0" fontAlgn="base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so that it would be shown they were never really of us</a:t>
            </a:r>
            <a:endParaRPr lang="en-US" sz="23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4A2F155-A13F-B964-FDF0-4FD443609E8A}"/>
              </a:ext>
            </a:extLst>
          </p:cNvPr>
          <p:cNvSpPr/>
          <p:nvPr/>
        </p:nvSpPr>
        <p:spPr>
          <a:xfrm>
            <a:off x="936703" y="2843561"/>
            <a:ext cx="1182029" cy="33453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2B35-11DA-E287-87C4-42AEBA34B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9702F-F6F4-631A-70A9-B8A92B58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BF6FA5-AE26-53CD-7F6E-39E41139DFE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CA5E6-2973-BDD7-0BE4-CD8CE9601198}"/>
              </a:ext>
            </a:extLst>
          </p:cNvPr>
          <p:cNvSpPr txBox="1"/>
          <p:nvPr/>
        </p:nvSpPr>
        <p:spPr>
          <a:xfrm>
            <a:off x="0" y="844124"/>
            <a:ext cx="1202502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Tonight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Hebrews 2:3b-10          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note this 3-sequence delivery-confirmation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v3b -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6a  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clear segue from: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How will we escape if we neglect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so great a salvation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?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8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right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into: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after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was at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FIRST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spoken thru the Lord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was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[second]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confirmed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us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by those who heard </a:t>
            </a:r>
            <a:r>
              <a:rPr lang="en-US" sz="2300" dirty="0">
                <a:effectLst/>
              </a:rPr>
              <a:t>[eyewitnesses]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then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[third]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God also testifying with them by: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1] signs 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2] wonders 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3]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various miracles 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4]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gifts of the Holy Spirit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according to His own will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[the Spirit’s]</a:t>
            </a:r>
          </a:p>
          <a:p>
            <a:endParaRPr lang="en-US" sz="8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He did NOT subject to angels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the world to come </a:t>
            </a:r>
            <a:r>
              <a:rPr lang="en-US" sz="23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[Millennium]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concerning 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which we are speaking </a:t>
            </a:r>
            <a:r>
              <a:rPr lang="en-US" sz="23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[Kingdom]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- but one has testified somewhere, saying . . .      </a:t>
            </a:r>
          </a:p>
          <a:p>
            <a:pPr algn="l"/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Paul then cites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Psalm 8:4-8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directly from his beloved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	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Hebrew Scriptures </a:t>
            </a:r>
            <a:r>
              <a:rPr lang="en-US" sz="2300" dirty="0">
                <a:latin typeface="Avenir Book" panose="02000503020000020003" pitchFamily="2" charset="0"/>
              </a:rPr>
              <a:t>[coming up in 5 slides . . . but quick detour]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3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42F0A-DF13-C90A-0960-9A0694988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58C2B-B986-B723-BE26-B3316551E5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D5167-2CC3-11CE-19C3-22F64FB4C53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CFE85-D58B-B6E8-7AA4-CA5D3559945E}"/>
              </a:ext>
            </a:extLst>
          </p:cNvPr>
          <p:cNvSpPr txBox="1"/>
          <p:nvPr/>
        </p:nvSpPr>
        <p:spPr>
          <a:xfrm>
            <a:off x="367991" y="2126514"/>
            <a:ext cx="124264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Face to </a:t>
            </a:r>
          </a:p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face in</a:t>
            </a:r>
          </a:p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Eden</a:t>
            </a:r>
            <a:endParaRPr lang="en-US" sz="2300" i="1" dirty="0">
              <a:solidFill>
                <a:schemeClr val="accent5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717648-26EC-DD47-F60D-B062518CEFFF}"/>
              </a:ext>
            </a:extLst>
          </p:cNvPr>
          <p:cNvCxnSpPr/>
          <p:nvPr/>
        </p:nvCxnSpPr>
        <p:spPr>
          <a:xfrm>
            <a:off x="490653" y="3429000"/>
            <a:ext cx="1080553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9022A8-C18E-91BA-0B79-DBD072A0593E}"/>
              </a:ext>
            </a:extLst>
          </p:cNvPr>
          <p:cNvSpPr txBox="1"/>
          <p:nvPr/>
        </p:nvSpPr>
        <p:spPr>
          <a:xfrm>
            <a:off x="2048109" y="2834400"/>
            <a:ext cx="34553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Through   the    Prophets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52CAA-B92B-2AA5-B7EE-D9F5D66F3870}"/>
              </a:ext>
            </a:extLst>
          </p:cNvPr>
          <p:cNvSpPr txBox="1"/>
          <p:nvPr/>
        </p:nvSpPr>
        <p:spPr>
          <a:xfrm>
            <a:off x="5893419" y="2200676"/>
            <a:ext cx="108876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Jesus </a:t>
            </a:r>
          </a:p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</a:t>
            </a:r>
          </a:p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person</a:t>
            </a:r>
            <a:endParaRPr lang="en-US" sz="2300" i="1" dirty="0">
              <a:solidFill>
                <a:schemeClr val="accent5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79EF6F-17A2-7E7A-CDC8-78D0E0DA093A}"/>
              </a:ext>
            </a:extLst>
          </p:cNvPr>
          <p:cNvSpPr txBox="1"/>
          <p:nvPr/>
        </p:nvSpPr>
        <p:spPr>
          <a:xfrm>
            <a:off x="7283604" y="2200676"/>
            <a:ext cx="143180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Apostle</a:t>
            </a:r>
          </a:p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eye-</a:t>
            </a:r>
          </a:p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witnesses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5DE67-A2F7-6FC3-1E12-75BBC817691F}"/>
              </a:ext>
            </a:extLst>
          </p:cNvPr>
          <p:cNvSpPr txBox="1"/>
          <p:nvPr/>
        </p:nvSpPr>
        <p:spPr>
          <a:xfrm>
            <a:off x="9016831" y="2200676"/>
            <a:ext cx="157927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Through</a:t>
            </a:r>
          </a:p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His written</a:t>
            </a:r>
          </a:p>
          <a:p>
            <a:r>
              <a:rPr lang="en-US" sz="23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816B0-7836-2AD3-456A-FCA5A6D11929}"/>
              </a:ext>
            </a:extLst>
          </p:cNvPr>
          <p:cNvSpPr txBox="1"/>
          <p:nvPr/>
        </p:nvSpPr>
        <p:spPr>
          <a:xfrm>
            <a:off x="367991" y="3577325"/>
            <a:ext cx="11320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4000 BC            1600BC . . . . . . . . . . . 397 BC        29-32 AD      32-98 AD         2</a:t>
            </a:r>
            <a:r>
              <a:rPr lang="en-US" sz="2200" baseline="30000" dirty="0"/>
              <a:t>nd</a:t>
            </a:r>
            <a:r>
              <a:rPr lang="en-US" sz="2200" dirty="0"/>
              <a:t> Century to today</a:t>
            </a:r>
          </a:p>
        </p:txBody>
      </p:sp>
    </p:spTree>
    <p:extLst>
      <p:ext uri="{BB962C8B-B14F-4D97-AF65-F5344CB8AC3E}">
        <p14:creationId xmlns:p14="http://schemas.microsoft.com/office/powerpoint/2010/main" val="297472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D21D0-CD27-1D6F-5EA3-334ADB339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E9A31-8CE3-E844-3508-92E6706647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D6F7AA-8CA4-155F-25F1-8E175D281370}"/>
              </a:ext>
            </a:extLst>
          </p:cNvPr>
          <p:cNvSpPr txBox="1"/>
          <p:nvPr/>
        </p:nvSpPr>
        <p:spPr>
          <a:xfrm>
            <a:off x="-156117" y="205040"/>
            <a:ext cx="1193397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FIRST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spoken thru the Lord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-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then confirmed </a:t>
            </a:r>
            <a:r>
              <a:rPr lang="en-US" sz="2400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us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 by those who heard </a:t>
            </a:r>
            <a:r>
              <a:rPr lang="en-US" sz="2300" dirty="0">
                <a:effectLst/>
              </a:rPr>
              <a:t>[eyewitnesses]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</a:t>
            </a:r>
            <a:r>
              <a:rPr lang="en-US" sz="2300" b="0" dirty="0">
                <a:solidFill>
                  <a:srgbClr val="0070C0"/>
                </a:solidFill>
                <a:latin typeface="Avenir Book" panose="02000503020000020003" pitchFamily="2" charset="0"/>
              </a:rPr>
              <a:t>Gal. 2:9 </a:t>
            </a:r>
            <a:r>
              <a:rPr lang="en-US" sz="23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Peter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, James, John meet Paul and confirm his Apostleship-teaching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</a:t>
            </a:r>
            <a:r>
              <a:rPr lang="en-US" sz="2000" dirty="0">
                <a:latin typeface="Avenir Book" panose="02000503020000020003" pitchFamily="2" charset="0"/>
              </a:rPr>
              <a:t>[Paul meets Jesus AFTER His Earthly ministry]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then God testifying with them thru four means: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</a:t>
            </a:r>
            <a:r>
              <a:rPr lang="en-US" sz="2300" dirty="0">
                <a:latin typeface="Avenir Book" panose="02000503020000020003" pitchFamily="2" charset="0"/>
              </a:rPr>
              <a:t>[‘</a:t>
            </a:r>
            <a:r>
              <a:rPr lang="en-US" sz="2300" u="sng" dirty="0">
                <a:latin typeface="Avenir Book" panose="02000503020000020003" pitchFamily="2" charset="0"/>
              </a:rPr>
              <a:t>authentication</a:t>
            </a:r>
            <a:r>
              <a:rPr lang="en-US" sz="2300" dirty="0">
                <a:latin typeface="Avenir Book" panose="02000503020000020003" pitchFamily="2" charset="0"/>
              </a:rPr>
              <a:t> sequence’]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1] signs 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2] wonders 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3]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various miracles 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4]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gifts of the Holy Spirit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according to His own will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[the Spirit’s]</a:t>
            </a:r>
          </a:p>
          <a:p>
            <a:endParaRPr lang="en-US" sz="8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Romans 15:19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 the power of signs and wonders, in the power of the Spirit 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 have fully preached the gospel of Christ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[across all those locations]</a:t>
            </a:r>
            <a:endParaRPr lang="en-US" sz="22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</a:t>
            </a:r>
            <a:r>
              <a:rPr lang="en-US" sz="2200" dirty="0">
                <a:latin typeface="Avenir Book" panose="02000503020000020003" pitchFamily="2" charset="0"/>
              </a:rPr>
              <a:t>Does not say “I preached the full Gospel”  [not an adjective to Gospel]</a:t>
            </a:r>
          </a:p>
          <a:p>
            <a:pPr algn="l"/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     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It says “I full preached the Gospel”	      [it is an adverb to preached]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	        The “full Gospel” is defined by Paul in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Corinth. 15:1-4 </a:t>
            </a:r>
            <a:endParaRPr lang="en-US" sz="2200" b="0" dirty="0">
              <a:effectLst/>
              <a:latin typeface="Avenir Book" panose="02000503020000020003" pitchFamily="2" charset="0"/>
            </a:endParaRPr>
          </a:p>
          <a:p>
            <a:pPr algn="l"/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Does the Bible teach the sequence: </a:t>
            </a:r>
            <a:r>
              <a:rPr lang="en-US" sz="2200" b="1" i="1" dirty="0">
                <a:effectLst/>
              </a:rPr>
              <a:t>prophets who prophesied </a:t>
            </a:r>
            <a:r>
              <a:rPr lang="en-US" sz="2200" dirty="0">
                <a:effectLst/>
              </a:rPr>
              <a:t>then the word</a:t>
            </a:r>
          </a:p>
          <a:p>
            <a:pPr algn="l"/>
            <a:r>
              <a:rPr lang="en-US" sz="2200" b="0" dirty="0">
                <a:latin typeface="Avenir Book" panose="02000503020000020003" pitchFamily="2" charset="0"/>
              </a:rPr>
              <a:t>			 </a:t>
            </a:r>
            <a:r>
              <a:rPr lang="en-US" sz="2200" b="1" i="1" dirty="0"/>
              <a:t>directly thru Jesus </a:t>
            </a:r>
            <a:r>
              <a:rPr lang="en-US" sz="2200" dirty="0"/>
              <a:t>then </a:t>
            </a:r>
            <a:r>
              <a:rPr lang="en-US" sz="2200" b="1" i="1" dirty="0"/>
              <a:t>confirmed by eyewitnesses </a:t>
            </a:r>
            <a:r>
              <a:rPr lang="en-US" sz="2200" b="1" i="1" u="sng" dirty="0"/>
              <a:t>to us</a:t>
            </a:r>
            <a:r>
              <a:rPr lang="en-US" sz="2200" dirty="0">
                <a:latin typeface="Avenir Book" panose="02000503020000020003" pitchFamily="2" charset="0"/>
              </a:rPr>
              <a:t> then God</a:t>
            </a:r>
          </a:p>
          <a:p>
            <a:pPr algn="l"/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backing their testimony with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 </a:t>
            </a:r>
            <a:r>
              <a:rPr lang="en-US" sz="2200" b="1" i="1" dirty="0">
                <a:effectLst/>
              </a:rPr>
              <a:t>4 evidences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and these were uniquely</a:t>
            </a:r>
          </a:p>
          <a:p>
            <a:pPr algn="l"/>
            <a:r>
              <a:rPr lang="en-US" sz="2200" b="1" i="1" dirty="0">
                <a:latin typeface="Avenir Book" panose="02000503020000020003" pitchFamily="2" charset="0"/>
              </a:rPr>
              <a:t>			 </a:t>
            </a:r>
            <a:r>
              <a:rPr lang="en-US" sz="2200" dirty="0">
                <a:latin typeface="Avenir Book" panose="02000503020000020003" pitchFamily="2" charset="0"/>
              </a:rPr>
              <a:t>given by the Holy Spirit for that time?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524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36326</TotalTime>
  <Words>3104</Words>
  <Application>Microsoft Macintosh PowerPoint</Application>
  <PresentationFormat>Widescreen</PresentationFormat>
  <Paragraphs>336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Avenir Book</vt:lpstr>
      <vt:lpstr>blbGentium</vt:lpstr>
      <vt:lpstr>blbHebrew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214</cp:revision>
  <dcterms:created xsi:type="dcterms:W3CDTF">2024-12-05T18:22:41Z</dcterms:created>
  <dcterms:modified xsi:type="dcterms:W3CDTF">2025-02-03T18:49:09Z</dcterms:modified>
</cp:coreProperties>
</file>