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1" r:id="rId2"/>
    <p:sldId id="361" r:id="rId3"/>
    <p:sldId id="272" r:id="rId4"/>
    <p:sldId id="379" r:id="rId5"/>
    <p:sldId id="389" r:id="rId6"/>
    <p:sldId id="390" r:id="rId7"/>
    <p:sldId id="391" r:id="rId8"/>
    <p:sldId id="392" r:id="rId9"/>
    <p:sldId id="394" r:id="rId10"/>
    <p:sldId id="395" r:id="rId11"/>
    <p:sldId id="396" r:id="rId12"/>
    <p:sldId id="397" r:id="rId13"/>
    <p:sldId id="404" r:id="rId14"/>
    <p:sldId id="406" r:id="rId15"/>
    <p:sldId id="407" r:id="rId16"/>
    <p:sldId id="403" r:id="rId17"/>
    <p:sldId id="405" r:id="rId18"/>
    <p:sldId id="411" r:id="rId19"/>
    <p:sldId id="408" r:id="rId20"/>
    <p:sldId id="409" r:id="rId21"/>
    <p:sldId id="398" r:id="rId22"/>
    <p:sldId id="399" r:id="rId23"/>
    <p:sldId id="400" r:id="rId24"/>
    <p:sldId id="401" r:id="rId25"/>
    <p:sldId id="402" r:id="rId26"/>
    <p:sldId id="410" r:id="rId27"/>
    <p:sldId id="412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AB3F"/>
    <a:srgbClr val="CEBB43"/>
    <a:srgbClr val="E5CE71"/>
    <a:srgbClr val="DAC647"/>
    <a:srgbClr val="E5C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83"/>
    <p:restoredTop sz="94752"/>
  </p:normalViewPr>
  <p:slideViewPr>
    <p:cSldViewPr snapToGrid="0">
      <p:cViewPr varScale="1">
        <p:scale>
          <a:sx n="98" d="100"/>
          <a:sy n="98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EB24-74F4-D34C-81C2-9DB0363CE12E}" type="datetimeFigureOut">
              <a:rPr lang="en-US" smtClean="0"/>
              <a:t>3/23/25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06125-FF6F-3842-A9D1-94378C3FB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3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D05-4E8B-CAD7-470D-A6EC4B138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717AE-A483-0D09-C842-696FF7B08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8DA2F-BA71-A180-8C2A-564BE2B10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4664C-29A1-5AD0-E8FC-F3E7D4210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08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2C7D-9FE7-41F4-B80D-4FF5163CA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28F39-00D6-39EF-22A9-D0AC31459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C36CC-C335-DEF0-502D-116E87E67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7B7ED-91DE-151D-1A80-6A80D882D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45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D479-959B-A610-797E-CAA18A6E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E0C2D-D1BE-D057-7378-771B2DE95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2EE83-9F6B-57BC-9061-13E1BAD48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4365A-17B5-F9E2-0282-3BA668BF8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00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3AD0-B3C2-3C5E-21B6-BE0BD7C0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9A60BA-2F08-3BFE-D3B2-20DFEDA31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359B9-9045-1B16-18A2-B8E3C83C8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6F94-B7A6-1F0C-9829-2BFCDE475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62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7E759-71B3-3BE7-34FF-9011E02E8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3CE950-C22E-A4F9-2967-1AF494CDD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494EE-9BDF-8985-6246-243E2EE00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897B0-D2FB-544E-DE68-93A5409BD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20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EC39E-EFB1-769C-57D4-0BDC02F50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1CEC5-BAD4-7B53-E0EF-5E82CBEDB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6DB38-B4EC-7747-6C48-06E9196AE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20DBA-3885-81EA-E2C3-08C83D2BC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1D74D-C54D-E60B-B5EA-0935E711A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1FE94-5797-441E-A932-0F06FAF2E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5772A-13B3-A03F-2475-F99FC0481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4A8C9-DB9C-CC75-1366-1E8A2ADDE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03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261A6-F5F4-B1AB-DB28-CF1C4E14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64FDB-1B26-7806-7F1D-21F5CF4A6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A86AB-8AF6-337B-1BCC-D91E090F0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1EAB-2DDB-03F7-55B3-F29D09E94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77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72B9F-F25C-FBA7-A014-6BC8742B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1DE0A-6154-E25B-D521-9C282FD7D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C9A93-7E89-82E0-CCCD-5D79C10A3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80FFC-D679-7F2F-3481-CCB910D17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1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759E7-6C23-580E-3FD8-07E7C5C59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CD62F-7883-DCB9-5016-86DA6A855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C52881-F2C9-897E-88B6-6178918DE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AAB03-AD38-9070-3F23-BB2564FBF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04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AD034-C877-B8ED-63C9-A88241E6E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8A81A-1E07-A63D-45BE-6FAB43372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B67A9-6002-169B-85EB-867E3F8E9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D2F68-FC2F-05D1-49BC-4A9831FD4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2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AAB88-9BC2-1E85-2B1A-16A40704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F1581-C574-2750-330E-A8A8C06F6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A8913-9570-0354-C535-A2BA64FFF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7B422-93BE-C66D-4EAD-57AAE82C1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15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30AC-3528-3A4E-DBD7-FDB04CDBE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FD665-0AA8-709D-48E3-D1087CE19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09288-D162-A14C-7E51-5759A4944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418FB-4F7D-9570-1D54-38134E0E7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09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0A39C-7E9B-7BEB-E946-2D6976B62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AA9A7-A0E4-E351-3505-6F6FDEB97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FC9C4-7D2F-29E3-0738-384AEBD04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5D03A-B12B-D4A6-6CA4-FC6AF77E6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6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5502-B52C-6265-85D5-6AFEECE7F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FEF04-6DE2-F636-8C91-0C4759DA2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2D25C-01CA-3ED3-D439-7814BFE5B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35E9F-7827-4D48-FFBA-4ECECF7FB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31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7288-6DDA-A97E-6DB6-72C3AA9F9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AA5EF-DCFC-8CF8-31CE-6F795013D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A879D-567D-3BEA-286B-C7925F622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878-44CD-293E-B1F3-DA6184C68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47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D62F-87E1-13DA-1AAE-C230A410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2CF11-A0C7-1E68-1EB8-4AD2AEDD4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04C4E-AFBF-7DE9-2D0F-E50C48A3E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03C3A-A89B-D062-D6B1-8973EC914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7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4D67-46C3-6CF3-4FC9-CB0B24BA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105C7-4D5B-5035-3259-DCD022CB3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5AA9A-E041-18EA-5015-5B5FD6F7E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0B09-5E07-6AC5-B000-2AB55DADC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0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6ACEE-0FC7-B1EF-80EE-9A7C1826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D46F5-E51F-05C7-E9DD-D99B5FAE1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C76D1-748C-8387-58FE-04584E65E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9DEF3-DAFB-066B-D382-070F43992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06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0634-943C-9EC3-C61B-D86C7AAC4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B940C-FD19-1048-C80D-38E9BF2D8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40F85-16B2-D89D-20EB-7B3AD8DE4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4B11C-0512-43F9-A5ED-A5C87CF6F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AD0B3-4932-4700-8EB2-37D655FEC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D2F17-5CE8-982A-D64D-790C2E9F7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C3673-5151-A527-D017-65A8777C1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0B9AF-D31D-D8A6-C827-BF00CC15F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0F20-0254-AB47-D5C5-EF6026F75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D73DD-7171-26AD-9D17-08232E810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EC7D2-BC38-1E35-96E9-D73223C96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DFDBF-FED0-8A2E-7C14-0763CA7F2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2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2F2F2-386C-7640-63FC-AFDCF4070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836BF-65B4-A2A9-DFCB-9131B65DD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469B6E-05FE-4904-4E55-04F577CF7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9AA8F-82F9-19E3-731C-9A27E7484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37317-C892-C911-CD84-945DF503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08357-A9B9-FC26-E92B-AE849564E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D2D8A-38EC-060A-49A8-8FC3D136E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BD44E-A429-2535-8B49-6EE5BC93A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6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9C5F1-701C-4A2E-9970-4EAE323B5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E3FFB-E085-57CC-E52A-DA964F75E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2F443-054D-656D-437F-49AFEFA8E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658ED-AC92-4A74-9633-D80DF2454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06125-FF6F-3842-A9D1-94378C3FB3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0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8B38-D2F2-87E3-D9BA-C1E02C052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15C-52B7-4B7C-0241-A9B190D09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DE0D2-9C0D-6107-23AD-3AFB33B2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48E3B-4C5E-7E38-9A54-3E18C2CD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F1C75-DFF7-E971-A41B-8E8F6CA4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A3B1-50E8-395C-646A-C5EFD978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F9DEA-D582-F176-3073-5096366B2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6C6F-C158-7BD1-8770-55B9F239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A56F-B7A2-231E-E94F-ECFC4CA1B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B2AFF-98AA-C825-70A4-868D1D01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97AB5-63EE-3255-7D6E-2F471CC38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B9D22-4AEF-F0CA-5C52-BC9468A4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02023-8B85-BA93-6D73-B5717FA9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B265E-FD09-782F-EB08-F0387CFD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1CF6E-C060-E34C-E566-A6337ACD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DB7C-2AE3-89AA-9B54-783CB8F4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AD997-0961-D76A-5167-E7027504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B599-CA8D-F81D-4A32-A81595CC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24F29-7C57-70CC-40FB-F3D2D97E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FF901-9520-3569-ACF1-B5C99FFD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9AA0-31EF-F46D-3307-7B6863EA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091A5-BDF0-198A-CB32-1DD0F7E42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E6B4A-5625-B655-29FB-A4FAA7CD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5C60-83F1-8722-F639-D9006674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8F1E-CBDC-8618-AD04-B95EAD4C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89DB-8CF1-D849-46D5-B96D1C98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F2F5-CDD1-F446-5F44-C1F380F43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0ECA8-2487-692C-0EF8-03A6BD61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931FA-1082-D4F5-799B-1F1EB949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10C15-9A93-707D-D575-1AB6F0B5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D3AE9-F397-4A5C-1F76-C7404D16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8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445-E0E7-1F9E-4401-A307416BA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A6D5B-E211-8843-4CA3-80B4DA0AE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8BA36-4819-F4E8-FBA3-F40A24240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31E8D3-92ED-B04E-E5C0-BD2F357AE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A155A-D748-815F-86C8-3A0598E4A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2BEFE-61C9-1209-9964-36500C3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4279D6-220C-82D5-E40E-34394EBD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03E09-B332-5691-DD16-04E7860E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1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6D05-573D-6DE5-8489-40B08373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3432D-A55E-2C61-57B1-DA491455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87D69-B5F4-22E0-694E-BD5A70C2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3631D-2BCE-879A-D009-5FADF71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E5B353-3195-FCA3-1AF0-7232810C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06DEA-0326-4D85-2D93-1FDDF885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98B7F-AB10-20B8-B2B6-CBCCC240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6915-A968-802E-0363-F20347C8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86C5C-FB87-FDC8-4E30-6074C55CB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F6E50-B2AE-A181-E676-C57E06969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50010-56CF-EE25-17A5-1C305EFF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8BB1C-4AC3-0FCB-D70E-2CFC3DA5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F9B43-E462-2433-8792-52EA9013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4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0395A-C108-C7EB-5CEF-92D46D8C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55F38-283A-A8D2-7D79-AD7B02CB7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0CB64-80EC-1CFC-6DC3-1D6424F7A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08958-19C4-B322-0FF3-4E45D588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F01FC-84F9-28F9-28D2-CDC6221B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D4C7D-247C-7836-D83F-C3A69D52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3F009-48E0-F093-38D5-F21D31EC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439F-2F02-E305-D6EB-DFE660F5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23C9-2721-5A84-4A01-9C599E9A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A18F47-0DDA-7647-9E90-3E1F3B06B19B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CE2D-9F2F-69D7-1CD4-E11613996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5F935-6C55-5626-7640-5A420C774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49FF48-F4F4-4C4D-B113-9A80384B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BAAF4-6B1C-E3EA-BD59-FADF5154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8CA7D-CBEB-058C-D2CB-C3DF0FE0CE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C1826-9CAC-0E16-2BA2-49A46C7B3769}"/>
              </a:ext>
            </a:extLst>
          </p:cNvPr>
          <p:cNvSpPr txBox="1"/>
          <p:nvPr/>
        </p:nvSpPr>
        <p:spPr>
          <a:xfrm>
            <a:off x="2848634" y="111480"/>
            <a:ext cx="8588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</a:t>
            </a:r>
          </a:p>
          <a:p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						     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604A8-5D5F-8F7A-F936-52B266204991}"/>
              </a:ext>
            </a:extLst>
          </p:cNvPr>
          <p:cNvSpPr txBox="1"/>
          <p:nvPr/>
        </p:nvSpPr>
        <p:spPr>
          <a:xfrm>
            <a:off x="496259" y="5097445"/>
            <a:ext cx="2352375" cy="1538883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Dr. Dave Newton </a:t>
            </a: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</a:rPr>
              <a:t>          </a:t>
            </a:r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© 2025</a:t>
            </a: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   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It Out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      </a:t>
            </a:r>
            <a:r>
              <a:rPr lang="en-US" sz="1800" i="1" dirty="0">
                <a:solidFill>
                  <a:schemeClr val="bg1"/>
                </a:solidFill>
                <a:latin typeface="Avenir Book" panose="02000503020000020003" pitchFamily="2" charset="0"/>
              </a:rPr>
              <a:t>Calvary Chapel </a:t>
            </a:r>
          </a:p>
          <a:p>
            <a:r>
              <a:rPr lang="en-US" sz="1800" i="1" dirty="0">
                <a:solidFill>
                  <a:schemeClr val="bg1"/>
                </a:solidFill>
                <a:latin typeface="Avenir Book" panose="02000503020000020003" pitchFamily="2" charset="0"/>
              </a:rPr>
              <a:t>      Santa Barbara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95EFB-5087-3F65-3728-633E70B50090}"/>
              </a:ext>
            </a:extLst>
          </p:cNvPr>
          <p:cNvSpPr txBox="1"/>
          <p:nvPr/>
        </p:nvSpPr>
        <p:spPr>
          <a:xfrm>
            <a:off x="223025" y="884028"/>
            <a:ext cx="513172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Session-10</a:t>
            </a:r>
          </a:p>
          <a:p>
            <a:endParaRPr lang="en-US" sz="900" b="1" i="1" dirty="0">
              <a:solidFill>
                <a:srgbClr val="0070C0"/>
              </a:solidFill>
            </a:endParaRPr>
          </a:p>
          <a:p>
            <a:r>
              <a:rPr lang="en-US" sz="3600" b="1" i="1" dirty="0">
                <a:solidFill>
                  <a:srgbClr val="0070C0"/>
                </a:solidFill>
              </a:rPr>
              <a:t>Hebrews 4:14 thru 5:6</a:t>
            </a:r>
            <a:endParaRPr lang="en-US" sz="1400" b="1" i="1" dirty="0">
              <a:solidFill>
                <a:srgbClr val="0070C0"/>
              </a:solidFill>
            </a:endParaRPr>
          </a:p>
          <a:p>
            <a:endParaRPr lang="en-US" sz="1400" b="1" i="1" dirty="0">
              <a:solidFill>
                <a:srgbClr val="0070C0"/>
              </a:solidFill>
            </a:endParaRPr>
          </a:p>
          <a:p>
            <a:pPr algn="l" fontAlgn="base"/>
            <a:r>
              <a:rPr lang="en-US" sz="3600" b="1" i="1" dirty="0">
                <a:solidFill>
                  <a:srgbClr val="0070C0"/>
                </a:solidFill>
              </a:rPr>
              <a:t>  </a:t>
            </a:r>
            <a:r>
              <a:rPr lang="en-US" sz="3600" b="0" i="1" dirty="0">
                <a:effectLst/>
              </a:rPr>
              <a:t>Cites Psalms 2:7, 110:4</a:t>
            </a:r>
            <a:endParaRPr lang="en-US" sz="3600" b="0" i="0" dirty="0">
              <a:effectLst/>
            </a:endParaRPr>
          </a:p>
          <a:p>
            <a:pPr algn="l" fontAlgn="base"/>
            <a:r>
              <a:rPr lang="en-US" sz="3600" b="0" i="1" dirty="0">
                <a:effectLst/>
              </a:rPr>
              <a:t> Infers Psalm 139:7-12</a:t>
            </a:r>
            <a:endParaRPr lang="en-US" sz="3600" b="0" i="0" dirty="0">
              <a:effectLst/>
            </a:endParaRP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5114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61363-B7EC-1788-EC18-4F70D97F3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467FE1-98CE-034E-4EBF-6D5658CCB3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02413-5A65-6D01-C9FC-C76BF7B85E2A}"/>
              </a:ext>
            </a:extLst>
          </p:cNvPr>
          <p:cNvSpPr txBox="1"/>
          <p:nvPr/>
        </p:nvSpPr>
        <p:spPr>
          <a:xfrm>
            <a:off x="171124" y="781901"/>
            <a:ext cx="11629081" cy="478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Consider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Psalm 110:1-4 </a:t>
            </a:r>
            <a:r>
              <a:rPr lang="en-US" sz="2400" dirty="0">
                <a:latin typeface="Avenir Book" panose="02000503020000020003" pitchFamily="2" charset="0"/>
              </a:rPr>
              <a:t>context [David writing by inspiration of Holy Spirit]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             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sit at My right hand until I make Your enemies Your footstool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22 Mark 12 Luke 20 </a:t>
            </a:r>
            <a:r>
              <a:rPr lang="en-US" sz="2300" dirty="0">
                <a:latin typeface="Avenir Book" panose="02000503020000020003" pitchFamily="2" charset="0"/>
              </a:rPr>
              <a:t>Jesus quotes Psalm to confound Sadducees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   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Acts 2:34 </a:t>
            </a:r>
            <a:r>
              <a:rPr lang="en-US" sz="2300" dirty="0">
                <a:latin typeface="Avenir Book" panose="02000503020000020003" pitchFamily="2" charset="0"/>
              </a:rPr>
              <a:t>Peter’s Pentecost sermon also quotes it</a:t>
            </a:r>
          </a:p>
          <a:p>
            <a:endParaRPr lang="en-US" sz="1300" i="1" dirty="0">
              <a:latin typeface="Avenir Book" panose="02000503020000020003" pitchFamily="2" charset="0"/>
            </a:endParaRPr>
          </a:p>
          <a:p>
            <a:r>
              <a:rPr lang="en-US" sz="2300" i="1" dirty="0">
                <a:latin typeface="Avenir Book" panose="02000503020000020003" pitchFamily="2" charset="0"/>
              </a:rPr>
              <a:t>	     </a:t>
            </a:r>
            <a:r>
              <a:rPr lang="en-US" sz="2300" dirty="0">
                <a:latin typeface="Avenir Book" panose="02000503020000020003" pitchFamily="2" charset="0"/>
              </a:rPr>
              <a:t>Jesus asks difficult question: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How is Mashiach [Anointed One] David’s son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      if David calls him ‘My Lord’ ?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</a:t>
            </a:r>
            <a:r>
              <a:rPr lang="en-US" sz="2300" dirty="0">
                <a:latin typeface="Avenir Book" panose="02000503020000020003" pitchFamily="2" charset="0"/>
              </a:rPr>
              <a:t>Remember their response to Jesus?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22:26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no one was able to answer Jesus and from that day on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      no one dared to ask Him another question</a:t>
            </a:r>
          </a:p>
          <a:p>
            <a:endParaRPr lang="en-US" sz="1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latin typeface="Avenir Book" panose="02000503020000020003" pitchFamily="2" charset="0"/>
              </a:rPr>
              <a:t>Paul cites this very same Psalm 110 </a:t>
            </a:r>
            <a:r>
              <a:rPr lang="en-US" sz="2300" i="1" dirty="0">
                <a:latin typeface="Avenir Book" panose="02000503020000020003" pitchFamily="2" charset="0"/>
              </a:rPr>
              <a:t>to compare Jesus to the “</a:t>
            </a:r>
            <a:r>
              <a:rPr lang="en-US" sz="2300" i="1" u="sng" dirty="0">
                <a:latin typeface="Avenir Book" panose="02000503020000020003" pitchFamily="2" charset="0"/>
              </a:rPr>
              <a:t>order of Melchizedek</a:t>
            </a:r>
            <a:r>
              <a:rPr lang="en-US" sz="2300" i="1" dirty="0">
                <a:latin typeface="Avenir Book" panose="02000503020000020003" pitchFamily="2" charset="0"/>
              </a:rPr>
              <a:t>”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</a:t>
            </a:r>
            <a:r>
              <a:rPr lang="en-US" sz="2300" i="1" dirty="0">
                <a:latin typeface="Avenir Book" panose="02000503020000020003" pitchFamily="2" charset="0"/>
              </a:rPr>
              <a:t>Separating Jesus from Aaron’s Levitical temporal priesthood</a:t>
            </a:r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sz="2300" b="1" i="1" dirty="0"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We reviewed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“order of Aaron” </a:t>
            </a:r>
            <a:r>
              <a:rPr lang="en-US" sz="2300" b="1" dirty="0">
                <a:latin typeface="Avenir Book" panose="02000503020000020003" pitchFamily="2" charset="0"/>
              </a:rPr>
              <a:t>. . . Let’s examine </a:t>
            </a:r>
            <a:r>
              <a:rPr lang="en-US" sz="25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Melchi-Sedek</a:t>
            </a:r>
            <a:endParaRPr lang="en-US" sz="2500" b="1" dirty="0">
              <a:solidFill>
                <a:srgbClr val="7030A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4A4A5-7C0A-FBB3-2FAC-56B7C3AFA213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36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88E6B-602E-D3D3-6960-51373B00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E94EA-12BD-301D-C759-A69F22D136B1}"/>
              </a:ext>
            </a:extLst>
          </p:cNvPr>
          <p:cNvSpPr txBox="1"/>
          <p:nvPr/>
        </p:nvSpPr>
        <p:spPr>
          <a:xfrm>
            <a:off x="273531" y="299865"/>
            <a:ext cx="1163619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			   “Order of </a:t>
            </a:r>
            <a:r>
              <a:rPr lang="en-US" sz="26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6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”   </a:t>
            </a:r>
          </a:p>
          <a:p>
            <a:r>
              <a:rPr lang="en-US" sz="26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			       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Genesis 14:5-16 </a:t>
            </a:r>
            <a:r>
              <a:rPr lang="en-US" sz="2300" dirty="0">
                <a:latin typeface="Avenir Book" panose="02000503020000020003" pitchFamily="2" charset="0"/>
              </a:rPr>
              <a:t>famous battle of 9 kings:</a:t>
            </a:r>
          </a:p>
          <a:p>
            <a:endParaRPr lang="en-US" sz="6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   			           </a:t>
            </a:r>
            <a:r>
              <a:rPr lang="en-US" sz="2400" b="1" i="1" dirty="0">
                <a:latin typeface="Avenir Book" panose="02000503020000020003" pitchFamily="2" charset="0"/>
              </a:rPr>
              <a:t>Chedorlaomer of Elam defeats:     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  Rephaim in Ashtaroth </a:t>
            </a:r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[Nephilim]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  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Zuzim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in Ham              </a:t>
            </a:r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[Nephilim]</a:t>
            </a:r>
            <a:endParaRPr lang="en-US" sz="2300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  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Emim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in 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Shaveh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[King’s Valley]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  Horites in Mt. Seir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  Amalekites and Amorites</a:t>
            </a:r>
          </a:p>
          <a:p>
            <a:endParaRPr lang="en-US" sz="11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      	Sodom </a:t>
            </a:r>
            <a:r>
              <a:rPr lang="en-US" sz="2300" dirty="0">
                <a:latin typeface="Avenir Book" panose="02000503020000020003" pitchFamily="2" charset="0"/>
              </a:rPr>
              <a:t>[5 total]                [4 total]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			Gomorrah		    Chedorlaomer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			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Admah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        </a:t>
            </a:r>
            <a:r>
              <a:rPr lang="en-US" sz="2300" b="1" dirty="0">
                <a:latin typeface="Avenir Book" panose="02000503020000020003" pitchFamily="2" charset="0"/>
              </a:rPr>
              <a:t>vs.  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Tidal of Goiim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			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Zeboiim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Amraphel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of Shinar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			Bela [Zoar]		    Arioch of Ellasar</a:t>
            </a:r>
          </a:p>
          <a:p>
            <a:endParaRPr lang="en-US" sz="8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			           </a:t>
            </a:r>
            <a:r>
              <a:rPr lang="en-US" sz="2400" b="1" dirty="0">
                <a:latin typeface="Avenir Book" panose="02000503020000020003" pitchFamily="2" charset="0"/>
              </a:rPr>
              <a:t>Battle is in </a:t>
            </a:r>
            <a:r>
              <a:rPr lang="en-US" sz="2400" b="1" dirty="0" err="1">
                <a:latin typeface="Avenir Book" panose="02000503020000020003" pitchFamily="2" charset="0"/>
              </a:rPr>
              <a:t>Siddim</a:t>
            </a:r>
            <a:r>
              <a:rPr lang="en-US" sz="2400" b="1" dirty="0">
                <a:latin typeface="Avenir Book" panose="02000503020000020003" pitchFamily="2" charset="0"/>
              </a:rPr>
              <a:t> Valley tarpits </a:t>
            </a:r>
          </a:p>
          <a:p>
            <a:r>
              <a:rPr lang="en-US" sz="2400" b="1" dirty="0">
                <a:latin typeface="Avenir Book" panose="02000503020000020003" pitchFamily="2" charset="0"/>
              </a:rPr>
              <a:t>						       </a:t>
            </a:r>
            <a:r>
              <a:rPr lang="en-US" sz="2400" dirty="0">
                <a:latin typeface="Avenir Book" panose="02000503020000020003" pitchFamily="2" charset="0"/>
              </a:rPr>
              <a:t>[</a:t>
            </a:r>
            <a:r>
              <a:rPr lang="en-US" sz="2200" dirty="0">
                <a:solidFill>
                  <a:srgbClr val="FF0000"/>
                </a:solidFill>
                <a:latin typeface="Avenir Book" panose="02000503020000020003" pitchFamily="2" charset="0"/>
              </a:rPr>
              <a:t>might factor into Sodom &amp; Gomorrah</a:t>
            </a:r>
            <a:r>
              <a:rPr lang="en-US" sz="2400" dirty="0">
                <a:latin typeface="Avenir Book" panose="02000503020000020003" pitchFamily="2" charset="0"/>
              </a:rPr>
              <a:t>] </a:t>
            </a:r>
            <a:endParaRPr lang="en-US" sz="2400" b="1" dirty="0"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			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Abram’s nephew Lot captured from Sodom</a:t>
            </a:r>
            <a:endParaRPr lang="en-US" sz="24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9328F-32A3-6F12-090C-6BC1428E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203"/>
            <a:ext cx="4990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8BFDD-AA85-2F07-31FE-EBF5C842A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C9B65-B100-CCC6-D91E-B7C782D449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75595-128F-E2C1-82D3-B595735E8A89}"/>
              </a:ext>
            </a:extLst>
          </p:cNvPr>
          <p:cNvSpPr txBox="1"/>
          <p:nvPr/>
        </p:nvSpPr>
        <p:spPr>
          <a:xfrm>
            <a:off x="9846" y="199656"/>
            <a:ext cx="12172307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“order of 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  <a:endParaRPr lang="en-US" sz="2500" i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endParaRPr lang="en-US" sz="8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Genesis 14:13-14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Abram’s 318 armed private security force-militia goes after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  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Lot all the way north to 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Hobah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above Damascus and brought</a:t>
            </a: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	     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back Lot, all the women, and all the possessions</a:t>
            </a:r>
            <a:endParaRPr lang="en-US" sz="23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endParaRPr lang="en-US" sz="9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	14:17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after his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[Abram]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return from the defeat of Chedorlaomer and the kings 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who were with him the king of Sodom went out to meet him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[Abram]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at the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valley of </a:t>
            </a:r>
            <a:r>
              <a:rPr lang="en-US" sz="2300" b="0" i="1" dirty="0" err="1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Shaveh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 [the King’s Valley]</a:t>
            </a:r>
          </a:p>
          <a:p>
            <a:endParaRPr lang="en-US" sz="800" b="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14:18 </a:t>
            </a:r>
            <a:r>
              <a:rPr lang="en-US" sz="2300" b="1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King of Salem </a:t>
            </a:r>
            <a:r>
              <a:rPr lang="en-US" sz="2300" dirty="0">
                <a:latin typeface="Avenir Book" panose="02000503020000020003" pitchFamily="2" charset="0"/>
              </a:rPr>
              <a:t>[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shalom = peace</a:t>
            </a:r>
            <a:r>
              <a:rPr lang="en-US" sz="2300" dirty="0">
                <a:latin typeface="Avenir Book" panose="02000503020000020003" pitchFamily="2" charset="0"/>
              </a:rPr>
              <a:t>]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brought out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bread + wine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now he was a </a:t>
            </a:r>
            <a:r>
              <a:rPr lang="en-US" sz="2400" b="1" i="1" dirty="0">
                <a:effectLst/>
                <a:latin typeface="Avenir Book" panose="02000503020000020003" pitchFamily="2" charset="0"/>
              </a:rPr>
              <a:t>priest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300" b="1" i="1" dirty="0">
                <a:effectLst/>
                <a:latin typeface="Avenir Book" panose="02000503020000020003" pitchFamily="2" charset="0"/>
              </a:rPr>
              <a:t>of the Most High God        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[500 years before Aaron]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Melchizedek blessed Abram, “Blessed be Abram of the God Most High, 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Possessor of heaven and earth, and blessed be God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Most High, 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W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ho delivered your enemies into your hand”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and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Abram paid to </a:t>
            </a:r>
            <a:r>
              <a:rPr lang="en-US" sz="2400" b="1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one-tenth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of all that was captured</a:t>
            </a:r>
            <a:endParaRPr lang="en-US" sz="23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1D604-CDA7-0779-332B-D2305371A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F662A-1221-2209-2620-CC902209F0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7C87E-20C0-A529-2558-A919FE05795D}"/>
              </a:ext>
            </a:extLst>
          </p:cNvPr>
          <p:cNvSpPr txBox="1"/>
          <p:nvPr/>
        </p:nvSpPr>
        <p:spPr>
          <a:xfrm>
            <a:off x="-300625" y="937932"/>
            <a:ext cx="1188645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latin typeface="Avenir Book" panose="02000503020000020003" pitchFamily="2" charset="0"/>
              </a:rPr>
              <a:t>Literal historical person vs. </a:t>
            </a:r>
            <a:r>
              <a:rPr lang="en-US" sz="2400" i="1" dirty="0">
                <a:latin typeface="Avenir Book" panose="02000503020000020003" pitchFamily="2" charset="0"/>
              </a:rPr>
              <a:t>some form of pre-Hebrew ‘archetype</a:t>
            </a:r>
            <a:r>
              <a:rPr lang="en-US" sz="2400" b="1" dirty="0">
                <a:latin typeface="Avenir Book" panose="02000503020000020003" pitchFamily="2" charset="0"/>
              </a:rPr>
              <a:t>’? </a:t>
            </a:r>
          </a:p>
          <a:p>
            <a:endParaRPr lang="en-US" sz="1400" b="1" dirty="0">
              <a:solidFill>
                <a:srgbClr val="242424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In 2010 Israeli archaeologist Eli </a:t>
            </a:r>
            <a:r>
              <a:rPr lang="en-US" sz="2300" dirty="0" err="1">
                <a:solidFill>
                  <a:srgbClr val="242424"/>
                </a:solidFill>
                <a:latin typeface="Avenir Book" panose="02000503020000020003" pitchFamily="2" charset="0"/>
              </a:rPr>
              <a:t>Shukron</a:t>
            </a:r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 u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nearthed fascinating structure that </a:t>
            </a: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has </a:t>
            </a:r>
            <a:r>
              <a:rPr lang="en-US" sz="2300" b="1" i="1" dirty="0" err="1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matsevah</a:t>
            </a:r>
            <a:r>
              <a:rPr lang="en-US" sz="2300" b="1" i="1" dirty="0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[stele] consistent with religious temple. It dates to circa 2000 BC</a:t>
            </a: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the exact time period of Abram &amp; Melchizedek </a:t>
            </a:r>
            <a:r>
              <a:rPr lang="en-US" sz="23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Genesis 14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 </a:t>
            </a:r>
          </a:p>
          <a:p>
            <a:endParaRPr lang="en-US" sz="900" dirty="0">
              <a:solidFill>
                <a:srgbClr val="242424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</a:t>
            </a:r>
            <a:r>
              <a:rPr lang="en-US" sz="2300" dirty="0">
                <a:solidFill>
                  <a:srgbClr val="242424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“Temple Zero”</a:t>
            </a:r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 has 4 chambers 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carved into bedrock include a raised dais [altar for </a:t>
            </a: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sacrifices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], drainage channel for blood, olive press for oil, and place to tie animals</a:t>
            </a: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			</a:t>
            </a:r>
            <a:r>
              <a:rPr lang="en-US" sz="2300" b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NOTE: This is 500+ years before Passover-Exodus-Law</a:t>
            </a:r>
            <a:endParaRPr lang="en-US" sz="2300" b="0" i="0" dirty="0">
              <a:solidFill>
                <a:srgbClr val="242424"/>
              </a:solidFill>
              <a:effectLst/>
              <a:latin typeface="Avenir Book" panose="02000503020000020003" pitchFamily="2" charset="0"/>
            </a:endParaRPr>
          </a:p>
          <a:p>
            <a:endParaRPr lang="en-US" sz="900" dirty="0">
              <a:solidFill>
                <a:srgbClr val="242424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           </a:t>
            </a:r>
            <a:r>
              <a:rPr lang="en-US" sz="2300" b="1" i="1" dirty="0">
                <a:effectLst/>
                <a:latin typeface="Avenir Book" panose="02000503020000020003" pitchFamily="2" charset="0"/>
              </a:rPr>
              <a:t>“Standing stone” </a:t>
            </a:r>
            <a:r>
              <a:rPr lang="en-US" sz="2300" i="0" dirty="0">
                <a:effectLst/>
                <a:latin typeface="Avenir Book" panose="02000503020000020003" pitchFamily="2" charset="0"/>
              </a:rPr>
              <a:t>sits on </a:t>
            </a:r>
            <a:r>
              <a:rPr lang="en-US" sz="2500" b="1" i="0" dirty="0">
                <a:effectLst/>
                <a:latin typeface="Avenir Book" panose="02000503020000020003" pitchFamily="2" charset="0"/>
              </a:rPr>
              <a:t>12 foundation support stones </a:t>
            </a:r>
            <a:r>
              <a:rPr lang="en-US" sz="2300" i="0" dirty="0">
                <a:effectLst/>
                <a:latin typeface="Avenir Book" panose="02000503020000020003" pitchFamily="2" charset="0"/>
              </a:rPr>
              <a:t>[pre-scribes 12 Tribes?]</a:t>
            </a:r>
            <a:endParaRPr lang="en-US" sz="2300" b="1" i="0" dirty="0">
              <a:solidFill>
                <a:srgbClr val="242424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Stele preps for </a:t>
            </a:r>
            <a:r>
              <a:rPr lang="en-US" sz="2300" b="1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Gen. 28:18-22 </a:t>
            </a:r>
            <a:r>
              <a:rPr lang="en-US" sz="2300" i="0" dirty="0">
                <a:effectLst/>
                <a:latin typeface="Avenir Book" panose="02000503020000020003" pitchFamily="2" charset="0"/>
              </a:rPr>
              <a:t>Jacob erects stone </a:t>
            </a:r>
            <a:r>
              <a:rPr lang="en-US" sz="2300" dirty="0">
                <a:latin typeface="Avenir Book" panose="02000503020000020003" pitchFamily="2" charset="0"/>
              </a:rPr>
              <a:t>stele </a:t>
            </a:r>
            <a:r>
              <a:rPr lang="en-US" sz="2300" i="0" dirty="0">
                <a:effectLst/>
                <a:latin typeface="Avenir Book" panose="02000503020000020003" pitchFamily="2" charset="0"/>
              </a:rPr>
              <a:t>of commemoration 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				     </a:t>
            </a:r>
            <a:r>
              <a:rPr lang="en-US" sz="2300" i="0" dirty="0">
                <a:effectLst/>
                <a:latin typeface="Avenir Book" panose="02000503020000020003" pitchFamily="2" charset="0"/>
              </a:rPr>
              <a:t>at Bethel </a:t>
            </a:r>
            <a:r>
              <a:rPr lang="en-US" sz="2300" dirty="0">
                <a:latin typeface="Avenir Book" panose="02000503020000020003" pitchFamily="2" charset="0"/>
              </a:rPr>
              <a:t>and pours oil over it and declares: </a:t>
            </a:r>
          </a:p>
          <a:p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sz="2300" i="0" dirty="0">
                <a:effectLst/>
                <a:latin typeface="Avenir Book" panose="02000503020000020003" pitchFamily="2" charset="0"/>
              </a:rPr>
              <a:t>	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This stone, which I have set up as a pillar, will be God’s house, 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and of all that You give me I will surely give a tenth to You”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13902-42A7-C0AF-EA4F-4865DBD9EB22}"/>
              </a:ext>
            </a:extLst>
          </p:cNvPr>
          <p:cNvSpPr txBox="1"/>
          <p:nvPr/>
        </p:nvSpPr>
        <p:spPr>
          <a:xfrm>
            <a:off x="579954" y="207736"/>
            <a:ext cx="1051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</p:txBody>
      </p:sp>
    </p:spTree>
    <p:extLst>
      <p:ext uri="{BB962C8B-B14F-4D97-AF65-F5344CB8AC3E}">
        <p14:creationId xmlns:p14="http://schemas.microsoft.com/office/powerpoint/2010/main" val="9684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F460-A500-2CEA-9033-9E06E40B2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BF012A-5594-2B94-D624-683F9C1A08E9}"/>
              </a:ext>
            </a:extLst>
          </p:cNvPr>
          <p:cNvSpPr txBox="1"/>
          <p:nvPr/>
        </p:nvSpPr>
        <p:spPr>
          <a:xfrm>
            <a:off x="579954" y="0"/>
            <a:ext cx="1051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17A2D-FFD1-EEA3-01BE-CD107536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05" y="526047"/>
            <a:ext cx="4352273" cy="6331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97A6E-256B-0C95-6BD4-A02E03B7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813" y="831141"/>
            <a:ext cx="6731918" cy="5654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7B2A5-719E-9855-1CBB-585F20E7A741}"/>
              </a:ext>
            </a:extLst>
          </p:cNvPr>
          <p:cNvSpPr txBox="1"/>
          <p:nvPr/>
        </p:nvSpPr>
        <p:spPr>
          <a:xfrm>
            <a:off x="1677311" y="6024286"/>
            <a:ext cx="27648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City of David [2022]</a:t>
            </a:r>
          </a:p>
        </p:txBody>
      </p:sp>
    </p:spTree>
    <p:extLst>
      <p:ext uri="{BB962C8B-B14F-4D97-AF65-F5344CB8AC3E}">
        <p14:creationId xmlns:p14="http://schemas.microsoft.com/office/powerpoint/2010/main" val="9135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AAAD-07B4-6CB5-03A1-FC5E95CB1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6D17E6-46A1-920E-1950-49A1EACD898A}"/>
              </a:ext>
            </a:extLst>
          </p:cNvPr>
          <p:cNvSpPr txBox="1"/>
          <p:nvPr/>
        </p:nvSpPr>
        <p:spPr>
          <a:xfrm>
            <a:off x="579954" y="0"/>
            <a:ext cx="1051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BAFD9-3965-51DC-0B08-66D4AA0B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8" y="523220"/>
            <a:ext cx="9362684" cy="6241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B570C4-36CE-4F76-9D77-2F24212DDEA7}"/>
              </a:ext>
            </a:extLst>
          </p:cNvPr>
          <p:cNvSpPr txBox="1"/>
          <p:nvPr/>
        </p:nvSpPr>
        <p:spPr>
          <a:xfrm>
            <a:off x="3850449" y="1832975"/>
            <a:ext cx="27648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City of David [2022]</a:t>
            </a:r>
          </a:p>
        </p:txBody>
      </p:sp>
    </p:spTree>
    <p:extLst>
      <p:ext uri="{BB962C8B-B14F-4D97-AF65-F5344CB8AC3E}">
        <p14:creationId xmlns:p14="http://schemas.microsoft.com/office/powerpoint/2010/main" val="399202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208E3-29D6-0F6E-193B-218DAE8D6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49EC6F-07EC-1C53-6748-29C20F08AE49}"/>
              </a:ext>
            </a:extLst>
          </p:cNvPr>
          <p:cNvSpPr txBox="1"/>
          <p:nvPr/>
        </p:nvSpPr>
        <p:spPr>
          <a:xfrm>
            <a:off x="0" y="111974"/>
            <a:ext cx="11956928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300" dirty="0">
                <a:latin typeface="Avenir Book" panose="02000503020000020003" pitchFamily="2" charset="0"/>
              </a:rPr>
              <a:t>Literal historical person vs. Some form of pre-Hebrew ‘archetype’?</a:t>
            </a:r>
          </a:p>
          <a:p>
            <a:endParaRPr lang="en-US" sz="1200" i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242424"/>
                </a:solidFill>
                <a:latin typeface="Avenir Book" panose="02000503020000020003" pitchFamily="2" charset="0"/>
              </a:rPr>
              <a:t>2010</a:t>
            </a:r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 	Jewish archaeologist Eli </a:t>
            </a:r>
            <a:r>
              <a:rPr lang="en-US" sz="2300" dirty="0" err="1">
                <a:solidFill>
                  <a:srgbClr val="242424"/>
                </a:solidFill>
                <a:latin typeface="Avenir Book" panose="02000503020000020003" pitchFamily="2" charset="0"/>
              </a:rPr>
              <a:t>Shukron</a:t>
            </a:r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 discovers what could be Melchizedek temple in</a:t>
            </a:r>
          </a:p>
          <a:p>
            <a:r>
              <a:rPr lang="en-US" sz="2300" dirty="0">
                <a:solidFill>
                  <a:srgbClr val="242424"/>
                </a:solidFill>
                <a:latin typeface="Avenir Book" panose="02000503020000020003" pitchFamily="2" charset="0"/>
              </a:rPr>
              <a:t>	City of David, SE corner of Jerusalem above Spring of Gihon </a:t>
            </a:r>
            <a:r>
              <a:rPr lang="en-US" sz="23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[Hezekiah’s tunnel]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D3CEA-884A-BD29-E69D-78E2E2368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88" y="1481580"/>
            <a:ext cx="8021930" cy="5230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CCA92-DC0E-9CD7-B94E-0F4BB13C5423}"/>
              </a:ext>
            </a:extLst>
          </p:cNvPr>
          <p:cNvSpPr txBox="1"/>
          <p:nvPr/>
        </p:nvSpPr>
        <p:spPr>
          <a:xfrm>
            <a:off x="8392753" y="4513545"/>
            <a:ext cx="27648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City of David [2022]</a:t>
            </a:r>
          </a:p>
        </p:txBody>
      </p:sp>
    </p:spTree>
    <p:extLst>
      <p:ext uri="{BB962C8B-B14F-4D97-AF65-F5344CB8AC3E}">
        <p14:creationId xmlns:p14="http://schemas.microsoft.com/office/powerpoint/2010/main" val="276820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74FB5-BE66-410F-8958-106FF251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1E6479-44E8-C4F8-9BCA-AD7E38A1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2" y="156696"/>
            <a:ext cx="9482202" cy="65743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3F6A65-54BD-0381-4E9F-1A01330686AD}"/>
              </a:ext>
            </a:extLst>
          </p:cNvPr>
          <p:cNvSpPr txBox="1"/>
          <p:nvPr/>
        </p:nvSpPr>
        <p:spPr>
          <a:xfrm>
            <a:off x="1182405" y="467638"/>
            <a:ext cx="27648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City of David [2022]</a:t>
            </a:r>
          </a:p>
        </p:txBody>
      </p:sp>
    </p:spTree>
    <p:extLst>
      <p:ext uri="{BB962C8B-B14F-4D97-AF65-F5344CB8AC3E}">
        <p14:creationId xmlns:p14="http://schemas.microsoft.com/office/powerpoint/2010/main" val="1521496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D0108-D556-8412-FC30-D301345A1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1B300B-8E40-EB56-2AF0-028629335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26" y="121217"/>
            <a:ext cx="11055464" cy="66313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48F288-4A97-CC36-E2A0-44BC73DF987F}"/>
              </a:ext>
            </a:extLst>
          </p:cNvPr>
          <p:cNvCxnSpPr>
            <a:cxnSpLocks/>
          </p:cNvCxnSpPr>
          <p:nvPr/>
        </p:nvCxnSpPr>
        <p:spPr>
          <a:xfrm flipV="1">
            <a:off x="2668045" y="5361140"/>
            <a:ext cx="425884" cy="97588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697552-6D04-1C50-20B5-F98BCEF38374}"/>
              </a:ext>
            </a:extLst>
          </p:cNvPr>
          <p:cNvSpPr txBox="1"/>
          <p:nvPr/>
        </p:nvSpPr>
        <p:spPr>
          <a:xfrm>
            <a:off x="154726" y="5921524"/>
            <a:ext cx="293920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“V” shaped carvings </a:t>
            </a:r>
          </a:p>
          <a:p>
            <a:r>
              <a:rPr lang="en-US" sz="2400" dirty="0"/>
              <a:t>in rock floor [tripod?]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D7DA0-DAB2-9D4D-729F-1B85779FD785}"/>
              </a:ext>
            </a:extLst>
          </p:cNvPr>
          <p:cNvSpPr txBox="1"/>
          <p:nvPr/>
        </p:nvSpPr>
        <p:spPr>
          <a:xfrm>
            <a:off x="711979" y="290145"/>
            <a:ext cx="258173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Eli </a:t>
            </a:r>
            <a:r>
              <a:rPr lang="en-US" sz="2400" dirty="0" err="1"/>
              <a:t>Shukron</a:t>
            </a:r>
            <a:r>
              <a:rPr lang="en-US" sz="2400" dirty="0"/>
              <a:t> [2010]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30F788-3036-F75F-D97D-9846EAC5DCE0}"/>
              </a:ext>
            </a:extLst>
          </p:cNvPr>
          <p:cNvCxnSpPr>
            <a:cxnSpLocks/>
          </p:cNvCxnSpPr>
          <p:nvPr/>
        </p:nvCxnSpPr>
        <p:spPr>
          <a:xfrm>
            <a:off x="4321479" y="1603332"/>
            <a:ext cx="929014" cy="8497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D2C784E-1197-9DAE-3E36-1B548C2342C2}"/>
              </a:ext>
            </a:extLst>
          </p:cNvPr>
          <p:cNvSpPr txBox="1"/>
          <p:nvPr/>
        </p:nvSpPr>
        <p:spPr>
          <a:xfrm>
            <a:off x="3115272" y="1476872"/>
            <a:ext cx="1670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Stele stone</a:t>
            </a:r>
          </a:p>
        </p:txBody>
      </p:sp>
    </p:spTree>
    <p:extLst>
      <p:ext uri="{BB962C8B-B14F-4D97-AF65-F5344CB8AC3E}">
        <p14:creationId xmlns:p14="http://schemas.microsoft.com/office/powerpoint/2010/main" val="3872384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262D-9B34-BFA2-5172-0BBB9066D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916E21-7D58-74A7-B08D-8132EC1476EF}"/>
              </a:ext>
            </a:extLst>
          </p:cNvPr>
          <p:cNvSpPr txBox="1"/>
          <p:nvPr/>
        </p:nvSpPr>
        <p:spPr>
          <a:xfrm>
            <a:off x="579954" y="0"/>
            <a:ext cx="1051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463F1-957A-4583-A5B9-A1B826F9C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0" y="523220"/>
            <a:ext cx="9219156" cy="6261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472C9-FB56-CDCD-25B4-809653219568}"/>
              </a:ext>
            </a:extLst>
          </p:cNvPr>
          <p:cNvSpPr txBox="1"/>
          <p:nvPr/>
        </p:nvSpPr>
        <p:spPr>
          <a:xfrm>
            <a:off x="8966208" y="2145404"/>
            <a:ext cx="2252027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   </a:t>
            </a:r>
            <a:r>
              <a:rPr lang="en-US" sz="2800" dirty="0" err="1"/>
              <a:t>Matzevah</a:t>
            </a:r>
            <a:endParaRPr lang="en-US" sz="2800" dirty="0"/>
          </a:p>
          <a:p>
            <a:r>
              <a:rPr lang="en-US" sz="2400" dirty="0"/>
              <a:t>  on “12” stones</a:t>
            </a:r>
          </a:p>
        </p:txBody>
      </p:sp>
    </p:spTree>
    <p:extLst>
      <p:ext uri="{BB962C8B-B14F-4D97-AF65-F5344CB8AC3E}">
        <p14:creationId xmlns:p14="http://schemas.microsoft.com/office/powerpoint/2010/main" val="420845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CFBC5-34E2-3ADF-31A7-3EAF6ECD8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E992-5D87-ACFA-EC22-BC37E443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D16661-B469-C2C5-D140-F6F611B1F207}"/>
              </a:ext>
            </a:extLst>
          </p:cNvPr>
          <p:cNvSpPr txBox="1"/>
          <p:nvPr/>
        </p:nvSpPr>
        <p:spPr>
          <a:xfrm>
            <a:off x="490653" y="1069998"/>
            <a:ext cx="9778639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Reminder </a:t>
            </a:r>
            <a:r>
              <a:rPr lang="en-US" sz="2400" dirty="0">
                <a:latin typeface="Avenir Book" panose="02000503020000020003" pitchFamily="2" charset="0"/>
              </a:rPr>
              <a:t>from last week’s “Crowns”</a:t>
            </a:r>
          </a:p>
          <a:p>
            <a:endParaRPr lang="en-US" sz="1200" dirty="0"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dirty="0">
                <a:latin typeface="Avenir Book" panose="02000503020000020003" pitchFamily="2" charset="0"/>
              </a:rPr>
              <a:t>During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Stephanos Doxa </a:t>
            </a:r>
            <a:r>
              <a:rPr lang="en-US" sz="2400" dirty="0">
                <a:latin typeface="Avenir Book" panose="02000503020000020003" pitchFamily="2" charset="0"/>
              </a:rPr>
              <a:t>[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crown of glory</a:t>
            </a:r>
            <a:r>
              <a:rPr lang="en-US" sz="2400" dirty="0">
                <a:latin typeface="Avenir Book" panose="02000503020000020003" pitchFamily="2" charset="0"/>
              </a:rPr>
              <a:t>]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dirty="0">
                <a:latin typeface="Avenir Book" panose="02000503020000020003" pitchFamily="2" charset="0"/>
              </a:rPr>
              <a:t>I mentioned my NJ-Presbyterian experience with the </a:t>
            </a:r>
          </a:p>
          <a:p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600" b="1" i="1" dirty="0">
                <a:latin typeface="Avenir Book" panose="02000503020000020003" pitchFamily="2" charset="0"/>
              </a:rPr>
              <a:t>Doxa-ology</a:t>
            </a:r>
            <a:r>
              <a:rPr lang="en-US" sz="2400" dirty="0">
                <a:latin typeface="Avenir Book" panose="02000503020000020003" pitchFamily="2" charset="0"/>
              </a:rPr>
              <a:t> but then quoted the “Gloria Patri</a:t>
            </a:r>
          </a:p>
          <a:p>
            <a:endParaRPr lang="en-US" sz="15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Doxology: 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“Praise God from whom all blessing flow”</a:t>
            </a: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			</a:t>
            </a:r>
            <a:r>
              <a:rPr lang="en-US" sz="2400" dirty="0">
                <a:latin typeface="Avenir Book" panose="02000503020000020003" pitchFamily="2" charset="0"/>
              </a:rPr>
              <a:t>[close out Wed AM men’s prayer breakfast]</a:t>
            </a:r>
          </a:p>
          <a:p>
            <a:endParaRPr lang="en-US" sz="24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Gloria Patri: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“glory be to the Father and to the Son and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				  to the Holy Ghost”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F5A66-CC8E-DA51-3CA6-899D8AFB832F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14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D97C5-E6BB-6E62-DD2F-EC956E157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2B28D-CC9A-0E25-E685-060EEC7BCDB2}"/>
              </a:ext>
            </a:extLst>
          </p:cNvPr>
          <p:cNvSpPr txBox="1"/>
          <p:nvPr/>
        </p:nvSpPr>
        <p:spPr>
          <a:xfrm>
            <a:off x="579954" y="0"/>
            <a:ext cx="1051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28C51-2D68-F5C2-305B-45792B9F0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59" y="523220"/>
            <a:ext cx="4121063" cy="6181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4E735-1CDB-35BC-9EA3-B88F52578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721" y="544618"/>
            <a:ext cx="4578520" cy="6138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BD372-F630-22D6-5B93-ADA771D5F53C}"/>
              </a:ext>
            </a:extLst>
          </p:cNvPr>
          <p:cNvSpPr txBox="1"/>
          <p:nvPr/>
        </p:nvSpPr>
        <p:spPr>
          <a:xfrm>
            <a:off x="7035253" y="6189361"/>
            <a:ext cx="328243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floor has an olive press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A95CD-8106-1C0C-C1AD-186DCE008953}"/>
              </a:ext>
            </a:extLst>
          </p:cNvPr>
          <p:cNvSpPr txBox="1"/>
          <p:nvPr/>
        </p:nvSpPr>
        <p:spPr>
          <a:xfrm>
            <a:off x="2914190" y="5531254"/>
            <a:ext cx="27204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     floor has blood </a:t>
            </a:r>
          </a:p>
          <a:p>
            <a:r>
              <a:rPr lang="en-US" sz="2400" dirty="0"/>
              <a:t>   drainage channel </a:t>
            </a:r>
          </a:p>
        </p:txBody>
      </p:sp>
    </p:spTree>
    <p:extLst>
      <p:ext uri="{BB962C8B-B14F-4D97-AF65-F5344CB8AC3E}">
        <p14:creationId xmlns:p14="http://schemas.microsoft.com/office/powerpoint/2010/main" val="19138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FDC3-0EFA-3E9D-BE7D-1DECB616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968F4-3B38-48B8-92FF-E10F3645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8DD83-7B23-176A-2BBC-3D56ACBAB3E4}"/>
              </a:ext>
            </a:extLst>
          </p:cNvPr>
          <p:cNvSpPr txBox="1"/>
          <p:nvPr/>
        </p:nvSpPr>
        <p:spPr>
          <a:xfrm>
            <a:off x="490653" y="646331"/>
            <a:ext cx="10995446" cy="527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r>
              <a:rPr lang="en-US" sz="2500" b="0" dirty="0">
                <a:effectLst/>
                <a:latin typeface="Avenir Book" panose="02000503020000020003" pitchFamily="2" charset="0"/>
              </a:rPr>
              <a:t>Consider these 5:</a:t>
            </a:r>
          </a:p>
          <a:p>
            <a:endParaRPr lang="en-US" sz="800" b="0" dirty="0"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 err="1">
                <a:solidFill>
                  <a:srgbClr val="0070C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king of righteousness</a:t>
            </a:r>
          </a:p>
          <a:p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          	</a:t>
            </a:r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King of Salem [shalom]  </a:t>
            </a:r>
            <a:r>
              <a:rPr lang="en-US" sz="2300" b="1" i="1" dirty="0" err="1">
                <a:latin typeface="Avenir Book" panose="02000503020000020003" pitchFamily="2" charset="0"/>
              </a:rPr>
              <a:t>Yeru</a:t>
            </a:r>
            <a:r>
              <a:rPr lang="en-US" sz="2300" b="1" i="1" dirty="0">
                <a:latin typeface="Avenir Book" panose="02000503020000020003" pitchFamily="2" charset="0"/>
              </a:rPr>
              <a:t>-Shalom = “you will see Peace”</a:t>
            </a:r>
            <a:endParaRPr lang="en-US" sz="2300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			Priest of the Most High God “perpetually” </a:t>
            </a:r>
            <a:r>
              <a:rPr lang="en-US" sz="2300" dirty="0">
                <a:latin typeface="Avenir Book" panose="02000503020000020003" pitchFamily="2" charset="0"/>
              </a:rPr>
              <a:t>[Hebrews 7:3]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brings 	          	</a:t>
            </a:r>
            <a:r>
              <a:rPr lang="en-US" sz="2400" b="1" dirty="0">
                <a:latin typeface="Avenir Book" panose="02000503020000020003" pitchFamily="2" charset="0"/>
              </a:rPr>
              <a:t>bread + wine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bless Abram	“Blessed be Abram of God Most High”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Abram pays 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latin typeface="Avenir Book" panose="02000503020000020003" pitchFamily="2" charset="0"/>
              </a:rPr>
              <a:t>tithes [one-tenth] </a:t>
            </a:r>
            <a:r>
              <a:rPr lang="en-US" sz="2300" b="1" dirty="0">
                <a:latin typeface="Avenir Book" panose="02000503020000020003" pitchFamily="2" charset="0"/>
              </a:rPr>
              <a:t>to </a:t>
            </a:r>
            <a:r>
              <a:rPr lang="en-US" sz="2300" b="1" dirty="0" err="1">
                <a:latin typeface="Avenir Book" panose="02000503020000020003" pitchFamily="2" charset="0"/>
              </a:rPr>
              <a:t>Melchi</a:t>
            </a:r>
            <a:r>
              <a:rPr lang="en-US" sz="2300" b="1" dirty="0">
                <a:latin typeface="Avenir Book" panose="02000503020000020003" pitchFamily="2" charset="0"/>
              </a:rPr>
              <a:t>-Zedek</a:t>
            </a:r>
          </a:p>
          <a:p>
            <a:endParaRPr lang="en-US" sz="1400" b="1" dirty="0">
              <a:effectLst/>
              <a:latin typeface="Avenir Book" panose="02000503020000020003" pitchFamily="2" charset="0"/>
            </a:endParaRPr>
          </a:p>
          <a:p>
            <a:r>
              <a:rPr lang="en-US" sz="2500" b="1" dirty="0">
                <a:latin typeface="Avenir Book" panose="02000503020000020003" pitchFamily="2" charset="0"/>
              </a:rPr>
              <a:t>NOTE:</a:t>
            </a:r>
            <a:r>
              <a:rPr lang="en-US" sz="2300" b="1" dirty="0">
                <a:latin typeface="Avenir Book" panose="02000503020000020003" pitchFamily="2" charset="0"/>
              </a:rPr>
              <a:t> </a:t>
            </a:r>
            <a:r>
              <a:rPr lang="en-US" sz="2300" dirty="0">
                <a:latin typeface="Avenir Book" panose="02000503020000020003" pitchFamily="2" charset="0"/>
              </a:rPr>
              <a:t>OT kingdom of Israel – OT Levitical priesthood – OT blood sacrifices</a:t>
            </a:r>
          </a:p>
          <a:p>
            <a:r>
              <a:rPr lang="en-US" sz="2300" dirty="0">
                <a:effectLst/>
                <a:latin typeface="Avenir Book" panose="02000503020000020003" pitchFamily="2" charset="0"/>
              </a:rPr>
              <a:t>	  OT tabernacle </a:t>
            </a:r>
            <a:r>
              <a:rPr lang="en-US" sz="2300" dirty="0">
                <a:latin typeface="Avenir Book" panose="02000503020000020003" pitchFamily="2" charset="0"/>
              </a:rPr>
              <a:t>camp  – OT Temple [1</a:t>
            </a:r>
            <a:r>
              <a:rPr lang="en-US" sz="2300" baseline="30000" dirty="0">
                <a:latin typeface="Avenir Book" panose="02000503020000020003" pitchFamily="2" charset="0"/>
              </a:rPr>
              <a:t>st</a:t>
            </a:r>
            <a:r>
              <a:rPr lang="en-US" sz="2300" dirty="0">
                <a:latin typeface="Avenir Book" panose="02000503020000020003" pitchFamily="2" charset="0"/>
              </a:rPr>
              <a:t> and 2</a:t>
            </a:r>
            <a:r>
              <a:rPr lang="en-US" sz="2300" baseline="30000" dirty="0">
                <a:latin typeface="Avenir Book" panose="02000503020000020003" pitchFamily="2" charset="0"/>
              </a:rPr>
              <a:t>nd </a:t>
            </a:r>
            <a:r>
              <a:rPr lang="en-US" sz="2300" dirty="0">
                <a:latin typeface="Avenir Book" panose="02000503020000020003" pitchFamily="2" charset="0"/>
              </a:rPr>
              <a:t>] – tithes in Law</a:t>
            </a:r>
          </a:p>
          <a:p>
            <a:r>
              <a:rPr lang="en-US" sz="2300" dirty="0">
                <a:effectLst/>
                <a:latin typeface="Avenir Book" panose="02000503020000020003" pitchFamily="2" charset="0"/>
              </a:rPr>
              <a:t>	  </a:t>
            </a:r>
            <a:r>
              <a:rPr lang="en-US" sz="2300" b="1" i="1" dirty="0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These are ALL ‘types” “foreshadows” of Jesus and 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ultimately His</a:t>
            </a:r>
          </a:p>
          <a:p>
            <a:r>
              <a:rPr lang="en-US" sz="2300" b="1" i="1" dirty="0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		       Millennial Kingdom and then New Earth and New Jerusalem</a:t>
            </a:r>
          </a:p>
          <a:p>
            <a:endParaRPr lang="en-US" sz="500" b="1" i="1" dirty="0">
              <a:solidFill>
                <a:srgbClr val="7030A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  </a:t>
            </a:r>
            <a:r>
              <a:rPr lang="en-US" sz="2300" b="1" dirty="0">
                <a:latin typeface="Avenir Book" panose="02000503020000020003" pitchFamily="2" charset="0"/>
              </a:rPr>
              <a:t>So too: </a:t>
            </a:r>
            <a:r>
              <a:rPr lang="en-US" sz="2300" b="1" dirty="0" err="1">
                <a:latin typeface="Avenir Book" panose="02000503020000020003" pitchFamily="2" charset="0"/>
              </a:rPr>
              <a:t>Melchi-Sedek</a:t>
            </a:r>
            <a:r>
              <a:rPr lang="en-US" sz="2300" b="1" dirty="0">
                <a:latin typeface="Avenir Book" panose="02000503020000020003" pitchFamily="2" charset="0"/>
              </a:rPr>
              <a:t> </a:t>
            </a:r>
            <a:r>
              <a:rPr lang="en-US" sz="2300" dirty="0">
                <a:latin typeface="Avenir Book" panose="02000503020000020003" pitchFamily="2" charset="0"/>
              </a:rPr>
              <a:t>provides a “type” “foreshadow” of Jesus</a:t>
            </a:r>
            <a:endParaRPr lang="en-US" sz="230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D414D-EE8C-A7F4-D2AD-83510BEC493E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00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E6C5F-7030-C2BA-7B98-947CE550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97386-80A8-D142-BFE5-194A22226C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18E8B-2275-9B65-D538-B41A86D5C6C8}"/>
              </a:ext>
            </a:extLst>
          </p:cNvPr>
          <p:cNvSpPr txBox="1"/>
          <p:nvPr/>
        </p:nvSpPr>
        <p:spPr>
          <a:xfrm>
            <a:off x="175661" y="150313"/>
            <a:ext cx="11840677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endParaRPr lang="en-US" sz="800" b="0" dirty="0"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king of righteousness.  </a:t>
            </a:r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King of Salem [shalom] </a:t>
            </a:r>
          </a:p>
          <a:p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	Priest of the Most High God         </a:t>
            </a:r>
            <a:r>
              <a:rPr lang="en-US" sz="2300" b="1" dirty="0">
                <a:latin typeface="Avenir Book" panose="02000503020000020003" pitchFamily="2" charset="0"/>
              </a:rPr>
              <a:t>An actual historical person in 2000 BC</a:t>
            </a:r>
            <a:endParaRPr lang="en-US" sz="2300" b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endParaRPr lang="en-US" sz="1000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	</a:t>
            </a:r>
            <a:r>
              <a:rPr lang="en-US" sz="2300" dirty="0">
                <a:latin typeface="Avenir Book" panose="02000503020000020003" pitchFamily="2" charset="0"/>
              </a:rPr>
              <a:t>King and Priest are 100% separate-distinct positions in Hebrew Scriptures</a:t>
            </a:r>
          </a:p>
          <a:p>
            <a:r>
              <a:rPr lang="en-US" sz="2300" dirty="0">
                <a:solidFill>
                  <a:srgbClr val="7030A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Remember: </a:t>
            </a:r>
            <a:r>
              <a:rPr lang="en-US" sz="2300" i="1" dirty="0">
                <a:solidFill>
                  <a:srgbClr val="7030A0"/>
                </a:solidFill>
                <a:latin typeface="Avenir Book" panose="02000503020000020003" pitchFamily="2" charset="0"/>
              </a:rPr>
              <a:t>Levitical priests still </a:t>
            </a:r>
            <a:r>
              <a:rPr lang="en-US" sz="2300" i="1" dirty="0">
                <a:solidFill>
                  <a:srgbClr val="7030A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500 years </a:t>
            </a:r>
            <a:r>
              <a:rPr lang="en-US" sz="2300" i="1" dirty="0">
                <a:solidFill>
                  <a:srgbClr val="7030A0"/>
                </a:solidFill>
                <a:latin typeface="Avenir Book" panose="02000503020000020003" pitchFamily="2" charset="0"/>
              </a:rPr>
              <a:t>in the future at Exodus + Sinai </a:t>
            </a:r>
          </a:p>
          <a:p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         </a:t>
            </a:r>
            <a:r>
              <a:rPr lang="en-US" sz="2300" dirty="0">
                <a:latin typeface="Avenir Book" panose="02000503020000020003" pitchFamily="2" charset="0"/>
              </a:rPr>
              <a:t>Bible: Abram born 2056 BC [1,948 yrs after creation]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		        Abram 75 as he left Haran after Ur-Chaldeas [</a:t>
            </a:r>
            <a:r>
              <a:rPr lang="en-US" sz="2300" dirty="0">
                <a:highlight>
                  <a:srgbClr val="FFFF00"/>
                </a:highlight>
                <a:latin typeface="Avenir Book" panose="02000503020000020003" pitchFamily="2" charset="0"/>
              </a:rPr>
              <a:t>1970s</a:t>
            </a:r>
            <a:r>
              <a:rPr lang="en-US" sz="2300" dirty="0">
                <a:latin typeface="Avenir Book" panose="02000503020000020003" pitchFamily="2" charset="0"/>
              </a:rPr>
              <a:t> BC]</a:t>
            </a:r>
          </a:p>
          <a:p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			        Exodus </a:t>
            </a:r>
            <a:r>
              <a:rPr lang="en-US" sz="2300" b="1" dirty="0">
                <a:solidFill>
                  <a:srgbClr val="7030A0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1446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 BC</a:t>
            </a:r>
            <a:endParaRPr lang="en-US" sz="2300" dirty="0">
              <a:latin typeface="Avenir Book" panose="02000503020000020003" pitchFamily="2" charset="0"/>
            </a:endParaRPr>
          </a:p>
          <a:p>
            <a:endParaRPr lang="en-US" sz="1300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latin typeface="Avenir Book" panose="02000503020000020003" pitchFamily="2" charset="0"/>
              </a:rPr>
              <a:t>Jesus in OT Christophany? NO! </a:t>
            </a:r>
            <a:r>
              <a:rPr lang="en-US" sz="2300" i="1" dirty="0">
                <a:latin typeface="Avenir Book" panose="02000503020000020003" pitchFamily="2" charset="0"/>
              </a:rPr>
              <a:t>Jesus is Priest “according to order of Melchizedek”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Heb. 7:3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”</a:t>
            </a:r>
            <a:r>
              <a:rPr lang="en-US" sz="2400" b="1" i="1" u="sng" dirty="0">
                <a:solidFill>
                  <a:srgbClr val="0070C0"/>
                </a:solidFill>
                <a:latin typeface="Avenir Book" panose="02000503020000020003" pitchFamily="2" charset="0"/>
              </a:rPr>
              <a:t>made like</a:t>
            </a:r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Son of Man” </a:t>
            </a:r>
            <a:r>
              <a:rPr lang="el-GR" sz="2800" b="0" i="0" dirty="0" err="1">
                <a:solidFill>
                  <a:srgbClr val="0A0A0A"/>
                </a:solidFill>
                <a:effectLst/>
                <a:latin typeface="blbGentium"/>
              </a:rPr>
              <a:t>ἀφομοιόω</a:t>
            </a:r>
            <a:r>
              <a:rPr lang="en-US" sz="2800" b="0" i="0" dirty="0">
                <a:solidFill>
                  <a:srgbClr val="0A0A0A"/>
                </a:solidFill>
                <a:effectLst/>
                <a:latin typeface="blbGentium"/>
              </a:rPr>
              <a:t> </a:t>
            </a:r>
            <a:r>
              <a:rPr lang="en-US" sz="2300" b="0" i="0" dirty="0" err="1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aphomoioo</a:t>
            </a:r>
            <a:r>
              <a:rPr lang="en-US" sz="2300" b="0" i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= </a:t>
            </a:r>
            <a:r>
              <a:rPr lang="en-US" sz="23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model, image, likeness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             </a:t>
            </a:r>
            <a:r>
              <a:rPr lang="en-US" sz="2500" b="1" dirty="0">
                <a:latin typeface="Avenir Book" panose="02000503020000020003" pitchFamily="2" charset="0"/>
              </a:rPr>
              <a:t>He cannot be model-image-likeness of Himself!</a:t>
            </a:r>
          </a:p>
          <a:p>
            <a:endParaRPr lang="en-US" sz="1200" dirty="0">
              <a:latin typeface="Avenir Book" panose="02000503020000020003" pitchFamily="2" charset="0"/>
            </a:endParaRPr>
          </a:p>
          <a:p>
            <a:r>
              <a:rPr lang="en-US" sz="2300" b="1" dirty="0">
                <a:latin typeface="Avenir Book" panose="02000503020000020003" pitchFamily="2" charset="0"/>
              </a:rPr>
              <a:t>          </a:t>
            </a:r>
            <a:r>
              <a:rPr lang="en-US" sz="2500" b="1" dirty="0">
                <a:latin typeface="Avenir Book" panose="02000503020000020003" pitchFamily="2" charset="0"/>
              </a:rPr>
              <a:t>Jesus </a:t>
            </a:r>
            <a:r>
              <a:rPr lang="en-US" sz="2500" b="1" i="1" dirty="0">
                <a:latin typeface="Avenir Book" panose="02000503020000020003" pitchFamily="2" charset="0"/>
              </a:rPr>
              <a:t>NOT</a:t>
            </a:r>
            <a:r>
              <a:rPr lang="en-US" sz="2500" b="1" dirty="0">
                <a:latin typeface="Avenir Book" panose="02000503020000020003" pitchFamily="2" charset="0"/>
              </a:rPr>
              <a:t> after Aaron’s Torah-priesthood</a:t>
            </a:r>
          </a:p>
          <a:p>
            <a:r>
              <a:rPr lang="en-US" sz="2500" b="1" dirty="0">
                <a:latin typeface="Avenir Book" panose="02000503020000020003" pitchFamily="2" charset="0"/>
              </a:rPr>
              <a:t>         Jesus </a:t>
            </a:r>
            <a:r>
              <a:rPr lang="en-US" sz="2500" b="1" i="1" dirty="0">
                <a:latin typeface="Avenir Book" panose="02000503020000020003" pitchFamily="2" charset="0"/>
              </a:rPr>
              <a:t>TYPE</a:t>
            </a:r>
            <a:r>
              <a:rPr lang="en-US" sz="2500" b="1" dirty="0">
                <a:latin typeface="Avenir Book" panose="02000503020000020003" pitchFamily="2" charset="0"/>
              </a:rPr>
              <a:t> of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500" b="1" dirty="0">
                <a:latin typeface="Avenir Book" panose="02000503020000020003" pitchFamily="2" charset="0"/>
              </a:rPr>
              <a:t> pre-Torah/pre-Law priesthood</a:t>
            </a:r>
          </a:p>
        </p:txBody>
      </p:sp>
    </p:spTree>
    <p:extLst>
      <p:ext uri="{BB962C8B-B14F-4D97-AF65-F5344CB8AC3E}">
        <p14:creationId xmlns:p14="http://schemas.microsoft.com/office/powerpoint/2010/main" val="27198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89E6-6121-01AD-7080-4D375B8F5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CC525-035F-86BE-FC8F-945502078A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2B203-E47F-E866-67A1-D4F0A94037B9}"/>
              </a:ext>
            </a:extLst>
          </p:cNvPr>
          <p:cNvSpPr txBox="1"/>
          <p:nvPr/>
        </p:nvSpPr>
        <p:spPr>
          <a:xfrm>
            <a:off x="490653" y="813433"/>
            <a:ext cx="11045075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r>
              <a:rPr lang="en-US" sz="2500" b="0" dirty="0">
                <a:effectLst/>
                <a:latin typeface="Avenir Book" panose="02000503020000020003" pitchFamily="2" charset="0"/>
              </a:rPr>
              <a:t>Consider these 5:</a:t>
            </a:r>
          </a:p>
          <a:p>
            <a:endParaRPr lang="en-US" sz="800" b="0" dirty="0"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brings 	          	</a:t>
            </a:r>
            <a:r>
              <a:rPr lang="en-US" sz="2400" b="1" dirty="0">
                <a:latin typeface="Avenir Book" panose="02000503020000020003" pitchFamily="2" charset="0"/>
              </a:rPr>
              <a:t>bread + wine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</a:t>
            </a:r>
            <a:r>
              <a:rPr lang="en-US" sz="2300" i="1" dirty="0">
                <a:latin typeface="Avenir Book" panose="02000503020000020003" pitchFamily="2" charset="0"/>
              </a:rPr>
              <a:t>Alludes to: 	1] the Lord’s supper  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300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 Corinthians 11</a:t>
            </a:r>
            <a:endParaRPr lang="en-US" sz="2300" i="1" dirty="0">
              <a:latin typeface="Avenir Book" panose="02000503020000020003" pitchFamily="2" charset="0"/>
            </a:endParaRPr>
          </a:p>
          <a:p>
            <a:r>
              <a:rPr lang="en-US" sz="2300" i="1" dirty="0">
                <a:latin typeface="Avenir Book" panose="02000503020000020003" pitchFamily="2" charset="0"/>
              </a:rPr>
              <a:t>					2] and to Joseph </a:t>
            </a:r>
            <a:r>
              <a:rPr lang="en-US" sz="2300" dirty="0">
                <a:latin typeface="Avenir Book" panose="02000503020000020003" pitchFamily="2" charset="0"/>
              </a:rPr>
              <a:t>[a ‘type’ of Jesus] </a:t>
            </a:r>
            <a:r>
              <a:rPr lang="en-US" sz="2300" i="1" dirty="0">
                <a:latin typeface="Avenir Book" panose="02000503020000020003" pitchFamily="2" charset="0"/>
              </a:rPr>
              <a:t>in Egypt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				    </a:t>
            </a:r>
            <a:r>
              <a:rPr lang="en-US" sz="2300" dirty="0">
                <a:latin typeface="Avenir Book" panose="02000503020000020003" pitchFamily="2" charset="0"/>
              </a:rPr>
              <a:t>his deliverance linked to: baker [bread] and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								wine-steward </a:t>
            </a:r>
            <a:endParaRPr lang="en-US" sz="2300" i="1" dirty="0"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Is this an OT Christophany?</a:t>
            </a:r>
          </a:p>
          <a:p>
            <a:endParaRPr lang="en-US" sz="10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Hebrews 7:16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ascends to Priest not based on physical bloodline requirement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</a:t>
            </a:r>
            <a:r>
              <a:rPr lang="en-US" sz="2300" dirty="0">
                <a:latin typeface="Avenir Book" panose="02000503020000020003" pitchFamily="2" charset="0"/>
              </a:rPr>
              <a:t>[tribe of Levites, Aaron]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but according to the power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 of an indestructible life </a:t>
            </a:r>
            <a:r>
              <a:rPr lang="en-US" sz="2300" dirty="0">
                <a:latin typeface="Avenir Book" panose="02000503020000020003" pitchFamily="2" charset="0"/>
              </a:rPr>
              <a:t>[resurrection overcame death]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endParaRPr lang="en-US" sz="230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C037F-2A55-6C2D-B2C5-FF8ED6F51B46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71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E1F3-2812-C1EF-11D4-5AE73BD4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B3885-6DB5-A497-BC23-6F941E6135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C53E2-A0F9-0F15-FAC8-943E66676602}"/>
              </a:ext>
            </a:extLst>
          </p:cNvPr>
          <p:cNvSpPr txBox="1"/>
          <p:nvPr/>
        </p:nvSpPr>
        <p:spPr>
          <a:xfrm>
            <a:off x="350729" y="775854"/>
            <a:ext cx="11526232" cy="4355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r>
              <a:rPr lang="en-US" sz="2500" b="0" dirty="0">
                <a:effectLst/>
                <a:latin typeface="Avenir Book" panose="02000503020000020003" pitchFamily="2" charset="0"/>
              </a:rPr>
              <a:t>Consider these 5:</a:t>
            </a:r>
          </a:p>
          <a:p>
            <a:endParaRPr lang="en-US" sz="800" b="0" dirty="0"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blesses Abram	“Blessed be Abram of God Most High”</a:t>
            </a:r>
          </a:p>
          <a:p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Hebrews 7:7 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without any dispute, </a:t>
            </a:r>
            <a:r>
              <a:rPr lang="en-US" sz="2300" i="1" dirty="0">
                <a:effectLst/>
                <a:latin typeface="Avenir Book" panose="02000503020000020003" pitchFamily="2" charset="0"/>
              </a:rPr>
              <a:t>GREATER</a:t>
            </a:r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always blesses the </a:t>
            </a:r>
            <a:r>
              <a:rPr lang="en-US" sz="2300" i="1" dirty="0">
                <a:effectLst/>
                <a:latin typeface="Avenir Book" panose="02000503020000020003" pitchFamily="2" charset="0"/>
              </a:rPr>
              <a:t>lesser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           </a:t>
            </a:r>
            <a:r>
              <a:rPr lang="en-US" sz="2300" dirty="0" err="1">
                <a:latin typeface="Avenir Book" panose="02000503020000020003" pitchFamily="2" charset="0"/>
              </a:rPr>
              <a:t>Melchizdedek</a:t>
            </a:r>
            <a:r>
              <a:rPr lang="en-US" sz="2300" dirty="0">
                <a:latin typeface="Avenir Book" panose="02000503020000020003" pitchFamily="2" charset="0"/>
              </a:rPr>
              <a:t>                        Abram</a:t>
            </a:r>
          </a:p>
          <a:p>
            <a:endParaRPr lang="en-US" sz="15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dirty="0">
                <a:latin typeface="Avenir Book" panose="02000503020000020003" pitchFamily="2" charset="0"/>
              </a:rPr>
              <a:t>He is clearly greater than Abram – </a:t>
            </a:r>
            <a:r>
              <a:rPr lang="en-US" sz="2300" b="1" i="1" dirty="0">
                <a:latin typeface="Avenir Book" panose="02000503020000020003" pitchFamily="2" charset="0"/>
              </a:rPr>
              <a:t>but, is this OT Christophany</a:t>
            </a:r>
            <a:r>
              <a:rPr lang="en-US" sz="2300" dirty="0">
                <a:latin typeface="Avenir Book" panose="02000503020000020003" pitchFamily="2" charset="0"/>
              </a:rPr>
              <a:t>?</a:t>
            </a: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Unlike o</a:t>
            </a:r>
            <a:r>
              <a:rPr lang="en-US" sz="2300" dirty="0">
                <a:latin typeface="Avenir Book" panose="02000503020000020003" pitchFamily="2" charset="0"/>
              </a:rPr>
              <a:t>thers in OT, no mention </a:t>
            </a:r>
            <a:r>
              <a:rPr lang="en-US" sz="2300" i="1" dirty="0">
                <a:latin typeface="Avenir Book" panose="02000503020000020003" pitchFamily="2" charset="0"/>
              </a:rPr>
              <a:t>“I have seen/been with/visited by God”</a:t>
            </a:r>
            <a:endParaRPr lang="en-US" sz="2300" i="1" dirty="0">
              <a:effectLst/>
              <a:latin typeface="Avenir Book" panose="02000503020000020003" pitchFamily="2" charset="0"/>
            </a:endParaRPr>
          </a:p>
          <a:p>
            <a:endParaRPr lang="en-US" sz="14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Pharisee Paul continues to make the case that JESUS is superior to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</a:t>
            </a:r>
            <a:r>
              <a:rPr lang="en-US" sz="2300" b="1" i="1" dirty="0">
                <a:latin typeface="Avenir Book" panose="02000503020000020003" pitchFamily="2" charset="0"/>
              </a:rPr>
              <a:t>angels, Moses, </a:t>
            </a:r>
            <a:r>
              <a:rPr lang="en-US" sz="2300" dirty="0">
                <a:latin typeface="Avenir Book" panose="02000503020000020003" pitchFamily="2" charset="0"/>
              </a:rPr>
              <a:t>and now </a:t>
            </a:r>
            <a:r>
              <a:rPr lang="en-US" sz="2500" b="1" i="1" dirty="0">
                <a:latin typeface="Avenir Book" panose="02000503020000020003" pitchFamily="2" charset="0"/>
              </a:rPr>
              <a:t>Abram/Abraham AND Aaron’s priesthood . . . . .</a:t>
            </a:r>
            <a:endParaRPr lang="en-US" sz="2500" i="1" dirty="0">
              <a:effectLst/>
              <a:latin typeface="Avenir Book" panose="02000503020000020003" pitchFamily="2" charset="0"/>
            </a:endParaRPr>
          </a:p>
          <a:p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2CF28-073D-81EF-1614-0DC507470DFE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22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9757-37AE-960E-F75D-519D1075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616BD-6D1E-BD4F-59CA-DAF8F614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E4E4B-9540-A471-D563-C48F2428D034}"/>
              </a:ext>
            </a:extLst>
          </p:cNvPr>
          <p:cNvSpPr txBox="1"/>
          <p:nvPr/>
        </p:nvSpPr>
        <p:spPr>
          <a:xfrm>
            <a:off x="277195" y="646331"/>
            <a:ext cx="11213904" cy="524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r>
              <a:rPr lang="en-US" sz="2500" b="0" dirty="0">
                <a:effectLst/>
                <a:latin typeface="Avenir Book" panose="02000503020000020003" pitchFamily="2" charset="0"/>
              </a:rPr>
              <a:t>Consider these 5:</a:t>
            </a:r>
          </a:p>
          <a:p>
            <a:endParaRPr lang="en-US" sz="800" b="0" dirty="0"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Abram pays </a:t>
            </a:r>
            <a:r>
              <a:rPr lang="en-US" sz="2400" b="1" dirty="0">
                <a:latin typeface="Avenir Book" panose="02000503020000020003" pitchFamily="2" charset="0"/>
              </a:rPr>
              <a:t>tithe [one-tenth] </a:t>
            </a:r>
            <a:r>
              <a:rPr lang="en-US" sz="2300" b="1" dirty="0">
                <a:latin typeface="Avenir Book" panose="02000503020000020003" pitchFamily="2" charset="0"/>
              </a:rPr>
              <a:t>to </a:t>
            </a:r>
            <a:r>
              <a:rPr lang="en-US" sz="2300" b="1" dirty="0" err="1">
                <a:latin typeface="Avenir Book" panose="02000503020000020003" pitchFamily="2" charset="0"/>
              </a:rPr>
              <a:t>Melchi-Sedek</a:t>
            </a:r>
            <a:endParaRPr lang="en-US" sz="2300" b="1" dirty="0">
              <a:latin typeface="Avenir Book" panose="02000503020000020003" pitchFamily="2" charset="0"/>
            </a:endParaRPr>
          </a:p>
          <a:p>
            <a:endParaRPr lang="en-US" sz="1200" b="1" dirty="0">
              <a:effectLst/>
              <a:latin typeface="Avenir Book" panose="02000503020000020003" pitchFamily="2" charset="0"/>
            </a:endParaRPr>
          </a:p>
          <a:p>
            <a:r>
              <a:rPr lang="en-US" sz="2300" b="1" dirty="0">
                <a:latin typeface="Avenir Book" panose="02000503020000020003" pitchFamily="2" charset="0"/>
              </a:rPr>
              <a:t>	</a:t>
            </a:r>
            <a:r>
              <a:rPr lang="en-US" sz="2300" dirty="0">
                <a:latin typeface="Avenir Book" panose="02000503020000020003" pitchFamily="2" charset="0"/>
              </a:rPr>
              <a:t>Tithing 500 years before the Law established/detailed tithing</a:t>
            </a:r>
            <a:endParaRPr lang="en-US" sz="2300" dirty="0">
              <a:effectLst/>
              <a:latin typeface="Avenir Book" panose="02000503020000020003" pitchFamily="2" charset="0"/>
            </a:endParaRPr>
          </a:p>
          <a:p>
            <a:endParaRPr lang="en-US" sz="800" dirty="0">
              <a:effectLst/>
              <a:latin typeface="Avenir Book" panose="02000503020000020003" pitchFamily="2" charset="0"/>
            </a:endParaRPr>
          </a:p>
          <a:p>
            <a:r>
              <a:rPr lang="en-US" sz="2300" dirty="0">
                <a:latin typeface="Avenir Book" panose="02000503020000020003" pitchFamily="2" charset="0"/>
              </a:rPr>
              <a:t>	</a:t>
            </a:r>
            <a:r>
              <a:rPr lang="en-US" sz="2300" i="1" dirty="0">
                <a:latin typeface="Avenir Book" panose="02000503020000020003" pitchFamily="2" charset="0"/>
              </a:rPr>
              <a:t>In weeks to come 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Hebrews 7 </a:t>
            </a:r>
            <a:r>
              <a:rPr lang="en-US" sz="2300" i="1" dirty="0">
                <a:latin typeface="Avenir Book" panose="02000503020000020003" pitchFamily="2" charset="0"/>
              </a:rPr>
              <a:t>Paul states </a:t>
            </a:r>
            <a:r>
              <a:rPr lang="en-US" sz="2300" i="1" dirty="0" err="1">
                <a:latin typeface="Avenir Book" panose="02000503020000020003" pitchFamily="2" charset="0"/>
              </a:rPr>
              <a:t>Melchi-Sedek</a:t>
            </a:r>
            <a:r>
              <a:rPr lang="en-US" sz="2300" i="1" dirty="0">
                <a:latin typeface="Avenir Book" panose="02000503020000020003" pitchFamily="2" charset="0"/>
              </a:rPr>
              <a:t> with 5 descriptors: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	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“without father or mother”            		</a:t>
            </a:r>
            <a:r>
              <a:rPr lang="en-US" sz="2300" dirty="0"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       	“without genealogy” 			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“no beginning of days or end of life”	</a:t>
            </a:r>
            <a:r>
              <a:rPr lang="en-US" sz="2300" dirty="0"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“made like the Son of Man”			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“he remains a Priest perpetually” 		</a:t>
            </a:r>
            <a:r>
              <a:rPr lang="en-US" sz="2300" dirty="0">
                <a:latin typeface="Avenir Book" panose="02000503020000020003" pitchFamily="2" charset="0"/>
              </a:rPr>
              <a:t>wait, </a:t>
            </a:r>
            <a:r>
              <a:rPr lang="en-US" sz="2300" i="1" dirty="0">
                <a:latin typeface="Avenir Book" panose="02000503020000020003" pitchFamily="2" charset="0"/>
              </a:rPr>
              <a:t>perpetually</a:t>
            </a:r>
            <a:r>
              <a:rPr lang="en-US" sz="2300" dirty="0">
                <a:latin typeface="Avenir Book" panose="02000503020000020003" pitchFamily="2" charset="0"/>
              </a:rPr>
              <a:t>?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OT Christophany?</a:t>
            </a:r>
          </a:p>
          <a:p>
            <a:r>
              <a:rPr lang="en-US" sz="2300" dirty="0">
                <a:effectLst/>
                <a:latin typeface="Avenir Book" panose="02000503020000020003" pitchFamily="2" charset="0"/>
              </a:rPr>
              <a:t>                  </a:t>
            </a:r>
            <a:r>
              <a:rPr lang="en-US" sz="2300" i="1" dirty="0">
                <a:effectLst/>
                <a:latin typeface="Avenir Book" panose="02000503020000020003" pitchFamily="2" charset="0"/>
              </a:rPr>
              <a:t>or is Pharisee Paul delineating Jesus’ priesthood not based on 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	</a:t>
            </a:r>
            <a:r>
              <a:rPr lang="en-US" sz="2300" i="1" dirty="0">
                <a:effectLst/>
                <a:latin typeface="Avenir Book" panose="02000503020000020003" pitchFamily="2" charset="0"/>
              </a:rPr>
              <a:t>human Aaron </a:t>
            </a:r>
            <a:r>
              <a:rPr lang="en-US" sz="2300" i="1" dirty="0">
                <a:latin typeface="Avenir Book" panose="02000503020000020003" pitchFamily="2" charset="0"/>
              </a:rPr>
              <a:t>but on this “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King of Righteousness / Prince of Peace</a:t>
            </a:r>
            <a:r>
              <a:rPr lang="en-US" sz="2300" i="1" dirty="0">
                <a:latin typeface="Avenir Book" panose="02000503020000020003" pitchFamily="2" charset="0"/>
              </a:rPr>
              <a:t>”?</a:t>
            </a:r>
            <a:endParaRPr lang="en-US" sz="230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93BD5-1DC4-0901-9186-BB086D1E9599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60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99C62-78CE-160E-787B-71DE0426D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E286F-2466-6C35-8753-79FB4D1CFA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6D220-1118-2A36-7AB1-AD3DFA3AC7E8}"/>
              </a:ext>
            </a:extLst>
          </p:cNvPr>
          <p:cNvSpPr txBox="1"/>
          <p:nvPr/>
        </p:nvSpPr>
        <p:spPr>
          <a:xfrm>
            <a:off x="87682" y="142230"/>
            <a:ext cx="11523796" cy="6170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endParaRPr lang="en-US" sz="800" dirty="0">
              <a:effectLst/>
              <a:latin typeface="Avenir Book" panose="02000503020000020003" pitchFamily="2" charset="0"/>
            </a:endParaRPr>
          </a:p>
          <a:p>
            <a:r>
              <a:rPr lang="en-US" sz="2300" dirty="0"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Hebrews 7</a:t>
            </a:r>
            <a:r>
              <a:rPr lang="en-US" sz="2300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latin typeface="Avenir Book" panose="02000503020000020003" pitchFamily="2" charset="0"/>
              </a:rPr>
              <a:t>Paul states </a:t>
            </a:r>
            <a:r>
              <a:rPr lang="en-US" sz="2300" i="1" dirty="0" err="1">
                <a:latin typeface="Avenir Book" panose="02000503020000020003" pitchFamily="2" charset="0"/>
              </a:rPr>
              <a:t>Melchi-Sedek</a:t>
            </a:r>
            <a:r>
              <a:rPr lang="en-US" sz="2300" i="1" dirty="0">
                <a:latin typeface="Avenir Book" panose="02000503020000020003" pitchFamily="2" charset="0"/>
              </a:rPr>
              <a:t> with 5 descriptors: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	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“without father or mother”            		</a:t>
            </a:r>
            <a:r>
              <a:rPr lang="en-US" sz="2300" dirty="0"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       	“without genealogy” 			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“no beginning of days or end of life”	</a:t>
            </a:r>
            <a:r>
              <a:rPr lang="en-US" sz="2300" dirty="0"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			“made like the Son of Man”			</a:t>
            </a:r>
            <a:r>
              <a:rPr lang="en-US" sz="2300" dirty="0">
                <a:effectLst/>
                <a:latin typeface="Avenir Book" panose="02000503020000020003" pitchFamily="2" charset="0"/>
              </a:rPr>
              <a:t>what?</a:t>
            </a:r>
            <a:endParaRPr lang="en-US" sz="2300" i="1" dirty="0">
              <a:solidFill>
                <a:srgbClr val="0070C0"/>
              </a:solidFill>
              <a:effectLst/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“he remains a Priest perpetually” 		</a:t>
            </a:r>
            <a:r>
              <a:rPr lang="en-US" sz="2300" dirty="0">
                <a:latin typeface="Avenir Book" panose="02000503020000020003" pitchFamily="2" charset="0"/>
              </a:rPr>
              <a:t>wait, </a:t>
            </a:r>
            <a:r>
              <a:rPr lang="en-US" sz="2300" i="1" dirty="0">
                <a:latin typeface="Avenir Book" panose="02000503020000020003" pitchFamily="2" charset="0"/>
              </a:rPr>
              <a:t>perpetually</a:t>
            </a:r>
            <a:r>
              <a:rPr lang="en-US" sz="2300" dirty="0">
                <a:latin typeface="Avenir Book" panose="02000503020000020003" pitchFamily="2" charset="0"/>
              </a:rPr>
              <a:t>?</a:t>
            </a:r>
          </a:p>
          <a:p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sz="2300" dirty="0">
                <a:latin typeface="Avenir Book" panose="02000503020000020003" pitchFamily="2" charset="0"/>
              </a:rPr>
              <a:t>Pharisee Paul is delineating the historical </a:t>
            </a:r>
            <a:r>
              <a:rPr lang="en-US" sz="23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US" sz="2300" dirty="0">
                <a:latin typeface="Avenir Book" panose="02000503020000020003" pitchFamily="2" charset="0"/>
              </a:rPr>
              <a:t>[pre-Exodus ‘Hebrews’]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                                   from Aaron [post-Exodus, officially post-Exodus ‘Hebrews’]</a:t>
            </a:r>
          </a:p>
          <a:p>
            <a:r>
              <a:rPr lang="en-US" sz="1300" dirty="0">
                <a:latin typeface="Avenir Book" panose="02000503020000020003" pitchFamily="2" charset="0"/>
              </a:rPr>
              <a:t>           </a:t>
            </a:r>
            <a:r>
              <a:rPr lang="en-US" sz="2400" b="1" dirty="0">
                <a:latin typeface="Avenir Book" panose="02000503020000020003" pitchFamily="2" charset="0"/>
              </a:rPr>
              <a:t>Read these as:</a:t>
            </a:r>
            <a:endParaRPr lang="en-US" sz="1300" dirty="0">
              <a:latin typeface="Avenir Book" panose="02000503020000020003" pitchFamily="2" charset="0"/>
            </a:endParaRPr>
          </a:p>
          <a:p>
            <a:r>
              <a:rPr lang="en-US" sz="2300" dirty="0">
                <a:latin typeface="Avenir Book" panose="02000503020000020003" pitchFamily="2" charset="0"/>
              </a:rPr>
              <a:t>		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-</a:t>
            </a:r>
            <a:r>
              <a:rPr lang="en-US" sz="2300" dirty="0">
                <a:latin typeface="Avenir Book" panose="02000503020000020003" pitchFamily="2" charset="0"/>
              </a:rPr>
              <a:t> </a:t>
            </a:r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no </a:t>
            </a:r>
            <a:r>
              <a:rPr lang="en-US" sz="2300" b="1" i="1" u="sng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recorded</a:t>
            </a:r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Hebrew father or mother, like Moses and Aaron</a:t>
            </a:r>
          </a:p>
          <a:p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		- no </a:t>
            </a:r>
            <a:r>
              <a:rPr lang="en-US" sz="2300" b="1" i="1" u="sng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written</a:t>
            </a:r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Hebrew genealogy that starts with Abraham, Isaac, Jakob</a:t>
            </a:r>
          </a:p>
          <a:p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		- no </a:t>
            </a:r>
            <a:r>
              <a:rPr lang="en-US" sz="2300" b="1" i="1" u="sng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official</a:t>
            </a:r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“beginning” lineage associated with Hebrews</a:t>
            </a:r>
          </a:p>
          <a:p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								      </a:t>
            </a:r>
            <a:r>
              <a:rPr lang="en-US" sz="2300" b="1" dirty="0">
                <a:latin typeface="Avenir Book" panose="02000503020000020003" pitchFamily="2" charset="0"/>
              </a:rPr>
              <a:t>he pre-dates them!</a:t>
            </a:r>
          </a:p>
          <a:p>
            <a:r>
              <a:rPr lang="en-US" sz="2300" b="1" dirty="0">
                <a:latin typeface="Avenir Book" panose="02000503020000020003" pitchFamily="2" charset="0"/>
              </a:rPr>
              <a:t>		</a:t>
            </a:r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- he is intentionally commissioned by God to be “type” of Jesus</a:t>
            </a:r>
          </a:p>
          <a:p>
            <a:r>
              <a:rPr lang="en-US" sz="2300" b="1" i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		- his “type” for Jesus is non-Hebrew perpetual </a:t>
            </a:r>
            <a:r>
              <a:rPr lang="en-US" sz="2300" dirty="0">
                <a:latin typeface="Avenir Book" panose="02000503020000020003" pitchFamily="2" charset="0"/>
              </a:rPr>
              <a:t>[while Aaron’s ceased]</a:t>
            </a:r>
            <a:endParaRPr lang="en-US" sz="23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48A30-0BC7-4BF4-A535-72EA5269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1754A-39BF-3A7A-F9DF-DD604858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3B630-1DA5-A1AE-F862-EA172A80FF66}"/>
              </a:ext>
            </a:extLst>
          </p:cNvPr>
          <p:cNvSpPr txBox="1"/>
          <p:nvPr/>
        </p:nvSpPr>
        <p:spPr>
          <a:xfrm>
            <a:off x="0" y="0"/>
            <a:ext cx="11921853" cy="6140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Melchizedek” </a:t>
            </a:r>
            <a:r>
              <a:rPr lang="he-IL" sz="2800" b="0" i="0" dirty="0">
                <a:solidFill>
                  <a:srgbClr val="7030A0"/>
                </a:solidFill>
                <a:effectLst/>
                <a:latin typeface="blbHebrew"/>
              </a:rPr>
              <a:t>מַלְכִּי־צֶדֶק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 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my king   </a:t>
            </a:r>
            <a:r>
              <a:rPr lang="en-US" sz="25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Sedek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 = the righteousness</a:t>
            </a:r>
          </a:p>
          <a:p>
            <a:endParaRPr lang="en-US" sz="1300" b="0" dirty="0">
              <a:effectLst/>
              <a:latin typeface="Avenir Book" panose="02000503020000020003" pitchFamily="2" charset="0"/>
            </a:endParaRPr>
          </a:p>
          <a:p>
            <a:r>
              <a:rPr lang="en-US" sz="2500" dirty="0">
                <a:latin typeface="Avenir Book" panose="02000503020000020003" pitchFamily="2" charset="0"/>
              </a:rPr>
              <a:t>   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God’s plan has a </a:t>
            </a:r>
            <a:r>
              <a:rPr lang="en-US" sz="2300" b="1" i="1" dirty="0">
                <a:effectLst/>
                <a:latin typeface="Avenir Book" panose="02000503020000020003" pitchFamily="2" charset="0"/>
              </a:rPr>
              <a:t>pre-Hebrew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, </a:t>
            </a:r>
            <a:r>
              <a:rPr lang="en-US" sz="2300" b="1" i="1" dirty="0">
                <a:effectLst/>
                <a:latin typeface="Avenir Book" panose="02000503020000020003" pitchFamily="2" charset="0"/>
              </a:rPr>
              <a:t>pre-Abraham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 actual man ruling as a </a:t>
            </a:r>
            <a:r>
              <a:rPr lang="en-US" sz="2300" b="1" dirty="0"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KING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 in the early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    city of 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Shalom </a:t>
            </a:r>
            <a:r>
              <a:rPr lang="en-US" sz="2300" dirty="0">
                <a:latin typeface="Avenir Book" panose="02000503020000020003" pitchFamily="2" charset="0"/>
              </a:rPr>
              <a:t>[Salem] intentionally OUTSIDE of the Abraham-Isaac-Jakob-Judah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    </a:t>
            </a:r>
            <a:r>
              <a:rPr lang="en-US" sz="2300" b="0" dirty="0">
                <a:effectLst/>
                <a:latin typeface="Avenir Book" panose="02000503020000020003" pitchFamily="2" charset="0"/>
              </a:rPr>
              <a:t>line to Moses and Passover-Exodus-Law that included Aaron + Levite priests</a:t>
            </a:r>
          </a:p>
          <a:p>
            <a:endParaRPr lang="en-US" sz="5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500" i="1" dirty="0">
                <a:solidFill>
                  <a:srgbClr val="0070C0"/>
                </a:solidFill>
                <a:latin typeface="Avenir Book" panose="02000503020000020003" pitchFamily="2" charset="0"/>
              </a:rPr>
              <a:t>    </a:t>
            </a:r>
            <a:r>
              <a:rPr lang="en-US" sz="2500" i="1" dirty="0">
                <a:latin typeface="Avenir Book" panose="02000503020000020003" pitchFamily="2" charset="0"/>
              </a:rPr>
              <a:t>‘Mel’ </a:t>
            </a:r>
            <a:r>
              <a:rPr lang="en-US" sz="2300" i="1" dirty="0">
                <a:latin typeface="Avenir Book" panose="02000503020000020003" pitchFamily="2" charset="0"/>
              </a:rPr>
              <a:t>also serves as </a:t>
            </a:r>
            <a:r>
              <a:rPr lang="en-US" sz="2300" b="1" i="1" dirty="0">
                <a:highlight>
                  <a:srgbClr val="FFFF00"/>
                </a:highlight>
                <a:latin typeface="Avenir Book" panose="02000503020000020003" pitchFamily="2" charset="0"/>
              </a:rPr>
              <a:t>PRIEST</a:t>
            </a:r>
            <a:r>
              <a:rPr lang="en-US" sz="2300" i="1" dirty="0">
                <a:latin typeface="Avenir Book" panose="02000503020000020003" pitchFamily="2" charset="0"/>
              </a:rPr>
              <a:t>-intermediary between God and men living in that area</a:t>
            </a:r>
            <a:endParaRPr lang="en-US" sz="2500" i="1" dirty="0">
              <a:latin typeface="Avenir Book" panose="02000503020000020003" pitchFamily="2" charset="0"/>
            </a:endParaRPr>
          </a:p>
          <a:p>
            <a:endParaRPr lang="en-US" sz="500" i="1" dirty="0">
              <a:latin typeface="Avenir Book" panose="02000503020000020003" pitchFamily="2" charset="0"/>
            </a:endParaRPr>
          </a:p>
          <a:p>
            <a:r>
              <a:rPr lang="en-US" sz="2500" i="1" dirty="0">
                <a:latin typeface="Avenir Book" panose="02000503020000020003" pitchFamily="2" charset="0"/>
              </a:rPr>
              <a:t>    </a:t>
            </a:r>
            <a:r>
              <a:rPr lang="en-US" sz="2300" dirty="0">
                <a:latin typeface="Avenir Book" panose="02000503020000020003" pitchFamily="2" charset="0"/>
              </a:rPr>
              <a:t>He is 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“foreshadowing” </a:t>
            </a:r>
            <a:r>
              <a:rPr lang="en-US" sz="2300" dirty="0">
                <a:latin typeface="Avenir Book" panose="02000503020000020003" pitchFamily="2" charset="0"/>
              </a:rPr>
              <a:t>Jesus in multiple ways:</a:t>
            </a:r>
          </a:p>
          <a:p>
            <a:r>
              <a:rPr lang="en-US" sz="2500" dirty="0">
                <a:latin typeface="Avenir Book" panose="02000503020000020003" pitchFamily="2" charset="0"/>
              </a:rPr>
              <a:t>		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- </a:t>
            </a:r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bread and wine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thankfulness-commemoration at victory</a:t>
            </a:r>
          </a:p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- </a:t>
            </a:r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blesses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the ‘father of the Hebrew nation’ and receives tithe</a:t>
            </a:r>
          </a:p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- functions in a ‘temple’ on site for City of David, alongside what will</a:t>
            </a:r>
          </a:p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		                  become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Yeru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-Shalom 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Jerusalem</a:t>
            </a:r>
          </a:p>
          <a:p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- sets commemorative stele on “12” foundation stones</a:t>
            </a:r>
          </a:p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- pressing </a:t>
            </a:r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olive oil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to anoint/worship </a:t>
            </a:r>
            <a:r>
              <a:rPr lang="en-US" sz="2300" b="1" dirty="0">
                <a:latin typeface="Avenir Book" panose="02000503020000020003" pitchFamily="2" charset="0"/>
              </a:rPr>
              <a:t>[type of Holy Spirit]</a:t>
            </a:r>
          </a:p>
          <a:p>
            <a:r>
              <a:rPr lang="en-US" sz="2300" b="1" dirty="0">
                <a:latin typeface="Avenir Book" panose="02000503020000020003" pitchFamily="2" charset="0"/>
              </a:rPr>
              <a:t>		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- </a:t>
            </a:r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blood sacrifices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of rams-goats-sheep-oxen?</a:t>
            </a:r>
          </a:p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- deliberately outside ‘Hebrew’ lineage 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= ‘type’ of pre-existent, eternal Jesus </a:t>
            </a:r>
            <a:endParaRPr lang="en-US" sz="2300" b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1000" b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</a:t>
            </a:r>
            <a:r>
              <a:rPr lang="en-US" sz="2400" b="1" dirty="0"/>
              <a:t>MUCH MORE STILL TO COME FROM </a:t>
            </a:r>
            <a:r>
              <a:rPr lang="en-US" sz="2800" b="1" dirty="0"/>
              <a:t>Pharisee Paul</a:t>
            </a:r>
            <a:endParaRPr lang="en-US" sz="25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9A1CC-CA28-9748-0C86-A1B8E1620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909CF-3272-8F69-38EC-10333D061B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82C00-9AD7-0475-06BD-FF933A906CCE}"/>
              </a:ext>
            </a:extLst>
          </p:cNvPr>
          <p:cNvSpPr txBox="1"/>
          <p:nvPr/>
        </p:nvSpPr>
        <p:spPr>
          <a:xfrm>
            <a:off x="3504173" y="538125"/>
            <a:ext cx="777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2FB44-1D56-35C5-7B17-79BAF84B021F}"/>
              </a:ext>
            </a:extLst>
          </p:cNvPr>
          <p:cNvSpPr txBox="1"/>
          <p:nvPr/>
        </p:nvSpPr>
        <p:spPr>
          <a:xfrm>
            <a:off x="-509964" y="861290"/>
            <a:ext cx="561692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     NEXT WEEK</a:t>
            </a:r>
          </a:p>
          <a:p>
            <a:endParaRPr lang="en-US" sz="2400" b="1" dirty="0"/>
          </a:p>
          <a:p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</a:rPr>
              <a:t>	 </a:t>
            </a:r>
            <a:r>
              <a:rPr lang="en-US" sz="3200" b="1" dirty="0"/>
              <a:t>Session-11</a:t>
            </a:r>
          </a:p>
          <a:p>
            <a:r>
              <a:rPr lang="en-US" sz="3200" b="1" i="1" dirty="0">
                <a:solidFill>
                  <a:srgbClr val="0070C0"/>
                </a:solidFill>
              </a:rPr>
              <a:t>	Hebrews 5:7 thru 6:8</a:t>
            </a:r>
          </a:p>
          <a:p>
            <a:endParaRPr lang="en-US" sz="1200" b="1" i="1" dirty="0">
              <a:solidFill>
                <a:srgbClr val="0070C0"/>
              </a:solidFill>
            </a:endParaRPr>
          </a:p>
          <a:p>
            <a:endParaRPr lang="en-US" sz="1200" b="1" i="1" dirty="0">
              <a:solidFill>
                <a:srgbClr val="0070C0"/>
              </a:solidFill>
            </a:endParaRPr>
          </a:p>
          <a:p>
            <a:pPr algn="l" fontAlgn="base"/>
            <a:r>
              <a:rPr lang="en-US" sz="3200" b="1" i="1" dirty="0">
                <a:solidFill>
                  <a:srgbClr val="0070C0"/>
                </a:solidFill>
              </a:rPr>
              <a:t>            </a:t>
            </a:r>
            <a:r>
              <a:rPr lang="en-US" sz="3200" i="1" dirty="0">
                <a:latin typeface="Avenir Book" panose="02000503020000020003" pitchFamily="2" charset="0"/>
              </a:rPr>
              <a:t>Difficult and Provocative</a:t>
            </a:r>
          </a:p>
          <a:p>
            <a:pPr algn="l" fontAlgn="base"/>
            <a:r>
              <a:rPr lang="en-US" sz="3200" i="1" dirty="0">
                <a:latin typeface="Avenir Book" panose="02000503020000020003" pitchFamily="2" charset="0"/>
              </a:rPr>
              <a:t>         Passage to</a:t>
            </a:r>
          </a:p>
          <a:p>
            <a:pPr algn="l" fontAlgn="base"/>
            <a:r>
              <a:rPr lang="en-US" sz="3200" i="1" dirty="0">
                <a:latin typeface="Avenir Book" panose="02000503020000020003" pitchFamily="2" charset="0"/>
              </a:rPr>
              <a:t>	 Understand</a:t>
            </a:r>
          </a:p>
          <a:p>
            <a:pPr algn="l" fontAlgn="base"/>
            <a:r>
              <a:rPr lang="en-US" sz="3200" i="1" dirty="0">
                <a:latin typeface="Avenir Book" panose="02000503020000020003" pitchFamily="2" charset="0"/>
              </a:rPr>
              <a:t>	 Correctly </a:t>
            </a:r>
            <a:endParaRPr lang="en-US" sz="3200" i="0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46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A603A-A4AB-6130-4765-87DC21D2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60DC9-9F5F-DFFD-4761-B190BCF9D5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716C2-179A-5AD2-E94F-0801ABB5A824}"/>
              </a:ext>
            </a:extLst>
          </p:cNvPr>
          <p:cNvSpPr txBox="1"/>
          <p:nvPr/>
        </p:nvSpPr>
        <p:spPr>
          <a:xfrm>
            <a:off x="289931" y="276078"/>
            <a:ext cx="11070210" cy="6401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Paul’s Bibliography  </a:t>
            </a:r>
            <a:r>
              <a:rPr lang="en-US" sz="2300" dirty="0">
                <a:cs typeface="Arial" panose="020B0604020202020204" pitchFamily="34" charset="0"/>
              </a:rPr>
              <a:t>reminder: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Romans 15:4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Hebrew Scriptures for OUR benefit!!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2 Samuel 7:12-14 	Heb 1:5a</a:t>
            </a:r>
          </a:p>
          <a:p>
            <a:pPr algn="l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2:7 		Heb 1:5b</a:t>
            </a:r>
          </a:p>
          <a:p>
            <a:pPr algn="l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104:4 		Heb 1:7</a:t>
            </a:r>
          </a:p>
          <a:p>
            <a:pPr algn="l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45:6-7 		Heb 1:8-9</a:t>
            </a:r>
          </a:p>
          <a:p>
            <a:pPr algn="l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102:25-27 	Heb 1:10-12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Isaiah 34:4-12		Heb 1:12</a:t>
            </a:r>
          </a:p>
          <a:p>
            <a:pPr algn="l" rtl="0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110:1 		Heb 1:13</a:t>
            </a:r>
          </a:p>
          <a:p>
            <a:pPr algn="l" rtl="0" fontAlgn="base"/>
            <a:r>
              <a:rPr lang="en-US" sz="2200" b="1" dirty="0">
                <a:effectLst/>
                <a:latin typeface="Avenir Book" panose="02000503020000020003" pitchFamily="2" charset="0"/>
              </a:rPr>
              <a:t>Psalm 8:4-6 		Heb 2:5-10</a:t>
            </a:r>
          </a:p>
          <a:p>
            <a:pPr algn="l" rtl="0" fontAlgn="base"/>
            <a:r>
              <a:rPr lang="en-US" sz="2200" dirty="0">
                <a:effectLst/>
                <a:latin typeface="Avenir Book" panose="02000503020000020003" pitchFamily="2" charset="0"/>
              </a:rPr>
              <a:t>Psalm 22:22 		Heb 2:12</a:t>
            </a:r>
          </a:p>
          <a:p>
            <a:pPr algn="l" rtl="0" fontAlgn="base"/>
            <a:r>
              <a:rPr lang="en-US" sz="2200" dirty="0">
                <a:effectLst/>
                <a:latin typeface="Avenir Book" panose="02000503020000020003" pitchFamily="2" charset="0"/>
              </a:rPr>
              <a:t>Isaiah 8:17 		Heb 2:13</a:t>
            </a:r>
          </a:p>
          <a:p>
            <a:pPr algn="l" rtl="0" fontAlgn="base"/>
            <a:r>
              <a:rPr lang="en-US" sz="2200" dirty="0">
                <a:effectLst/>
                <a:latin typeface="Avenir Book" panose="02000503020000020003" pitchFamily="2" charset="0"/>
              </a:rPr>
              <a:t>Isaiah 8:18 		Heb 2:13</a:t>
            </a:r>
          </a:p>
          <a:p>
            <a:pPr algn="l" rtl="0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95:7-11  	Heb 3:7-11</a:t>
            </a:r>
          </a:p>
          <a:p>
            <a:pPr algn="l" rtl="0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Psalm 95:11		Heb. 4:3</a:t>
            </a:r>
          </a:p>
          <a:p>
            <a:pPr algn="l" rtl="0" fontAlgn="base"/>
            <a:r>
              <a:rPr lang="en-US" sz="2200" b="0" dirty="0">
                <a:effectLst/>
                <a:latin typeface="Avenir Book" panose="02000503020000020003" pitchFamily="2" charset="0"/>
              </a:rPr>
              <a:t>Genesis 2:2 		Heb 4:4</a:t>
            </a:r>
          </a:p>
          <a:p>
            <a:pPr algn="l" rtl="0" fontAlgn="base"/>
            <a:r>
              <a:rPr lang="en-US" sz="2200" b="1" i="1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Psalm 2:7 		Heb 5:6</a:t>
            </a:r>
          </a:p>
          <a:p>
            <a:pPr algn="l" rtl="0" fontAlgn="base"/>
            <a:r>
              <a:rPr lang="en-US" sz="2200" b="1" i="1" dirty="0"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Psalm 110:4  		Heb 5:6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Deut. 32:43 		Heb 6:1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63334-1CE4-9113-FC98-612535FCABDE}"/>
              </a:ext>
            </a:extLst>
          </p:cNvPr>
          <p:cNvSpPr txBox="1"/>
          <p:nvPr/>
        </p:nvSpPr>
        <p:spPr>
          <a:xfrm>
            <a:off x="5417696" y="965477"/>
            <a:ext cx="5641288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Gen 22:16-17 		Heb 6:14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Psalm 110:4 		Heb 7:17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Psalm 110:1-4 	Heb 7:21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Exodus 25:40 		Heb 8:5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Jeremiah 31:31-34 	Heb 8:7-13, 10:15-18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Exodus 24:8 		Heb 9:20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Psalm 40:6-8 		Heb 10:5-10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Deut. 32:35 		Heb 10:30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Deut. 32:36 		Heb 10:30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Habakkuk 2:3-4 	Heb 10:37-38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Gen 21:12 		Heb 11:18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Prov. 3:11-12 		Heb 12:5-6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Deut. 9:19 		Heb 12:21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Haggai 2:6 		Heb 12:26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Deut. 31:6 		Heb 13:5</a:t>
            </a:r>
          </a:p>
          <a:p>
            <a:pPr algn="l" rtl="0" fontAlgn="base"/>
            <a:r>
              <a:rPr lang="en-US" sz="2200" b="0" i="0" dirty="0">
                <a:solidFill>
                  <a:srgbClr val="242424"/>
                </a:solidFill>
                <a:effectLst/>
                <a:latin typeface="Avenir Book" panose="02000503020000020003" pitchFamily="2" charset="0"/>
              </a:rPr>
              <a:t>Psalm 118:6 		Heb 13:6</a:t>
            </a:r>
          </a:p>
        </p:txBody>
      </p:sp>
    </p:spTree>
    <p:extLst>
      <p:ext uri="{BB962C8B-B14F-4D97-AF65-F5344CB8AC3E}">
        <p14:creationId xmlns:p14="http://schemas.microsoft.com/office/powerpoint/2010/main" val="265013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48097-FA1D-F7CF-A88A-9DC88E84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9B3E0-3C3A-EEB2-6111-95630634B6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CF8324-3221-AFB2-1157-B280E5EC1E59}"/>
              </a:ext>
            </a:extLst>
          </p:cNvPr>
          <p:cNvSpPr txBox="1"/>
          <p:nvPr/>
        </p:nvSpPr>
        <p:spPr>
          <a:xfrm>
            <a:off x="0" y="782121"/>
            <a:ext cx="12104083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Avenir Book" panose="02000503020000020003" pitchFamily="2" charset="0"/>
              </a:rPr>
              <a:t>Tonight:  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Hebrews 4:14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thru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5:3 </a:t>
            </a:r>
          </a:p>
          <a:p>
            <a:endParaRPr lang="en-US" sz="12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Therefore, since we have a Great High Priest who has passed through the  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the heavens, Jesus the Son of God, </a:t>
            </a:r>
            <a:r>
              <a:rPr lang="en-US" sz="25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let us hold fast our confession </a:t>
            </a:r>
            <a:endParaRPr lang="en-US" sz="11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for we do not have a high priest who cannot sympathize with our weaknesses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but One who has been tempted in all things as we are,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yet without sin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Therefore let us draw near with confidence to the throne of grace, so that we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may receive Mercy and find Grace to help in time of need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</a:t>
            </a:r>
            <a:r>
              <a:rPr lang="en-US" sz="2300" b="1" dirty="0">
                <a:latin typeface="Avenir Book" panose="02000503020000020003" pitchFamily="2" charset="0"/>
              </a:rPr>
              <a:t>Paul begins new comments: Jesus being superior to Levitical priests</a:t>
            </a:r>
            <a:endParaRPr lang="en-US" sz="23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For every high priest taken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from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among men 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is appointed on behalf of men 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in things pertaining to God in order </a:t>
            </a:r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to offer both gifts and sacrifices for sins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he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can deal gently with the ignorant and misguided, since he himself also is beset 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with weakness and because of it he is obligated to offer sacrifices for sins as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for the people, and also for himself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Isaiah 53:3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despised, forsaken, man of sorrows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	         acquainted with grief</a:t>
            </a:r>
            <a:endParaRPr lang="en-US" sz="23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D1516-55ED-83E2-BB2C-9E5C8E2CD556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2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66F70-DCB2-E19E-D02C-F26CB2F8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FCC81-1422-A3C6-8D72-53843FBAB3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83A93-9992-7691-3F2F-2589DADC936E}"/>
              </a:ext>
            </a:extLst>
          </p:cNvPr>
          <p:cNvSpPr txBox="1"/>
          <p:nvPr/>
        </p:nvSpPr>
        <p:spPr>
          <a:xfrm>
            <a:off x="216634" y="794426"/>
            <a:ext cx="11758732" cy="4909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Avenir Book" panose="02000503020000020003" pitchFamily="2" charset="0"/>
              </a:rPr>
              <a:t>Tonight:  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Hebrews 5:4-6 </a:t>
            </a:r>
            <a:r>
              <a:rPr lang="en-US" sz="9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and no one takes the honor </a:t>
            </a:r>
            <a:r>
              <a:rPr lang="en-US" sz="2300" dirty="0">
                <a:latin typeface="Avenir Book" panose="02000503020000020003" pitchFamily="2" charset="0"/>
              </a:rPr>
              <a:t>[to be a priest]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to himself, but </a:t>
            </a:r>
          </a:p>
          <a:p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receives it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 when </a:t>
            </a:r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he is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called by God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even as Aaron was - so also Christ did not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glorify Himself so as to become a high priest, but He who said to Him,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“You are My Son, today I have begotten You”     </a:t>
            </a:r>
            <a:r>
              <a:rPr lang="en-US" sz="2300" dirty="0">
                <a:latin typeface="Avenir Book" panose="02000503020000020003" pitchFamily="2" charset="0"/>
              </a:rPr>
              <a:t>[Paul quotes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Psalm 2:7</a:t>
            </a:r>
            <a:r>
              <a:rPr lang="en-US" sz="2300" dirty="0">
                <a:latin typeface="Avenir Book" panose="02000503020000020003" pitchFamily="2" charset="0"/>
              </a:rPr>
              <a:t>]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                                            </a:t>
            </a:r>
            <a:r>
              <a:rPr lang="en-US" sz="2300" dirty="0">
                <a:latin typeface="Avenir Book" panose="02000503020000020003" pitchFamily="2" charset="0"/>
              </a:rPr>
              <a:t>begotten is </a:t>
            </a:r>
            <a:r>
              <a:rPr lang="en-US" sz="2300" b="1" u="sng" dirty="0">
                <a:latin typeface="Avenir Book" panose="02000503020000020003" pitchFamily="2" charset="0"/>
              </a:rPr>
              <a:t>NOT created </a:t>
            </a:r>
            <a:r>
              <a:rPr lang="en-US" sz="2300" dirty="0">
                <a:latin typeface="Avenir Book" panose="02000503020000020003" pitchFamily="2" charset="0"/>
              </a:rPr>
              <a:t>at that time</a:t>
            </a:r>
          </a:p>
          <a:p>
            <a:r>
              <a:rPr lang="en-US" sz="2300" b="0" i="0" dirty="0">
                <a:solidFill>
                  <a:srgbClr val="0A0A0A"/>
                </a:solidFill>
                <a:effectLst/>
                <a:latin typeface="Avenir Book" panose="02000503020000020003" pitchFamily="2" charset="0"/>
              </a:rPr>
              <a:t>                                               </a:t>
            </a:r>
            <a:r>
              <a:rPr lang="el-GR" sz="2500" b="0" i="0" dirty="0" err="1">
                <a:solidFill>
                  <a:srgbClr val="0A0A0A"/>
                </a:solidFill>
                <a:effectLst/>
                <a:latin typeface="blbGentium"/>
              </a:rPr>
              <a:t>γεννάω</a:t>
            </a:r>
            <a:r>
              <a:rPr lang="en-US" sz="2500" b="0" i="0" dirty="0">
                <a:solidFill>
                  <a:srgbClr val="0A0A0A"/>
                </a:solidFill>
                <a:effectLst/>
                <a:latin typeface="blbGentium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gennhaoh</a:t>
            </a:r>
            <a:r>
              <a:rPr lang="en-US" sz="24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3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= Father </a:t>
            </a:r>
            <a:r>
              <a:rPr lang="en-US" sz="2300" b="1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established</a:t>
            </a:r>
            <a:r>
              <a:rPr lang="en-US" sz="230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His Son</a:t>
            </a:r>
            <a:endParaRPr lang="en-US" sz="2300" b="1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                       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John 3:16 </a:t>
            </a:r>
            <a:r>
              <a:rPr lang="el-GR" sz="2500" b="0" i="0" dirty="0" err="1">
                <a:solidFill>
                  <a:srgbClr val="0A0A0A"/>
                </a:solidFill>
                <a:effectLst/>
                <a:latin typeface="blbGentium"/>
              </a:rPr>
              <a:t>μονογενής</a:t>
            </a:r>
            <a:r>
              <a:rPr lang="en-US" sz="2500" b="0" i="0" dirty="0">
                <a:solidFill>
                  <a:srgbClr val="0A0A0A"/>
                </a:solidFill>
                <a:effectLst/>
                <a:latin typeface="blbGentium"/>
              </a:rPr>
              <a:t> </a:t>
            </a:r>
            <a:r>
              <a:rPr lang="en-US" sz="2400" b="0" i="1" dirty="0" err="1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monogenays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300" b="0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= </a:t>
            </a:r>
            <a:r>
              <a:rPr lang="en-US" sz="23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only one of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that </a:t>
            </a:r>
            <a:r>
              <a:rPr lang="en-US" sz="2300" b="1" dirty="0">
                <a:solidFill>
                  <a:srgbClr val="0070C0"/>
                </a:solidFill>
                <a:effectLst/>
                <a:latin typeface="Avenir Book" panose="02000503020000020003" pitchFamily="2" charset="0"/>
              </a:rPr>
              <a:t>kind</a:t>
            </a:r>
            <a:endParaRPr lang="en-US" sz="23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10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just as He says also in another passage,</a:t>
            </a:r>
            <a:endParaRPr lang="en-US" sz="8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“You </a:t>
            </a:r>
            <a:r>
              <a:rPr lang="en-US" sz="2300" dirty="0">
                <a:latin typeface="Avenir Book" panose="02000503020000020003" pitchFamily="2" charset="0"/>
              </a:rPr>
              <a:t>[Jesus]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are a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Priest forever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according to the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order of Melchizedek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”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						 </a:t>
            </a:r>
            <a:r>
              <a:rPr lang="en-US" sz="2300" dirty="0">
                <a:latin typeface="Avenir Book" panose="02000503020000020003" pitchFamily="2" charset="0"/>
              </a:rPr>
              <a:t>[Paul quotes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Psalm 110:4</a:t>
            </a:r>
            <a:r>
              <a:rPr lang="en-US" sz="2300" dirty="0">
                <a:latin typeface="Avenir Book" panose="02000503020000020003" pitchFamily="2" charset="0"/>
              </a:rPr>
              <a:t>]</a:t>
            </a:r>
          </a:p>
          <a:p>
            <a:endParaRPr lang="en-US" sz="12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           Consider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Psalm 110:1 </a:t>
            </a:r>
            <a:r>
              <a:rPr lang="en-US" sz="2400" dirty="0">
                <a:latin typeface="Avenir Book" panose="02000503020000020003" pitchFamily="2" charset="0"/>
              </a:rPr>
              <a:t>25 times in the NT </a:t>
            </a:r>
            <a:r>
              <a:rPr lang="en-US" sz="2400" i="1" dirty="0">
                <a:solidFill>
                  <a:srgbClr val="0070C0"/>
                </a:solidFill>
                <a:latin typeface="Avenir Book" panose="02000503020000020003" pitchFamily="2" charset="0"/>
              </a:rPr>
              <a:t>“enemies your footstool”</a:t>
            </a:r>
            <a:endParaRPr lang="en-US" sz="2400" i="1" dirty="0">
              <a:latin typeface="Avenir Book" panose="02000503020000020003" pitchFamily="2" charset="0"/>
            </a:endParaRPr>
          </a:p>
          <a:p>
            <a:r>
              <a:rPr lang="en-US" sz="2300" dirty="0">
                <a:latin typeface="Avenir Book" panose="02000503020000020003" pitchFamily="2" charset="0"/>
              </a:rPr>
              <a:t>                          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Psalm 110:4  </a:t>
            </a:r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“priest forever”</a:t>
            </a:r>
            <a:endParaRPr lang="en-US" sz="2300" b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E12AD-7A05-C174-5092-F4C72543AAE9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46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0D6DF-B4EF-9D0C-C8EC-695C19A42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5D3E8-A81F-DEE6-45E1-4C576A5F2A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0F0DE-DB1F-1C5C-A370-A249933463C6}"/>
              </a:ext>
            </a:extLst>
          </p:cNvPr>
          <p:cNvSpPr txBox="1"/>
          <p:nvPr/>
        </p:nvSpPr>
        <p:spPr>
          <a:xfrm>
            <a:off x="189992" y="844530"/>
            <a:ext cx="11552650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Avenir Book" panose="02000503020000020003" pitchFamily="2" charset="0"/>
              </a:rPr>
              <a:t>          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Hebrews 4:14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thru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5:6 </a:t>
            </a:r>
            <a:endParaRPr lang="en-US" sz="10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Therefore, since we have a Great High Priest who has passed through the  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the heavens, Jesus the Son of God, </a:t>
            </a:r>
            <a:r>
              <a:rPr lang="en-US" sz="25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let us hold fast our confession </a:t>
            </a:r>
            <a:endParaRPr lang="en-US" sz="25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			 </a:t>
            </a:r>
            <a:r>
              <a:rPr lang="en-US" sz="2300" b="1" dirty="0">
                <a:latin typeface="Avenir Book" panose="02000503020000020003" pitchFamily="2" charset="0"/>
              </a:rPr>
              <a:t>[run the race, endure, finish well, stay the course]</a:t>
            </a:r>
            <a:endParaRPr lang="en-US" sz="23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11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for we do not have a High Priest who cannot sympathize with our weaknesses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but One who has been tempted in all things as we are,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yet without sin </a:t>
            </a:r>
          </a:p>
          <a:p>
            <a:endParaRPr lang="en-US" sz="9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Matthew 4:1-11 </a:t>
            </a:r>
            <a:r>
              <a:rPr lang="en-US" sz="25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“the accuser” </a:t>
            </a:r>
            <a:r>
              <a:rPr lang="en-US" sz="2400" i="1" dirty="0">
                <a:latin typeface="Avenir Book" panose="02000503020000020003" pitchFamily="2" charset="0"/>
              </a:rPr>
              <a:t>made three direct temptations to Jesus:</a:t>
            </a:r>
          </a:p>
          <a:p>
            <a:endParaRPr lang="en-US" sz="8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400" b="1" dirty="0">
                <a:solidFill>
                  <a:srgbClr val="0070C0"/>
                </a:solidFill>
                <a:latin typeface="Avenir Book" panose="02000503020000020003" pitchFamily="2" charset="0"/>
              </a:rPr>
              <a:t>1.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you’re hungry - use </a:t>
            </a:r>
            <a:r>
              <a:rPr lang="en-US" sz="2300" b="1" i="1" dirty="0" err="1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dunamis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 to transform stones into bread loaves </a:t>
            </a:r>
            <a:endParaRPr lang="en-US" sz="23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2.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God’s aggelos protect You, let them catch You in gravity freefall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3.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bow and worship me and I will give you all kingdoms of Earth</a:t>
            </a:r>
          </a:p>
          <a:p>
            <a:endParaRPr lang="en-US" sz="12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26:39-39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IF this suffering can be avoided, please remove it from Me, but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I want Your will not My own </a:t>
            </a:r>
            <a:r>
              <a:rPr lang="en-US" sz="2300" dirty="0">
                <a:latin typeface="Avenir Book" panose="02000503020000020003" pitchFamily="2" charset="0"/>
              </a:rPr>
              <a:t>[as a man, tempted but without sin]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11528-E3A6-B881-6F4C-80B05E9A417C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91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1C956-D64F-8ABB-0979-878A9DA9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431BA-BA1C-12B4-489B-4B173637CF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E5205-BEA6-BB4F-99C5-89951A76F73E}"/>
              </a:ext>
            </a:extLst>
          </p:cNvPr>
          <p:cNvSpPr txBox="1"/>
          <p:nvPr/>
        </p:nvSpPr>
        <p:spPr>
          <a:xfrm>
            <a:off x="0" y="682094"/>
            <a:ext cx="11969943" cy="546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latin typeface="Avenir Book" panose="02000503020000020003" pitchFamily="2" charset="0"/>
              </a:rPr>
              <a:t>Review: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let us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draw near with confidence 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to the 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Throne of Grace</a:t>
            </a:r>
          </a:p>
          <a:p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					   </a:t>
            </a:r>
            <a:r>
              <a:rPr lang="el-GR" sz="2400" dirty="0" err="1"/>
              <a:t>θρόνος</a:t>
            </a:r>
            <a:r>
              <a:rPr lang="en-US" sz="2400" dirty="0"/>
              <a:t>        </a:t>
            </a:r>
            <a:r>
              <a:rPr lang="el-GR" sz="2400" dirty="0" err="1"/>
              <a:t>χάρις</a:t>
            </a:r>
            <a:r>
              <a:rPr lang="en-US" sz="2400" dirty="0"/>
              <a:t>  </a:t>
            </a:r>
            <a:r>
              <a:rPr lang="en-US" sz="23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thronos</a:t>
            </a:r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US" sz="23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charis</a:t>
            </a:r>
            <a:endParaRPr lang="en-US" sz="2300" b="1" i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endParaRPr lang="en-US" sz="9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so that we may receive Mercy and find Grace to help in our time of need 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for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every high priest taken from among men </a:t>
            </a:r>
            <a:r>
              <a:rPr lang="en-US" sz="2400" dirty="0">
                <a:latin typeface="Avenir Book" panose="02000503020000020003" pitchFamily="2" charset="0"/>
              </a:rPr>
              <a:t>[Jesus </a:t>
            </a:r>
            <a:r>
              <a:rPr lang="en-US" sz="2400" b="1" i="1" u="sng" dirty="0">
                <a:latin typeface="Avenir Book" panose="02000503020000020003" pitchFamily="2" charset="0"/>
              </a:rPr>
              <a:t>the man</a:t>
            </a:r>
            <a:r>
              <a:rPr lang="en-US" sz="2400" b="1" i="1" dirty="0">
                <a:latin typeface="Avenir Book" panose="02000503020000020003" pitchFamily="2" charset="0"/>
              </a:rPr>
              <a:t> </a:t>
            </a:r>
            <a:r>
              <a:rPr lang="en-US" sz="2400" b="1" dirty="0">
                <a:latin typeface="Avenir Book" panose="02000503020000020003" pitchFamily="2" charset="0"/>
              </a:rPr>
              <a:t>is our</a:t>
            </a:r>
            <a:r>
              <a:rPr lang="en-US" sz="2400" dirty="0">
                <a:latin typeface="Avenir Book" panose="02000503020000020003" pitchFamily="2" charset="0"/>
              </a:rPr>
              <a:t> Priest]</a:t>
            </a:r>
            <a:endParaRPr lang="en-US" sz="8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400" dirty="0">
                <a:latin typeface="Avenir Book" panose="02000503020000020003" pitchFamily="2" charset="0"/>
              </a:rPr>
              <a:t>Jesus can understand/empathize/sympathize with us as “intermediary”</a:t>
            </a:r>
          </a:p>
          <a:p>
            <a:endParaRPr lang="en-US" sz="700" dirty="0">
              <a:latin typeface="Avenir Book" panose="02000503020000020003" pitchFamily="2" charset="0"/>
            </a:endParaRPr>
          </a:p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is appointed on behalf of men in things pertaining to God to offer both: 1] gifts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and 2] sacrifices for sins he can deal gently with ignorant and misguided since he is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also beset with weakness and because of it he is obligated to offer sacrifices 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for sins as for the people and also for himself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Phil. 2:8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Jesus as a man humbled 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Himself becoming obedient even to physical death on a cross</a:t>
            </a:r>
            <a:endParaRPr lang="en-US" sz="23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7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Paul is </a:t>
            </a:r>
            <a:r>
              <a:rPr lang="en-US" sz="2300" dirty="0">
                <a:latin typeface="Avenir Book" panose="02000503020000020003" pitchFamily="2" charset="0"/>
              </a:rPr>
              <a:t>clearly explaining to 1</a:t>
            </a:r>
            <a:r>
              <a:rPr lang="en-US" sz="2300" baseline="30000" dirty="0">
                <a:latin typeface="Avenir Book" panose="02000503020000020003" pitchFamily="2" charset="0"/>
              </a:rPr>
              <a:t>st</a:t>
            </a:r>
            <a:r>
              <a:rPr lang="en-US" sz="2300" dirty="0">
                <a:latin typeface="Avenir Book" panose="02000503020000020003" pitchFamily="2" charset="0"/>
              </a:rPr>
              <a:t> Century AD Hebrew believers that after being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dirty="0">
                <a:latin typeface="Avenir Book" panose="02000503020000020003" pitchFamily="2" charset="0"/>
              </a:rPr>
              <a:t>saved-justified they now have Jesus as their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Hebrew High Priest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                All within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Leviticus</a:t>
            </a:r>
            <a:r>
              <a:rPr lang="en-US" sz="2300" dirty="0">
                <a:latin typeface="Avenir Book" panose="02000503020000020003" pitchFamily="2" charset="0"/>
              </a:rPr>
              <a:t> that they were so dedicated to </a:t>
            </a:r>
          </a:p>
          <a:p>
            <a:r>
              <a:rPr lang="en-US" sz="23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		     now pivots away from Torah, Law, Aaron, Levites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TO JESUS!</a:t>
            </a:r>
            <a:endParaRPr lang="en-US" sz="2300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F2E73-4289-0A4E-7BD8-46A8C6CD3122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335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3A80A-B565-07F3-B822-D5DEE4D3D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0270C-498B-BB2E-8E71-F7B402A2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5D0A2-2DA6-F782-3A2E-CFE265075C88}"/>
              </a:ext>
            </a:extLst>
          </p:cNvPr>
          <p:cNvSpPr txBox="1"/>
          <p:nvPr/>
        </p:nvSpPr>
        <p:spPr>
          <a:xfrm>
            <a:off x="271458" y="775854"/>
            <a:ext cx="1085431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venir Book" panose="02000503020000020003" pitchFamily="2" charset="0"/>
              </a:rPr>
              <a:t>COMPARE: </a:t>
            </a:r>
            <a:r>
              <a:rPr lang="en-US" sz="2500" b="1" i="1" dirty="0">
                <a:solidFill>
                  <a:srgbClr val="7030A0"/>
                </a:solidFill>
                <a:latin typeface="Avenir Book" panose="02000503020000020003" pitchFamily="2" charset="0"/>
              </a:rPr>
              <a:t>“order of Aaron”   </a:t>
            </a:r>
            <a:r>
              <a:rPr lang="en-US" sz="2500" dirty="0">
                <a:solidFill>
                  <a:srgbClr val="7030A0"/>
                </a:solidFill>
                <a:latin typeface="Avenir Book" panose="02000503020000020003" pitchFamily="2" charset="0"/>
              </a:rPr>
              <a:t>vs.   </a:t>
            </a:r>
            <a:r>
              <a:rPr lang="en-US" sz="2500" i="1" dirty="0">
                <a:solidFill>
                  <a:srgbClr val="7030A0"/>
                </a:solidFill>
                <a:latin typeface="Avenir Book" panose="02000503020000020003" pitchFamily="2" charset="0"/>
              </a:rPr>
              <a:t>“order of Melchizedek”</a:t>
            </a:r>
          </a:p>
          <a:p>
            <a:endParaRPr lang="en-US" sz="1200" b="1" i="1" dirty="0">
              <a:solidFill>
                <a:srgbClr val="7030A0"/>
              </a:solidFill>
              <a:latin typeface="Avenir Book" panose="02000503020000020003" pitchFamily="2" charset="0"/>
            </a:endParaRPr>
          </a:p>
          <a:p>
            <a:r>
              <a:rPr lang="en-US" sz="2300" b="1" dirty="0">
                <a:latin typeface="Avenir Book" panose="02000503020000020003" pitchFamily="2" charset="0"/>
              </a:rPr>
              <a:t>	Aaron and brother Moses from tribe of Levi  </a:t>
            </a:r>
            <a:r>
              <a:rPr lang="en-US" sz="2300" b="1" i="1" dirty="0">
                <a:latin typeface="Avenir Book" panose="02000503020000020003" pitchFamily="2" charset="0"/>
              </a:rPr>
              <a:t>[of Amram &amp; Jochebed]</a:t>
            </a:r>
          </a:p>
          <a:p>
            <a:r>
              <a:rPr lang="en-US" sz="2300" b="1" i="1" dirty="0">
                <a:latin typeface="Avenir Book" panose="02000503020000020003" pitchFamily="2" charset="0"/>
              </a:rPr>
              <a:t>	</a:t>
            </a:r>
            <a:r>
              <a:rPr lang="en-US" sz="2300" b="1" dirty="0">
                <a:latin typeface="Avenir Book" panose="02000503020000020003" pitchFamily="2" charset="0"/>
              </a:rPr>
              <a:t>First of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Priests from Levi . . . </a:t>
            </a:r>
            <a:r>
              <a:rPr lang="en-US" sz="2300" dirty="0">
                <a:latin typeface="Avenir Book" panose="02000503020000020003" pitchFamily="2" charset="0"/>
              </a:rPr>
              <a:t>always separate from the </a:t>
            </a:r>
            <a:r>
              <a:rPr lang="en-US" sz="2300" b="1" dirty="0">
                <a:solidFill>
                  <a:srgbClr val="7030A0"/>
                </a:solidFill>
                <a:latin typeface="Avenir Book" panose="02000503020000020003" pitchFamily="2" charset="0"/>
              </a:rPr>
              <a:t>Kings from Judah</a:t>
            </a:r>
            <a:endParaRPr lang="en-US" sz="23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endParaRPr lang="en-US" sz="15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Exodus 16:33 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selected by God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Numbers 17:8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formal confirmation into this ‘office’ of service</a:t>
            </a:r>
            <a:endParaRPr lang="en-US" sz="2300" b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Exodus 28:1	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called by God to this ministry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Numbers 16:1-15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Korah rejected Aaron’s priesthood over Hebrews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1</a:t>
            </a:r>
            <a:r>
              <a:rPr lang="en-US" sz="23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st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 Sam. 13:5-14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King Saul tries priestly sacrifice in Nathan’s absence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</a:t>
            </a:r>
            <a:r>
              <a:rPr lang="en-US" sz="2300" dirty="0">
                <a:solidFill>
                  <a:srgbClr val="C00000"/>
                </a:solidFill>
                <a:latin typeface="Avenir Book" panose="02000503020000020003" pitchFamily="2" charset="0"/>
              </a:rPr>
              <a:t>God then removes Saul from throne</a:t>
            </a:r>
            <a:endParaRPr lang="en-US" sz="2300" i="1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  <a:r>
              <a:rPr lang="en-US" sz="2200" b="1" baseline="30000" dirty="0">
                <a:solidFill>
                  <a:srgbClr val="0070C0"/>
                </a:solidFill>
                <a:latin typeface="Avenir Book" panose="02000503020000020003" pitchFamily="2" charset="0"/>
              </a:rPr>
              <a:t>nd</a:t>
            </a:r>
            <a:r>
              <a:rPr lang="en-US" sz="2200" b="1" dirty="0">
                <a:solidFill>
                  <a:srgbClr val="0070C0"/>
                </a:solidFill>
                <a:latin typeface="Avenir Book" panose="02000503020000020003" pitchFamily="2" charset="0"/>
              </a:rPr>
              <a:t> Chron. 26:16-23	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King Uzziah tries priestly burning incense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					 </a:t>
            </a:r>
            <a:r>
              <a:rPr lang="en-US" sz="2300" dirty="0">
                <a:solidFill>
                  <a:srgbClr val="C00000"/>
                </a:solidFill>
                <a:latin typeface="Avenir Book" panose="02000503020000020003" pitchFamily="2" charset="0"/>
              </a:rPr>
              <a:t>God gives him leprosy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2D949-930E-C0B6-500F-4DB3D2DFAAF2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04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5EE23-47CF-D069-A5C0-20910574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34293-0184-EF83-7A95-88A2921D44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20" y="0"/>
            <a:ext cx="110991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E381F-20E1-82C1-E38B-5DB5E6FC3D23}"/>
              </a:ext>
            </a:extLst>
          </p:cNvPr>
          <p:cNvSpPr txBox="1"/>
          <p:nvPr/>
        </p:nvSpPr>
        <p:spPr>
          <a:xfrm>
            <a:off x="20811" y="794426"/>
            <a:ext cx="11893064" cy="497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     Hebrews 4:14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thru 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5:6 </a:t>
            </a:r>
          </a:p>
          <a:p>
            <a:endParaRPr lang="en-US" sz="900" b="1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400" b="1" i="1" dirty="0">
                <a:solidFill>
                  <a:srgbClr val="FF0000"/>
                </a:solidFill>
                <a:latin typeface="Avenir Book" panose="02000503020000020003" pitchFamily="2" charset="0"/>
              </a:rPr>
              <a:t>no one takes the honor to himself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, but 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receives it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 when he is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called by God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even as Aaron was - so also Christ did not glorify Himself so as to become a high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priest, but He who said to Him, “You are My Son, today I have begotten You”     </a:t>
            </a:r>
          </a:p>
          <a:p>
            <a:endParaRPr lang="en-US" sz="9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just as He says also in another passage,</a:t>
            </a:r>
          </a:p>
          <a:p>
            <a:endParaRPr lang="en-US" sz="600" i="1" dirty="0">
              <a:solidFill>
                <a:schemeClr val="accent2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     “You </a:t>
            </a:r>
            <a:r>
              <a:rPr lang="en-US" sz="2300" dirty="0">
                <a:latin typeface="Avenir Book" panose="02000503020000020003" pitchFamily="2" charset="0"/>
              </a:rPr>
              <a:t>[Jesus]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are a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Priest </a:t>
            </a:r>
            <a:r>
              <a:rPr lang="en-US" sz="2400" b="1" i="1" u="sng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forever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according to the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order of Melchizedek</a:t>
            </a:r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”</a:t>
            </a:r>
          </a:p>
          <a:p>
            <a:r>
              <a:rPr lang="en-US" sz="2300" i="1" dirty="0">
                <a:solidFill>
                  <a:schemeClr val="accent2">
                    <a:lumMod val="50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300" dirty="0">
                <a:latin typeface="Avenir Book" panose="02000503020000020003" pitchFamily="2" charset="0"/>
              </a:rPr>
              <a:t>Paul quotes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Psalm 110:4  </a:t>
            </a:r>
            <a:r>
              <a:rPr lang="en-US" sz="2300" dirty="0">
                <a:latin typeface="Avenir Book" panose="02000503020000020003" pitchFamily="2" charset="0"/>
              </a:rPr>
              <a:t>forever is in contrast to limited-temporal </a:t>
            </a:r>
            <a:r>
              <a:rPr lang="en-US" sz="2300" b="1" i="1" dirty="0">
                <a:latin typeface="Avenir Book" panose="02000503020000020003" pitchFamily="2" charset="0"/>
              </a:rPr>
              <a:t>order of Aaron</a:t>
            </a:r>
          </a:p>
          <a:p>
            <a:r>
              <a:rPr lang="en-US" sz="2300" b="1" i="1" dirty="0">
                <a:latin typeface="Avenir Book" panose="02000503020000020003" pitchFamily="2" charset="0"/>
              </a:rPr>
              <a:t>	</a:t>
            </a:r>
            <a:r>
              <a:rPr lang="en-US" sz="2300" dirty="0">
                <a:latin typeface="Avenir Book" panose="02000503020000020003" pitchFamily="2" charset="0"/>
              </a:rPr>
              <a:t>Paul is distinguishing Jesus thru </a:t>
            </a:r>
            <a:r>
              <a:rPr lang="en-US" sz="2300" b="1" i="1" dirty="0" err="1">
                <a:solidFill>
                  <a:srgbClr val="7030A0"/>
                </a:solidFill>
                <a:latin typeface="Avenir Book" panose="02000503020000020003" pitchFamily="2" charset="0"/>
              </a:rPr>
              <a:t>Melchi-Sedek</a:t>
            </a:r>
            <a:r>
              <a:rPr lang="en-US" sz="2300" dirty="0">
                <a:latin typeface="Avenir Book" panose="02000503020000020003" pitchFamily="2" charset="0"/>
              </a:rPr>
              <a:t>, unique from Aaron and Levites</a:t>
            </a:r>
            <a:endParaRPr lang="en-US" sz="2300" b="1" i="1" dirty="0">
              <a:latin typeface="Avenir Book" panose="02000503020000020003" pitchFamily="2" charset="0"/>
            </a:endParaRPr>
          </a:p>
          <a:p>
            <a:endParaRPr lang="en-US" sz="700" dirty="0">
              <a:latin typeface="Avenir Book" panose="02000503020000020003" pitchFamily="2" charset="0"/>
            </a:endParaRPr>
          </a:p>
          <a:p>
            <a:endParaRPr lang="en-US" sz="7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Consider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Psalm 110:1-4     </a:t>
            </a:r>
            <a:r>
              <a:rPr lang="en-US" sz="2400" dirty="0">
                <a:latin typeface="Avenir Book" panose="02000503020000020003" pitchFamily="2" charset="0"/>
              </a:rPr>
              <a:t>27 times in NT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  -  </a:t>
            </a:r>
            <a:r>
              <a:rPr lang="en-US" sz="2400" dirty="0">
                <a:latin typeface="Avenir Book" panose="02000503020000020003" pitchFamily="2" charset="0"/>
              </a:rPr>
              <a:t>4 cites in Hebrews + 6 inferences to it </a:t>
            </a:r>
          </a:p>
          <a:p>
            <a:r>
              <a:rPr lang="en-US" sz="2300" dirty="0">
                <a:latin typeface="Avenir Book" panose="02000503020000020003" pitchFamily="2" charset="0"/>
              </a:rPr>
              <a:t>	                            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sit at My right hand until I make Your enemies Your footstool</a:t>
            </a:r>
          </a:p>
          <a:p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	     </a:t>
            </a:r>
            <a:r>
              <a:rPr lang="en-US" sz="2300" b="1" dirty="0">
                <a:solidFill>
                  <a:srgbClr val="0070C0"/>
                </a:solidFill>
                <a:latin typeface="Avenir Book" panose="02000503020000020003" pitchFamily="2" charset="0"/>
              </a:rPr>
              <a:t>Matt. 22 Mark 12 Luke 20 </a:t>
            </a:r>
            <a:r>
              <a:rPr lang="en-US" sz="2300" dirty="0">
                <a:latin typeface="Avenir Book" panose="02000503020000020003" pitchFamily="2" charset="0"/>
              </a:rPr>
              <a:t>Jesus quotes this to confound religious leaders</a:t>
            </a:r>
          </a:p>
          <a:p>
            <a:r>
              <a:rPr lang="en-US" sz="2300" i="1" dirty="0">
                <a:latin typeface="Avenir Book" panose="02000503020000020003" pitchFamily="2" charset="0"/>
              </a:rPr>
              <a:t>			</a:t>
            </a:r>
            <a:r>
              <a:rPr lang="en-US" sz="2300" b="1" i="1" dirty="0">
                <a:latin typeface="Avenir Book" panose="02000503020000020003" pitchFamily="2" charset="0"/>
              </a:rPr>
              <a:t>Remember: </a:t>
            </a:r>
            <a:r>
              <a:rPr lang="en-US" sz="2300" i="1" dirty="0">
                <a:solidFill>
                  <a:srgbClr val="0070C0"/>
                </a:solidFill>
                <a:latin typeface="Avenir Book" panose="02000503020000020003" pitchFamily="2" charset="0"/>
              </a:rPr>
              <a:t>David calls Him ‘Lord’</a:t>
            </a:r>
            <a:endParaRPr lang="en-US" sz="2300" i="1" dirty="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80F12-DAAE-394E-E23D-4961B485E4BF}"/>
              </a:ext>
            </a:extLst>
          </p:cNvPr>
          <p:cNvSpPr txBox="1"/>
          <p:nvPr/>
        </p:nvSpPr>
        <p:spPr>
          <a:xfrm>
            <a:off x="490653" y="0"/>
            <a:ext cx="1046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Pharisee Paul’s </a:t>
            </a:r>
            <a:r>
              <a:rPr lang="el-GR" sz="3200" b="0" i="1" dirty="0">
                <a:solidFill>
                  <a:srgbClr val="0070C0"/>
                </a:solidFill>
                <a:effectLst/>
                <a:latin typeface="Google Sans"/>
              </a:rPr>
              <a:t>ἀπολογία</a:t>
            </a:r>
            <a:r>
              <a:rPr lang="en-US" sz="28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23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to the </a:t>
            </a:r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77"/>
              </a:rPr>
              <a:t>Hebrews   </a:t>
            </a:r>
            <a:r>
              <a:rPr lang="el-GR" sz="3600" b="0" i="0" dirty="0">
                <a:solidFill>
                  <a:srgbClr val="0070C0"/>
                </a:solidFill>
                <a:effectLst/>
                <a:latin typeface="blbGentium"/>
              </a:rPr>
              <a:t>Ἑβραῖος</a:t>
            </a:r>
            <a:endParaRPr lang="en-US" sz="3000" dirty="0">
              <a:solidFill>
                <a:srgbClr val="0070C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050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61865</TotalTime>
  <Words>3623</Words>
  <Application>Microsoft Macintosh PowerPoint</Application>
  <PresentationFormat>Widescreen</PresentationFormat>
  <Paragraphs>398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Aptos Display</vt:lpstr>
      <vt:lpstr>Arial</vt:lpstr>
      <vt:lpstr>Avenir Book</vt:lpstr>
      <vt:lpstr>blbGentium</vt:lpstr>
      <vt:lpstr>blbHebrew</vt:lpstr>
      <vt:lpstr>Copperplate Gothic Bold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Newton</dc:creator>
  <cp:lastModifiedBy>Dave Newton</cp:lastModifiedBy>
  <cp:revision>548</cp:revision>
  <cp:lastPrinted>2025-02-24T22:59:59Z</cp:lastPrinted>
  <dcterms:created xsi:type="dcterms:W3CDTF">2024-12-05T18:22:41Z</dcterms:created>
  <dcterms:modified xsi:type="dcterms:W3CDTF">2025-03-24T14:34:17Z</dcterms:modified>
</cp:coreProperties>
</file>