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1" r:id="rId2"/>
    <p:sldId id="269" r:id="rId3"/>
    <p:sldId id="272" r:id="rId4"/>
    <p:sldId id="340" r:id="rId5"/>
    <p:sldId id="345" r:id="rId6"/>
    <p:sldId id="352" r:id="rId7"/>
    <p:sldId id="353" r:id="rId8"/>
    <p:sldId id="360" r:id="rId9"/>
    <p:sldId id="307" r:id="rId10"/>
    <p:sldId id="359" r:id="rId11"/>
    <p:sldId id="355" r:id="rId12"/>
    <p:sldId id="358" r:id="rId13"/>
    <p:sldId id="348" r:id="rId14"/>
    <p:sldId id="356" r:id="rId15"/>
    <p:sldId id="357" r:id="rId16"/>
    <p:sldId id="346" r:id="rId17"/>
    <p:sldId id="354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BB43"/>
    <a:srgbClr val="BDAB3F"/>
    <a:srgbClr val="E5CE71"/>
    <a:srgbClr val="DAC647"/>
    <a:srgbClr val="E5C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2"/>
    <p:restoredTop sz="94752"/>
  </p:normalViewPr>
  <p:slideViewPr>
    <p:cSldViewPr snapToGrid="0">
      <p:cViewPr varScale="1">
        <p:scale>
          <a:sx n="102" d="100"/>
          <a:sy n="102" d="100"/>
        </p:scale>
        <p:origin x="27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EB24-74F4-D34C-81C2-9DB0363CE12E}" type="datetimeFigureOut">
              <a:rPr lang="en-US" smtClean="0"/>
              <a:t>2/28/25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06125-FF6F-3842-A9D1-94378C3F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3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E16AB-06A7-D4EA-4595-D302C62FD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2CA459-1FF9-102C-04D0-C0CE93787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1FC301-E588-96CE-421E-2DCF7A079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95208-F47D-198E-DF4D-F6295BA1F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09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CBC23-C4C5-E31D-67EC-8B29F7EEB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D95905-B8D2-3F9D-44BA-427B833907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A3A511-C8AD-130D-2E90-43420BC0D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4D7E1-8C19-B9FC-7966-2E2840D1D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36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B92EC-413B-7CF5-0836-97DECF1DE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DD8829-358C-97A7-4444-A14E90F8F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B78D6C-9A9F-EA4B-8286-7C9765D0F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FC088-1A7D-D82A-059E-00E78E7CC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78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23516-6C52-B4DC-6C99-6FAF11259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4DB1F5-E22C-73D4-12D5-CF60AC3D5E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2AD54E-BB73-0152-B212-337437901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857E2-146D-99F0-7000-C718173C2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07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F2D46-A32B-BF5A-F103-DC14DF0BD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7A73E2-0C6E-BE20-26BC-0736F8532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E1F349-B953-2F19-0F21-7295EF559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D13E6-49E4-D571-EABA-746311C697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23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82BC7-EB8E-C76C-D2F3-AC3061686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7ECEF9-A0B9-F1B6-876F-913900635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B4D04E-D033-DD2B-1DD5-2EB0D9692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28852-D0D8-8D0E-F560-633B6D79D8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4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17147-63D6-1565-F700-7332AED31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8D42C-688E-DF70-FE43-B5C0D12775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7D6AC1-A199-BC16-7E69-1DBA9842E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2E4F9-6460-032C-8B3D-95280B02E1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2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2CEB2-A0F6-F501-48EF-385227EFE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3737C2-07D7-A7F1-F4F2-92F808BE8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2A67E1-5652-8626-3B83-563103FC3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DCBAF-887E-32EF-1B0D-A8D6935754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3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7357A-AE66-639B-DCA0-3AB734DB6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B5524-2085-080A-B1CF-4CA7974214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B6CEBD-8A71-0CF6-9FFB-94BB6E98B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9CEFE-5DF0-1FE2-0270-99E1740F1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1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1838D-017D-24C6-D295-078972024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CB8B84-A8D1-8389-7AB1-E7EB0234C7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6F37D4-C32B-D3E5-DDB6-799CEC2DB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3EDE0-FE49-59D3-3F32-F0F68904E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17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DA8F6-7219-64BF-8B0B-0D8AB5311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B29737-4ABF-F38F-8F25-A85496A40E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120DC8-3564-0C73-2FB6-BFBBBFA76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E7EFA-279A-4906-BA12-B71C340E4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37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93038-EE60-F2DD-0E95-2A8A4B259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56A844-65C2-04AD-DA2B-45C21A9511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16CA94-BF63-FBE3-8328-BFF500D9C0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D512B-9A68-0F40-2CC5-D3ED5875D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93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69AD7-B04F-2FF6-E508-867B3A084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F936F2-6C8B-D9D0-1C07-A4F71A4183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6B0A0-252F-0129-9E45-C8D7133E4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6B673-5A94-AD91-E015-55BD0742A3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05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68954-FBAC-9C19-ACE0-054B33150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3F216F-A29E-9007-A26C-BAC1393D6A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01E613-B5A0-31A7-18C3-E99D859A98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7ECDB-CAE6-26D6-3AC6-B142E7AD84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7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8B38-D2F2-87E3-D9BA-C1E02C052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DD15C-52B7-4B7C-0241-A9B190D09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DE0D2-9C0D-6107-23AD-3AFB33B2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48E3B-4C5E-7E38-9A54-3E18C2CD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F1C75-DFF7-E971-A41B-8E8F6CA4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3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A3B1-50E8-395C-646A-C5EFD978B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F9DEA-D582-F176-3073-5096366B2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46C6F-C158-7BD1-8770-55B9F239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0A56F-B7A2-231E-E94F-ECFC4CA1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B2AFF-98AA-C825-70A4-868D1D01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97AB5-63EE-3255-7D6E-2F471CC38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B9D22-4AEF-F0CA-5C52-BC9468A4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02023-8B85-BA93-6D73-B5717FA9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B265E-FD09-782F-EB08-F0387CFD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1CF6E-C060-E34C-E566-A6337ACD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2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DB7C-2AE3-89AA-9B54-783CB8F4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AD997-0961-D76A-5167-E7027504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4B599-CA8D-F81D-4A32-A81595CC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24F29-7C57-70CC-40FB-F3D2D97E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FF901-9520-3569-ACF1-B5C99FFD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9AA0-31EF-F46D-3307-7B6863EA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091A5-BDF0-198A-CB32-1DD0F7E42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E6B4A-5625-B655-29FB-A4FAA7CD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5C60-83F1-8722-F639-D9006674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48F1E-CBDC-8618-AD04-B95EAD4C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89DB-8CF1-D849-46D5-B96D1C98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BF2F5-CDD1-F446-5F44-C1F380F43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0ECA8-2487-692C-0EF8-03A6BD616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931FA-1082-D4F5-799B-1F1EB949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10C15-9A93-707D-D575-1AB6F0B5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D3AE9-F397-4A5C-1F76-C7404D16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8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8445-E0E7-1F9E-4401-A307416B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A6D5B-E211-8843-4CA3-80B4DA0AE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8BA36-4819-F4E8-FBA3-F40A24240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1E8D3-92ED-B04E-E5C0-BD2F357AE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A155A-D748-815F-86C8-3A0598E4A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2BEFE-61C9-1209-9964-36500C38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279D6-220C-82D5-E40E-34394EBD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403E09-B332-5691-DD16-04E7860E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1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6D05-573D-6DE5-8489-40B08373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3432D-A55E-2C61-57B1-DA491455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87D69-B5F4-22E0-694E-BD5A70C2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3631D-2BCE-879A-D009-5FADF718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5B353-3195-FCA3-1AF0-7232810C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06DEA-0326-4D85-2D93-1FDDF885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98B7F-AB10-20B8-B2B6-CBCCC240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6915-A968-802E-0363-F20347C8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86C5C-FB87-FDC8-4E30-6074C55CB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F6E50-B2AE-A181-E676-C57E06969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50010-56CF-EE25-17A5-1C305EFF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8BB1C-4AC3-0FCB-D70E-2CFC3DA5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F9B43-E462-2433-8792-52EA9013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395A-C108-C7EB-5CEF-92D46D8C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55F38-283A-A8D2-7D79-AD7B02CB7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0CB64-80EC-1CFC-6DC3-1D6424F7A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08958-19C4-B322-0FF3-4E45D588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F01FC-84F9-28F9-28D2-CDC6221B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D4C7D-247C-7836-D83F-C3A69D52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7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3F009-48E0-F093-38D5-F21D31EC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D439F-2F02-E305-D6EB-DFE660F53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E23C9-2721-5A84-4A01-9C599E9A9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A18F47-0DDA-7647-9E90-3E1F3B06B19B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5CE2D-9F2F-69D7-1CD4-E11613996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5F935-6C55-5626-7640-5A420C774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4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AAF4-6B1C-E3EA-BD59-FADF51544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8CA7D-CBEB-058C-D2CB-C3DF0FE0CE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C1826-9CAC-0E16-2BA2-49A46C7B3769}"/>
              </a:ext>
            </a:extLst>
          </p:cNvPr>
          <p:cNvSpPr txBox="1"/>
          <p:nvPr/>
        </p:nvSpPr>
        <p:spPr>
          <a:xfrm>
            <a:off x="2848634" y="111480"/>
            <a:ext cx="8588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</a:p>
          <a:p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						     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604A8-5D5F-8F7A-F936-52B266204991}"/>
              </a:ext>
            </a:extLst>
          </p:cNvPr>
          <p:cNvSpPr txBox="1"/>
          <p:nvPr/>
        </p:nvSpPr>
        <p:spPr>
          <a:xfrm>
            <a:off x="496259" y="5097445"/>
            <a:ext cx="2352375" cy="1538883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 Dr. Dave Newton </a:t>
            </a:r>
          </a:p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         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© 2025</a:t>
            </a:r>
            <a:endParaRPr lang="en-US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It Out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Calvary Chapel </a:t>
            </a:r>
          </a:p>
          <a:p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      Santa Barbara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95EFB-5087-3F65-3728-633E70B50090}"/>
              </a:ext>
            </a:extLst>
          </p:cNvPr>
          <p:cNvSpPr txBox="1"/>
          <p:nvPr/>
        </p:nvSpPr>
        <p:spPr>
          <a:xfrm>
            <a:off x="223025" y="884028"/>
            <a:ext cx="3294876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Session-7</a:t>
            </a:r>
          </a:p>
          <a:p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Hebrews 4:4-11</a:t>
            </a:r>
          </a:p>
          <a:p>
            <a:endParaRPr lang="en-US" sz="10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en-US" sz="2800" dirty="0"/>
              <a:t>Paul cites:</a:t>
            </a:r>
          </a:p>
          <a:p>
            <a:r>
              <a:rPr lang="en-US" sz="2800" dirty="0"/>
              <a:t>        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Genesis 2</a:t>
            </a:r>
          </a:p>
        </p:txBody>
      </p:sp>
    </p:spTree>
    <p:extLst>
      <p:ext uri="{BB962C8B-B14F-4D97-AF65-F5344CB8AC3E}">
        <p14:creationId xmlns:p14="http://schemas.microsoft.com/office/powerpoint/2010/main" val="415114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0346E-FA67-3482-D0E0-2C6674610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7B013D-FAAF-24DD-8CCE-0524556186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8CC191-DB23-E692-4DA9-D30E93779963}"/>
              </a:ext>
            </a:extLst>
          </p:cNvPr>
          <p:cNvSpPr txBox="1"/>
          <p:nvPr/>
        </p:nvSpPr>
        <p:spPr>
          <a:xfrm>
            <a:off x="490653" y="869582"/>
            <a:ext cx="11170302" cy="5247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venir Book" panose="02000503020000020003" pitchFamily="2" charset="0"/>
              </a:rPr>
              <a:t>BE SURE TO GET THIS:</a:t>
            </a:r>
          </a:p>
          <a:p>
            <a:endParaRPr lang="en-US" sz="1000" b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  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Had Joshua given them ”the” Rest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then he would not have spoken of 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another day after that    </a:t>
            </a:r>
            <a:r>
              <a:rPr lang="en-US" sz="2400" b="1" dirty="0">
                <a:latin typeface="Avenir Book" panose="02000503020000020003" pitchFamily="2" charset="0"/>
              </a:rPr>
              <a:t>[still future]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</a:t>
            </a:r>
            <a:r>
              <a:rPr lang="en-US" sz="2200" dirty="0">
                <a:latin typeface="Avenir Book" panose="02000503020000020003" pitchFamily="2" charset="0"/>
              </a:rPr>
              <a:t>Paul lets us know going into Canaan was NOT actual “Rest”</a:t>
            </a:r>
          </a:p>
          <a:p>
            <a:endParaRPr lang="en-US" sz="10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There Remains a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Sabbath Rest 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for the people of God  </a:t>
            </a:r>
            <a:r>
              <a:rPr lang="en-US" sz="2200" dirty="0">
                <a:latin typeface="Avenir Book" panose="02000503020000020003" pitchFamily="2" charset="0"/>
              </a:rPr>
              <a:t>[Paul’s present audience]</a:t>
            </a:r>
            <a:endParaRPr lang="en-US" sz="8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endParaRPr lang="en-US" sz="1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Joshua 21:44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 the </a:t>
            </a:r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Lord gave them rest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on every side according to what</a:t>
            </a:r>
          </a:p>
          <a:p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He had sworn to their fathers</a:t>
            </a:r>
          </a:p>
          <a:p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Joshua 22:4 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and now the </a:t>
            </a:r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Lord has given rest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to your brothers as He spoke</a:t>
            </a:r>
          </a:p>
          <a:p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Joshua 23:1 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after many days when the </a:t>
            </a:r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Lord had given them rest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on each side</a:t>
            </a:r>
          </a:p>
          <a:p>
            <a:endParaRPr lang="en-US" sz="12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200" dirty="0">
                <a:latin typeface="Avenir Book" panose="02000503020000020003" pitchFamily="2" charset="0"/>
              </a:rPr>
              <a:t>Paul is very clearly explaining that they all know the Hebrews did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		receive ‘rest’ in Canaan, but that is not the Final Rest at all – it is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		simply a “type” or “foreshadow” of future: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another DAY after that</a:t>
            </a:r>
          </a:p>
          <a:p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</a:t>
            </a:r>
            <a:r>
              <a:rPr lang="en-US" sz="2200" dirty="0">
                <a:latin typeface="Avenir Book" panose="02000503020000020003" pitchFamily="2" charset="0"/>
              </a:rPr>
              <a:t>That “Rest” is still open/available for God’s people [present tense] </a:t>
            </a:r>
            <a:endParaRPr lang="en-US" sz="2300" dirty="0"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B2B19D-C769-019D-4BDE-92AE281BBD0C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2620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689A6-92A0-7A3B-693A-C5D79A0F0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DF7419-8405-4E03-732B-E62256F243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41A427-C048-5270-2AB2-9CB30E22D93E}"/>
              </a:ext>
            </a:extLst>
          </p:cNvPr>
          <p:cNvSpPr txBox="1"/>
          <p:nvPr/>
        </p:nvSpPr>
        <p:spPr>
          <a:xfrm>
            <a:off x="246482" y="756848"/>
            <a:ext cx="1169903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v8-11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therefore 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let us be diligent to enter that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Rest</a:t>
            </a:r>
            <a:endParaRPr lang="en-US" sz="2300" b="1" i="1" dirty="0">
              <a:solidFill>
                <a:schemeClr val="accent2">
                  <a:lumMod val="50000"/>
                </a:schemeClr>
              </a:solidFill>
              <a:highlight>
                <a:srgbClr val="FFFF00"/>
              </a:highlight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</a:t>
            </a:r>
            <a:r>
              <a:rPr lang="en-US" sz="2400" b="1" dirty="0">
                <a:latin typeface="Avenir Book" panose="02000503020000020003" pitchFamily="2" charset="0"/>
              </a:rPr>
              <a:t>What is this “Rest”?  </a:t>
            </a:r>
            <a:endParaRPr lang="en-US" sz="1200" dirty="0"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Greek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word is </a:t>
            </a:r>
            <a:r>
              <a:rPr lang="el-GR" sz="2400" dirty="0" err="1"/>
              <a:t>κατάπαυσις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kata-</a:t>
            </a:r>
            <a:r>
              <a:rPr lang="en-US" sz="24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pausis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</a:t>
            </a:r>
            <a:r>
              <a:rPr lang="en-US" sz="2200" dirty="0">
                <a:latin typeface="Avenir Book" panose="02000503020000020003" pitchFamily="2" charset="0"/>
              </a:rPr>
              <a:t>used 8x in Hebrews 3 and 4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          ceasing one’s activity/actions, no longer needed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 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LXX Greek word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l-GR" sz="2400" dirty="0"/>
              <a:t>κληρονομία</a:t>
            </a:r>
            <a:r>
              <a:rPr lang="en-US" sz="2400" dirty="0"/>
              <a:t>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klero-nomia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>
                <a:latin typeface="Avenir Book" panose="02000503020000020003" pitchFamily="2" charset="0"/>
              </a:rPr>
              <a:t>take possession of inheritance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                            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“Rest” and “Inheritance” are equal!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        Pharisee Paul skillfully for </a:t>
            </a:r>
            <a:r>
              <a:rPr lang="en-US" sz="2400" i="1" dirty="0">
                <a:latin typeface="Avenir Book" panose="02000503020000020003" pitchFamily="2" charset="0"/>
              </a:rPr>
              <a:t>believers taking possession of inheritance</a:t>
            </a:r>
          </a:p>
          <a:p>
            <a:endParaRPr lang="en-US" sz="1000" i="1" dirty="0">
              <a:latin typeface="Avenir Book" panose="02000503020000020003" pitchFamily="2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10:22-23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believers washed in baptism to hold fast the confession with wavering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10:32-34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remember your former Judaism, then you got saved, and then you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     had to endure great suffering, being made a public spectacle and with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     open reproaches spoken out against your decision to follow Jesus and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     be baptized, and you willingly accepted the confiscation of your homes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     and other property, knowing you have BETTER, LASTING possession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    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still to come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!</a:t>
            </a:r>
            <a:endParaRPr lang="el-GR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AC78AD-3325-1AB5-3B01-2FF1429C1568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766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F831F-1549-D8F1-C5B9-066724644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49A747-9522-5D21-9849-14BD104EB3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CA965F-1D84-2196-892D-339979554A2F}"/>
              </a:ext>
            </a:extLst>
          </p:cNvPr>
          <p:cNvSpPr txBox="1"/>
          <p:nvPr/>
        </p:nvSpPr>
        <p:spPr>
          <a:xfrm>
            <a:off x="0" y="182868"/>
            <a:ext cx="11953978" cy="5955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venir Book" panose="02000503020000020003" pitchFamily="2" charset="0"/>
              </a:rPr>
              <a:t>BIBLCIAL  </a:t>
            </a:r>
            <a:r>
              <a:rPr lang="en-US" sz="2200" b="1" i="1" dirty="0">
                <a:latin typeface="Avenir Book" panose="02000503020000020003" pitchFamily="2" charset="0"/>
              </a:rPr>
              <a:t>‘Types’   ‘Foreshadows’ of REST:</a:t>
            </a:r>
          </a:p>
          <a:p>
            <a:endParaRPr lang="en-US" sz="900" b="1" i="1" dirty="0">
              <a:latin typeface="Avenir Book" panose="02000503020000020003" pitchFamily="2" charset="0"/>
            </a:endParaRPr>
          </a:p>
          <a:p>
            <a:r>
              <a:rPr lang="en-US" sz="2200" b="1" dirty="0">
                <a:latin typeface="Avenir Book" panose="02000503020000020003" pitchFamily="2" charset="0"/>
              </a:rPr>
              <a:t>  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Numbers 13-14	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enter into inheritance of Canaan  </a:t>
            </a:r>
            <a:r>
              <a:rPr lang="en-US" sz="2300" dirty="0">
                <a:latin typeface="Avenir Book" panose="02000503020000020003" pitchFamily="2" charset="0"/>
              </a:rPr>
              <a:t>[</a:t>
            </a:r>
            <a:r>
              <a:rPr lang="en-US" sz="2300" b="1" dirty="0">
                <a:solidFill>
                  <a:srgbClr val="7030A0"/>
                </a:solidFill>
                <a:latin typeface="Avenir Book" panose="02000503020000020003" pitchFamily="2" charset="0"/>
              </a:rPr>
              <a:t>report from 12 Jewish spies</a:t>
            </a:r>
            <a:r>
              <a:rPr lang="en-US" sz="2300" dirty="0">
                <a:latin typeface="Avenir Book" panose="02000503020000020003" pitchFamily="2" charset="0"/>
              </a:rPr>
              <a:t>]</a:t>
            </a:r>
            <a:endParaRPr lang="en-US" sz="23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	</a:t>
            </a:r>
            <a:r>
              <a:rPr lang="en-US" sz="2300" dirty="0">
                <a:latin typeface="Avenir Book" panose="02000503020000020003" pitchFamily="2" charset="0"/>
              </a:rPr>
              <a:t>Paul called out 1</a:t>
            </a:r>
            <a:r>
              <a:rPr lang="en-US" sz="2300" baseline="30000" dirty="0">
                <a:latin typeface="Avenir Book" panose="02000503020000020003" pitchFamily="2" charset="0"/>
              </a:rPr>
              <a:t>st</a:t>
            </a:r>
            <a:r>
              <a:rPr lang="en-US" sz="2300" dirty="0">
                <a:latin typeface="Avenir Book" panose="02000503020000020003" pitchFamily="2" charset="0"/>
              </a:rPr>
              <a:t> Century AD Hebrews with </a:t>
            </a:r>
            <a:endParaRPr lang="en-US" sz="23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    ‘TODAY’ </a:t>
            </a:r>
            <a:r>
              <a:rPr lang="en-US" sz="23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IF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you hear His voice don’t harden hearts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     </a:t>
            </a:r>
            <a:r>
              <a:rPr lang="en-US" sz="2300" dirty="0">
                <a:latin typeface="Avenir Book" panose="02000503020000020003" pitchFamily="2" charset="0"/>
              </a:rPr>
              <a:t>38 years from Kadesh-Barnea until entering Canaan REST</a:t>
            </a:r>
            <a:endParaRPr lang="en-US" sz="23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en-US" sz="10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 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Psalm 95		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specific Covenant Promise to David </a:t>
            </a:r>
            <a:r>
              <a:rPr lang="en-US" sz="2300" dirty="0">
                <a:latin typeface="Avenir Book" panose="02000503020000020003" pitchFamily="2" charset="0"/>
              </a:rPr>
              <a:t>[God’s Creation shabbat REST]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we who have believed enter Rest </a:t>
            </a:r>
            <a:r>
              <a:rPr lang="en-US" sz="2300" dirty="0">
                <a:latin typeface="Avenir Book" panose="02000503020000020003" pitchFamily="2" charset="0"/>
              </a:rPr>
              <a:t>[Paul + readers </a:t>
            </a:r>
            <a:r>
              <a:rPr lang="en-US" sz="2300" b="1" i="1" dirty="0">
                <a:latin typeface="Avenir Book" panose="02000503020000020003" pitchFamily="2" charset="0"/>
              </a:rPr>
              <a:t>past tense </a:t>
            </a:r>
            <a:r>
              <a:rPr lang="en-US" sz="2300" dirty="0">
                <a:latin typeface="Avenir Book" panose="02000503020000020003" pitchFamily="2" charset="0"/>
              </a:rPr>
              <a:t>believe]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	we who shall believe enter </a:t>
            </a:r>
            <a:r>
              <a:rPr lang="en-US" sz="2300" dirty="0">
                <a:latin typeface="Avenir Book" panose="02000503020000020003" pitchFamily="2" charset="0"/>
              </a:rPr>
              <a:t>[switches to </a:t>
            </a:r>
            <a:r>
              <a:rPr lang="en-US" sz="2300" b="1" i="1" dirty="0">
                <a:latin typeface="Avenir Book" panose="02000503020000020003" pitchFamily="2" charset="0"/>
              </a:rPr>
              <a:t>future tense </a:t>
            </a:r>
            <a:r>
              <a:rPr lang="en-US" sz="2300" dirty="0">
                <a:latin typeface="Avenir Book" panose="02000503020000020003" pitchFamily="2" charset="0"/>
              </a:rPr>
              <a:t>still to come]</a:t>
            </a:r>
            <a:r>
              <a:rPr lang="en-US" sz="2300" b="1" i="1" dirty="0">
                <a:latin typeface="Avenir Book" panose="02000503020000020003" pitchFamily="2" charset="0"/>
              </a:rPr>
              <a:t> </a:t>
            </a:r>
          </a:p>
          <a:p>
            <a:endParaRPr lang="en-US" sz="9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 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Hebrews 4		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specific to Hebrew Christian ‘brothers’  </a:t>
            </a:r>
            <a:r>
              <a:rPr lang="en-US" sz="2300" dirty="0">
                <a:latin typeface="Avenir Book" panose="02000503020000020003" pitchFamily="2" charset="0"/>
              </a:rPr>
              <a:t>[</a:t>
            </a:r>
            <a:r>
              <a:rPr lang="en-US" sz="2300" b="1" dirty="0">
                <a:solidFill>
                  <a:srgbClr val="7030A0"/>
                </a:solidFill>
                <a:latin typeface="Avenir Book" panose="02000503020000020003" pitchFamily="2" charset="0"/>
              </a:rPr>
              <a:t>from 12 Jewish Apostles</a:t>
            </a:r>
            <a:r>
              <a:rPr lang="en-US" sz="2300" dirty="0">
                <a:latin typeface="Avenir Book" panose="02000503020000020003" pitchFamily="2" charset="0"/>
              </a:rPr>
              <a:t>]</a:t>
            </a:r>
            <a:endParaRPr lang="en-US" sz="23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</a:t>
            </a:r>
            <a:r>
              <a:rPr lang="en-US" sz="2300" dirty="0">
                <a:latin typeface="Avenir Book" panose="02000503020000020003" pitchFamily="2" charset="0"/>
              </a:rPr>
              <a:t>Same 38 years as Kadesh-Barnea from Passover in 32 AD until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      </a:t>
            </a:r>
            <a:r>
              <a:rPr lang="en-US" sz="2300" dirty="0">
                <a:latin typeface="Avenir Book" panose="02000503020000020003" pitchFamily="2" charset="0"/>
              </a:rPr>
              <a:t>Jerusalem Temple destroyed in 70 AD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                 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4:2	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Gospel preached to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us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TODAY in 60s AD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	same Good News also preached to them 1440 BC</a:t>
            </a:r>
          </a:p>
          <a:p>
            <a:endParaRPr lang="en-US" sz="9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Genesis 2		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God rested from His works </a:t>
            </a:r>
            <a:r>
              <a:rPr lang="en-US" sz="2300" dirty="0">
                <a:latin typeface="Avenir Book" panose="02000503020000020003" pitchFamily="2" charset="0"/>
              </a:rPr>
              <a:t>[past tense historical shabbat rest]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and in 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	THIS place again </a:t>
            </a:r>
            <a:r>
              <a:rPr lang="en-US" sz="2300" dirty="0">
                <a:latin typeface="Avenir Book" panose="02000503020000020003" pitchFamily="2" charset="0"/>
              </a:rPr>
              <a:t>[present] </a:t>
            </a:r>
            <a:r>
              <a:rPr lang="en-US" sz="23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IF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they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shall enter </a:t>
            </a:r>
            <a:r>
              <a:rPr lang="en-US" sz="2300" dirty="0">
                <a:latin typeface="Avenir Book" panose="02000503020000020003" pitchFamily="2" charset="0"/>
              </a:rPr>
              <a:t>[future]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into My Rest</a:t>
            </a:r>
            <a:endParaRPr lang="en-US" sz="2300" dirty="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4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D0521-9489-2D83-D5CA-077517CCA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1E9866-5DC8-BE87-9911-06C2E1C798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18CB31-9DEA-3514-5E88-490245320DE1}"/>
              </a:ext>
            </a:extLst>
          </p:cNvPr>
          <p:cNvSpPr txBox="1"/>
          <p:nvPr/>
        </p:nvSpPr>
        <p:spPr>
          <a:xfrm>
            <a:off x="351126" y="646331"/>
            <a:ext cx="11259557" cy="5824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b="0" dirty="0">
                <a:effectLst/>
                <a:latin typeface="Avenir Book" panose="02000503020000020003" pitchFamily="2" charset="0"/>
              </a:rPr>
              <a:t>Paul uses the term “REST” for entering/receiving that inheritanc</a:t>
            </a:r>
            <a:r>
              <a:rPr lang="en-US" sz="2200" dirty="0">
                <a:latin typeface="Avenir Book" panose="02000503020000020003" pitchFamily="2" charset="0"/>
              </a:rPr>
              <a:t>e </a:t>
            </a:r>
          </a:p>
          <a:p>
            <a:r>
              <a:rPr lang="el-GR" sz="2400" dirty="0"/>
              <a:t>κληρονομία</a:t>
            </a:r>
            <a:r>
              <a:rPr lang="en-US" sz="2400" dirty="0"/>
              <a:t> </a:t>
            </a:r>
            <a:r>
              <a:rPr lang="en-US" sz="24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klero-nomia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= final inheritance due to someone</a:t>
            </a:r>
          </a:p>
          <a:p>
            <a:pPr algn="l"/>
            <a:r>
              <a:rPr lang="en-US" sz="2200" dirty="0">
                <a:latin typeface="Avenir Book" panose="02000503020000020003" pitchFamily="2" charset="0"/>
              </a:rPr>
              <a:t>This is not 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shabbat</a:t>
            </a:r>
            <a:r>
              <a:rPr lang="en-US" sz="2200" i="1" dirty="0">
                <a:latin typeface="Avenir Book" panose="02000503020000020003" pitchFamily="2" charset="0"/>
              </a:rPr>
              <a:t> </a:t>
            </a:r>
            <a:r>
              <a:rPr lang="en-US" sz="2200" dirty="0">
                <a:latin typeface="Avenir Book" panose="02000503020000020003" pitchFamily="2" charset="0"/>
              </a:rPr>
              <a:t>rest from work, taking a break - but arriving at </a:t>
            </a:r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permanent comfort</a:t>
            </a:r>
          </a:p>
          <a:p>
            <a:r>
              <a:rPr lang="en-US" sz="2200" b="1" i="1" dirty="0">
                <a:effectLst/>
                <a:latin typeface="Avenir Book" panose="02000503020000020003" pitchFamily="2" charset="0"/>
              </a:rPr>
              <a:t>	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Heb. 3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sym typeface="Wingdings" pitchFamily="2" charset="2"/>
              </a:rPr>
              <a:t>:9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sym typeface="Wingdings" pitchFamily="2" charset="2"/>
              </a:rPr>
              <a:t>there remains a </a:t>
            </a:r>
            <a:r>
              <a:rPr lang="el-GR" sz="2200" dirty="0" err="1"/>
              <a:t>σαββατισμός</a:t>
            </a:r>
            <a:r>
              <a:rPr lang="en-US" sz="2200" dirty="0"/>
              <a:t> </a:t>
            </a:r>
            <a:r>
              <a:rPr lang="en-US" sz="22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sabbatismos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 = celebrate God’s Creation</a:t>
            </a:r>
          </a:p>
          <a:p>
            <a:r>
              <a:rPr lang="en-US" sz="22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Heb. 4:10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when you enter in you cease from your work as God did from His</a:t>
            </a:r>
          </a:p>
          <a:p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 4:11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let us then work/labor to enter that Rest</a:t>
            </a:r>
            <a:endParaRPr lang="en-US" sz="2200" b="1" dirty="0">
              <a:effectLst/>
              <a:latin typeface="Avenir Book" panose="02000503020000020003" pitchFamily="2" charset="0"/>
            </a:endParaRPr>
          </a:p>
          <a:p>
            <a:pPr algn="l">
              <a:spcBef>
                <a:spcPts val="1500"/>
              </a:spcBef>
            </a:pPr>
            <a:r>
              <a:rPr lang="en-US" sz="2200" b="1" dirty="0">
                <a:latin typeface="Avenir Book" panose="02000503020000020003" pitchFamily="2" charset="0"/>
              </a:rPr>
              <a:t>1</a:t>
            </a:r>
            <a:r>
              <a:rPr lang="en-US" sz="2200" b="1" baseline="30000" dirty="0">
                <a:latin typeface="Avenir Book" panose="02000503020000020003" pitchFamily="2" charset="0"/>
              </a:rPr>
              <a:t>st</a:t>
            </a:r>
            <a:r>
              <a:rPr lang="en-US" sz="2200" b="1" dirty="0">
                <a:latin typeface="Avenir Book" panose="02000503020000020003" pitchFamily="2" charset="0"/>
              </a:rPr>
              <a:t> Century AD </a:t>
            </a:r>
            <a:r>
              <a:rPr lang="en-US" sz="2200" dirty="0">
                <a:latin typeface="Avenir Book" panose="02000503020000020003" pitchFamily="2" charset="0"/>
              </a:rPr>
              <a:t>Hebrews who believed Gospel turned from Judaism got baptized to </a:t>
            </a:r>
          </a:p>
          <a:p>
            <a:pPr algn="l"/>
            <a:r>
              <a:rPr lang="en-US" sz="2200" dirty="0">
                <a:latin typeface="Avenir Book" panose="02000503020000020003" pitchFamily="2" charset="0"/>
              </a:rPr>
              <a:t>     identify with Jesus’ resurrection - NO need for keeping the Law</a:t>
            </a:r>
          </a:p>
          <a:p>
            <a:pPr algn="l"/>
            <a:r>
              <a:rPr lang="en-US" sz="2200" i="1" dirty="0">
                <a:latin typeface="Avenir Book" panose="02000503020000020003" pitchFamily="2" charset="0"/>
              </a:rPr>
              <a:t>     however, </a:t>
            </a:r>
            <a:r>
              <a:rPr lang="en-US" sz="2200" dirty="0">
                <a:latin typeface="Avenir Book" panose="02000503020000020003" pitchFamily="2" charset="0"/>
              </a:rPr>
              <a:t>many became disillusioned and ’slipped away’ into ‘unbelief’ to return back</a:t>
            </a:r>
          </a:p>
          <a:p>
            <a:pPr algn="l"/>
            <a:r>
              <a:rPr lang="en-US" sz="2200" i="1" dirty="0">
                <a:latin typeface="Avenir Book" panose="02000503020000020003" pitchFamily="2" charset="0"/>
              </a:rPr>
              <a:t>     </a:t>
            </a:r>
            <a:r>
              <a:rPr lang="en-US" sz="2200" dirty="0">
                <a:latin typeface="Avenir Book" panose="02000503020000020003" pitchFamily="2" charset="0"/>
              </a:rPr>
              <a:t>to the trying to keep the Law thru religious rituals and works.</a:t>
            </a:r>
          </a:p>
          <a:p>
            <a:pPr algn="l"/>
            <a:endParaRPr lang="en-US" sz="1200" i="1" dirty="0">
              <a:latin typeface="Avenir Book" panose="02000503020000020003" pitchFamily="2" charset="0"/>
            </a:endParaRPr>
          </a:p>
          <a:p>
            <a:r>
              <a:rPr lang="en-US" sz="2200" dirty="0">
                <a:latin typeface="Avenir Book" panose="02000503020000020003" pitchFamily="2" charset="0"/>
              </a:rPr>
              <a:t>The ”REST” promised them is not a temporary break from work, but </a:t>
            </a:r>
            <a:r>
              <a:rPr lang="en-US" sz="23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klero-nomia</a:t>
            </a:r>
            <a:endParaRPr lang="en-US" sz="2300" dirty="0">
              <a:latin typeface="Avenir Book" panose="02000503020000020003" pitchFamily="2" charset="0"/>
            </a:endParaRPr>
          </a:p>
          <a:p>
            <a:pPr algn="l"/>
            <a:r>
              <a:rPr lang="en-US" sz="2200" dirty="0">
                <a:latin typeface="Avenir Book" panose="02000503020000020003" pitchFamily="2" charset="0"/>
              </a:rPr>
              <a:t>         </a:t>
            </a:r>
            <a:r>
              <a:rPr lang="en-US" sz="2200" b="1" i="1" dirty="0">
                <a:latin typeface="Avenir Book" panose="02000503020000020003" pitchFamily="2" charset="0"/>
              </a:rPr>
              <a:t>RESTING </a:t>
            </a:r>
            <a:r>
              <a:rPr lang="en-US" sz="2200" dirty="0">
                <a:latin typeface="Avenir Book" panose="02000503020000020003" pitchFamily="2" charset="0"/>
              </a:rPr>
              <a:t>in God’s promise of salvation thru Jesus at Calvary, no works required!</a:t>
            </a:r>
          </a:p>
          <a:p>
            <a:pPr algn="l"/>
            <a:r>
              <a:rPr lang="en-US" sz="2200" dirty="0">
                <a:latin typeface="Avenir Book" panose="02000503020000020003" pitchFamily="2" charset="0"/>
              </a:rPr>
              <a:t>		      Not sacrifices, diet, circumcision, prayers, washings, feasts, tithes . . . .</a:t>
            </a:r>
          </a:p>
          <a:p>
            <a:pPr algn="l"/>
            <a:endParaRPr lang="en-US" sz="1200" dirty="0">
              <a:latin typeface="Avenir Book" panose="02000503020000020003" pitchFamily="2" charset="0"/>
            </a:endParaRPr>
          </a:p>
          <a:p>
            <a:pPr algn="l"/>
            <a:r>
              <a:rPr lang="en-US" sz="2200" dirty="0">
                <a:latin typeface="Avenir Book" panose="02000503020000020003" pitchFamily="2" charset="0"/>
              </a:rPr>
              <a:t>But that ”REST” is still contractually conditional on </a:t>
            </a:r>
          </a:p>
          <a:p>
            <a:pPr algn="l"/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IF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we 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hold fast 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our assurance firm until the end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C0B736-F48E-6901-2163-F1F2801C35F4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6730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ACC78-5827-6BF5-6D08-9D095C6AB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02C84-B5D8-8A80-0623-12CBEDB5BC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AEA9B2-8062-2965-4F91-81DBC7A12FC3}"/>
              </a:ext>
            </a:extLst>
          </p:cNvPr>
          <p:cNvSpPr txBox="1"/>
          <p:nvPr/>
        </p:nvSpPr>
        <p:spPr>
          <a:xfrm>
            <a:off x="51678" y="756848"/>
            <a:ext cx="11473013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Paul is entreating them: </a:t>
            </a:r>
            <a:r>
              <a:rPr lang="en-US" sz="2400" b="1" dirty="0">
                <a:latin typeface="Avenir Book" panose="02000503020000020003" pitchFamily="2" charset="0"/>
              </a:rPr>
              <a:t>DON’T GO BACK TO EGYPT!!</a:t>
            </a:r>
          </a:p>
          <a:p>
            <a:r>
              <a:rPr lang="en-US" sz="2400" b="1" dirty="0">
                <a:latin typeface="Avenir Book" panose="02000503020000020003" pitchFamily="2" charset="0"/>
              </a:rPr>
              <a:t>			       </a:t>
            </a:r>
            <a:r>
              <a:rPr lang="en-US" sz="2200" dirty="0">
                <a:latin typeface="Avenir Book" panose="02000503020000020003" pitchFamily="2" charset="0"/>
              </a:rPr>
              <a:t>1980 album by Keith Green</a:t>
            </a:r>
          </a:p>
          <a:p>
            <a:endParaRPr lang="en-US" sz="700" dirty="0">
              <a:latin typeface="Avenir Book" panose="02000503020000020003" pitchFamily="2" charset="0"/>
            </a:endParaRPr>
          </a:p>
          <a:p>
            <a:r>
              <a:rPr lang="en-US" sz="2000" i="1" dirty="0">
                <a:latin typeface="Avenir Book" panose="02000503020000020003" pitchFamily="2" charset="0"/>
              </a:rPr>
              <a:t>So you </a:t>
            </a:r>
            <a:r>
              <a:rPr lang="en-US" sz="2000" i="1" dirty="0" err="1">
                <a:latin typeface="Avenir Book" panose="02000503020000020003" pitchFamily="2" charset="0"/>
              </a:rPr>
              <a:t>wanna</a:t>
            </a:r>
            <a:r>
              <a:rPr lang="en-US" sz="2000" i="1" dirty="0">
                <a:latin typeface="Avenir Book" panose="02000503020000020003" pitchFamily="2" charset="0"/>
              </a:rPr>
              <a:t> go back to Egypt where it's warm and secure are you</a:t>
            </a:r>
          </a:p>
          <a:p>
            <a:r>
              <a:rPr lang="en-US" sz="2000" i="1" dirty="0">
                <a:latin typeface="Avenir Book" panose="02000503020000020003" pitchFamily="2" charset="0"/>
              </a:rPr>
              <a:t>sorry you bought the one way ticket when you thought you were sure</a:t>
            </a:r>
            <a:br>
              <a:rPr lang="en-US" sz="2000" i="1" dirty="0">
                <a:latin typeface="Avenir Book" panose="02000503020000020003" pitchFamily="2" charset="0"/>
              </a:rPr>
            </a:br>
            <a:r>
              <a:rPr lang="en-US" sz="2000" i="1" dirty="0">
                <a:latin typeface="Avenir Book" panose="02000503020000020003" pitchFamily="2" charset="0"/>
              </a:rPr>
              <a:t>You wanted to live in the land of promise but now it's getting so hard</a:t>
            </a:r>
            <a:br>
              <a:rPr lang="en-US" sz="2000" i="1" dirty="0">
                <a:latin typeface="Avenir Book" panose="02000503020000020003" pitchFamily="2" charset="0"/>
              </a:rPr>
            </a:br>
            <a:r>
              <a:rPr lang="en-US" sz="2000" i="1" dirty="0">
                <a:latin typeface="Avenir Book" panose="02000503020000020003" pitchFamily="2" charset="0"/>
              </a:rPr>
              <a:t>Are you sorry you're out here in the desert instead of your own back yard</a:t>
            </a:r>
          </a:p>
          <a:p>
            <a:r>
              <a:rPr lang="en-US" sz="2000" i="1" dirty="0">
                <a:latin typeface="Avenir Book" panose="02000503020000020003" pitchFamily="2" charset="0"/>
              </a:rPr>
              <a:t>Eating leaks and onions by the Nile O what breath for dining out in style</a:t>
            </a:r>
            <a:br>
              <a:rPr lang="en-US" sz="2000" i="1" dirty="0">
                <a:latin typeface="Avenir Book" panose="02000503020000020003" pitchFamily="2" charset="0"/>
              </a:rPr>
            </a:br>
            <a:r>
              <a:rPr lang="en-US" sz="2000" i="1" dirty="0">
                <a:latin typeface="Avenir Book" panose="02000503020000020003" pitchFamily="2" charset="0"/>
              </a:rPr>
              <a:t>O, my life's on the skids building the pyramids</a:t>
            </a:r>
          </a:p>
          <a:p>
            <a:br>
              <a:rPr lang="en-US" sz="2000" dirty="0">
                <a:latin typeface="Avenir Book" panose="02000503020000020003" pitchFamily="2" charset="0"/>
              </a:rPr>
            </a:br>
            <a:r>
              <a:rPr lang="en-US" sz="2000" i="1" dirty="0">
                <a:latin typeface="Avenir Book" panose="02000503020000020003" pitchFamily="2" charset="0"/>
              </a:rPr>
              <a:t>In the morning it's manna hotcakes we snack on manna all day and we sure had a winner last night </a:t>
            </a:r>
          </a:p>
          <a:p>
            <a:r>
              <a:rPr lang="en-US" sz="2000" i="1" dirty="0">
                <a:latin typeface="Avenir Book" panose="02000503020000020003" pitchFamily="2" charset="0"/>
              </a:rPr>
              <a:t>for dinner flaming manna souffle - so you </a:t>
            </a:r>
            <a:r>
              <a:rPr lang="en-US" sz="2000" i="1" dirty="0" err="1">
                <a:latin typeface="Avenir Book" panose="02000503020000020003" pitchFamily="2" charset="0"/>
              </a:rPr>
              <a:t>wanna</a:t>
            </a:r>
            <a:r>
              <a:rPr lang="en-US" sz="2000" i="1" dirty="0">
                <a:latin typeface="Avenir Book" panose="02000503020000020003" pitchFamily="2" charset="0"/>
              </a:rPr>
              <a:t> to back to Egypt where your friends wait for you</a:t>
            </a:r>
            <a:br>
              <a:rPr lang="en-US" sz="2000" i="1" dirty="0">
                <a:latin typeface="Avenir Book" panose="02000503020000020003" pitchFamily="2" charset="0"/>
              </a:rPr>
            </a:br>
            <a:r>
              <a:rPr lang="en-US" sz="2000" i="1" dirty="0">
                <a:latin typeface="Avenir Book" panose="02000503020000020003" pitchFamily="2" charset="0"/>
              </a:rPr>
              <a:t>You can throw a big party and tell the whole gang that what they said was all true</a:t>
            </a:r>
            <a:br>
              <a:rPr lang="en-US" sz="2000" i="1" dirty="0">
                <a:latin typeface="Avenir Book" panose="02000503020000020003" pitchFamily="2" charset="0"/>
              </a:rPr>
            </a:br>
            <a:endParaRPr lang="en-US" sz="2000" i="1" dirty="0">
              <a:latin typeface="Avenir Book" panose="02000503020000020003" pitchFamily="2" charset="0"/>
            </a:endParaRPr>
          </a:p>
          <a:p>
            <a:r>
              <a:rPr lang="en-US" sz="2000" i="1" dirty="0">
                <a:latin typeface="Avenir Book" panose="02000503020000020003" pitchFamily="2" charset="0"/>
              </a:rPr>
              <a:t>What? Oh no, manna again? Oh, manna waffles Manna burgers</a:t>
            </a:r>
            <a:br>
              <a:rPr lang="en-US" sz="2000" i="1" dirty="0">
                <a:latin typeface="Avenir Book" panose="02000503020000020003" pitchFamily="2" charset="0"/>
              </a:rPr>
            </a:br>
            <a:r>
              <a:rPr lang="en-US" sz="2000" i="1" dirty="0">
                <a:latin typeface="Avenir Book" panose="02000503020000020003" pitchFamily="2" charset="0"/>
              </a:rPr>
              <a:t>	Manna bagels?  Fillet of manna  Manna patty </a:t>
            </a:r>
            <a:r>
              <a:rPr lang="en-US" sz="2000" i="1" dirty="0" err="1">
                <a:latin typeface="Avenir Book" panose="02000503020000020003" pitchFamily="2" charset="0"/>
              </a:rPr>
              <a:t>BaManna</a:t>
            </a:r>
            <a:r>
              <a:rPr lang="en-US" sz="2000" i="1" dirty="0">
                <a:latin typeface="Avenir Book" panose="02000503020000020003" pitchFamily="2" charset="0"/>
              </a:rPr>
              <a:t> bread!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2150B-7677-CD60-6D22-B3FEC3C4EDDE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F40EDF-77FD-534F-DC26-1771A701E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9628" y="756848"/>
            <a:ext cx="3670693" cy="267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2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18D2E-24B4-AA90-D3A8-843F73636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7ABAB-EE53-105E-B005-9C0316166C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70399C-553F-6437-1666-7A31B15EB21D}"/>
              </a:ext>
            </a:extLst>
          </p:cNvPr>
          <p:cNvSpPr txBox="1"/>
          <p:nvPr/>
        </p:nvSpPr>
        <p:spPr>
          <a:xfrm>
            <a:off x="0" y="769374"/>
            <a:ext cx="14034611" cy="5370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Paul is entreating them: </a:t>
            </a:r>
            <a:r>
              <a:rPr lang="en-US" sz="2400" b="1" dirty="0">
                <a:latin typeface="Avenir Book" panose="02000503020000020003" pitchFamily="2" charset="0"/>
              </a:rPr>
              <a:t>YOU CAN’T GO BACK      </a:t>
            </a:r>
            <a:r>
              <a:rPr lang="en-US" sz="2400" i="1" dirty="0">
                <a:latin typeface="Avenir Book" panose="02000503020000020003" pitchFamily="2" charset="0"/>
              </a:rPr>
              <a:t>run the race to the end</a:t>
            </a:r>
          </a:p>
          <a:p>
            <a:r>
              <a:rPr lang="en-US" sz="2400" i="1" dirty="0">
                <a:latin typeface="Avenir Book" panose="02000503020000020003" pitchFamily="2" charset="0"/>
              </a:rPr>
              <a:t>							       stay the course, finish well</a:t>
            </a:r>
            <a:r>
              <a:rPr lang="en-US" sz="2400" b="1" i="1" dirty="0">
                <a:latin typeface="Avenir Book" panose="02000503020000020003" pitchFamily="2" charset="0"/>
              </a:rPr>
              <a:t>				</a:t>
            </a:r>
            <a:endParaRPr lang="en-US" sz="2400" b="1" dirty="0">
              <a:latin typeface="Avenir Book" panose="02000503020000020003" pitchFamily="2" charset="0"/>
            </a:endParaRPr>
          </a:p>
          <a:p>
            <a:endParaRPr lang="en-US" sz="900" b="1" dirty="0"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10:22-23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believers washed in baptism to hold fast the confession with wavering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verses 32-34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remember your former Judaism, then you got saved, then you had to 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     endure great suffering, being made a public spectacle with open reproach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     spoken against your decision to follow Jesus and be baptized, and you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     willingly accepted the confiscation of your homes and other property, 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     knowing you have BETTER, LASTING possession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still to come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!</a:t>
            </a:r>
            <a:endParaRPr lang="el-GR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200" b="1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Holding on to Judaism rituals, customs, practices, diet, vows, rites, sacrifices AFTER 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having been baptized as a believer in Jesus, many Hebrews were “going back” and 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trying to blend in again with traditional Judaism again.  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-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Acts 20:16     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Paul trying to make it back to Jerusalem in time for Pentecost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-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3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Corin. 5:7 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clean out the old leaven </a:t>
            </a:r>
            <a:r>
              <a:rPr lang="en-US" sz="2300" dirty="0">
                <a:latin typeface="Avenir Book" panose="02000503020000020003" pitchFamily="2" charset="0"/>
              </a:rPr>
              <a:t>[of the Pharisees]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be a “new lump”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b="1" u="sng" dirty="0">
                <a:latin typeface="Avenir Book" panose="02000503020000020003" pitchFamily="2" charset="0"/>
              </a:rPr>
              <a:t>THAT</a:t>
            </a:r>
            <a:r>
              <a:rPr lang="en-US" sz="2300" dirty="0">
                <a:latin typeface="Avenir Book" panose="02000503020000020003" pitchFamily="2" charset="0"/>
              </a:rPr>
              <a:t> defines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Heb. 10:25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Jewish believers had stopped assembling with church</a:t>
            </a:r>
            <a:endParaRPr lang="en-US" sz="2300" b="1" dirty="0"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DF10D-ACD5-8731-129E-2613DA353B1D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966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94DAD-48BA-8668-CC2E-0A4D81300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91196F-9F0A-CB39-303C-75F013A8B7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54B50C-3D98-CE7A-9D36-ACFE0E2C465B}"/>
              </a:ext>
            </a:extLst>
          </p:cNvPr>
          <p:cNvSpPr txBox="1"/>
          <p:nvPr/>
        </p:nvSpPr>
        <p:spPr>
          <a:xfrm>
            <a:off x="200417" y="744322"/>
            <a:ext cx="11291361" cy="5801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Avenir Book" panose="02000503020000020003" pitchFamily="2" charset="0"/>
              </a:rPr>
              <a:t>REMEMBER?       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3:16-19 </a:t>
            </a:r>
            <a:r>
              <a:rPr lang="en-US" sz="2200" b="1" dirty="0">
                <a:latin typeface="Avenir Book" panose="02000503020000020003" pitchFamily="2" charset="0"/>
              </a:rPr>
              <a:t>        3 Questions + 3 Answers</a:t>
            </a:r>
          </a:p>
          <a:p>
            <a:pPr algn="l"/>
            <a:endParaRPr lang="en-US" sz="1200" b="1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200" b="1" dirty="0">
                <a:latin typeface="Avenir Book" panose="02000503020000020003" pitchFamily="2" charset="0"/>
              </a:rPr>
              <a:t>Q1: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who provoked God when they had heard? 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</a:p>
          <a:p>
            <a:pPr algn="l"/>
            <a:r>
              <a:rPr lang="en-US" sz="2200" b="1" dirty="0">
                <a:latin typeface="Avenir Book" panose="02000503020000020003" pitchFamily="2" charset="0"/>
              </a:rPr>
              <a:t>A1: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indeed, did not all those who came out of Egypt led by Moses </a:t>
            </a:r>
            <a:endParaRPr lang="en-US" sz="2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endParaRPr lang="en-US" sz="1200" b="1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200" b="1" dirty="0">
                <a:effectLst/>
                <a:latin typeface="Avenir Book" panose="02000503020000020003" pitchFamily="2" charset="0"/>
              </a:rPr>
              <a:t>Q2: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with whom was He angry for 40 years? </a:t>
            </a: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200" b="1" dirty="0">
                <a:latin typeface="Avenir Book" panose="02000503020000020003" pitchFamily="2" charset="0"/>
              </a:rPr>
              <a:t>A2: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those who sinned, whose bodies fell in the wilderness 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</a:p>
          <a:p>
            <a:pPr algn="l"/>
            <a:endParaRPr lang="en-US" sz="1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</a:t>
            </a:r>
            <a:r>
              <a:rPr lang="en-US" sz="2200" b="1" dirty="0">
                <a:latin typeface="Avenir Book" panose="02000503020000020003" pitchFamily="2" charset="0"/>
              </a:rPr>
              <a:t>Q3: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to whom did He swear that they would not enter His rest? </a:t>
            </a:r>
            <a:endParaRPr lang="en-US" sz="2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	</a:t>
            </a:r>
            <a:r>
              <a:rPr lang="en-US" sz="2200" b="1" dirty="0">
                <a:effectLst/>
                <a:latin typeface="Avenir Book" panose="02000503020000020003" pitchFamily="2" charset="0"/>
              </a:rPr>
              <a:t>A3: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but to those who were disobedient, so we see that they were </a:t>
            </a: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 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NOT able to enter </a:t>
            </a:r>
            <a:r>
              <a:rPr lang="en-US" sz="2200" b="0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because of unbelief</a:t>
            </a:r>
          </a:p>
          <a:p>
            <a:pPr algn="l"/>
            <a:endParaRPr lang="en-US" sz="1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  - 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Paul uses the Exodus as “type” “foreshadow” of justified/saved from bondage of sin</a:t>
            </a: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    </a:t>
            </a:r>
            <a:r>
              <a:rPr lang="en-US" sz="2200" dirty="0">
                <a:latin typeface="Avenir Book" panose="02000503020000020003" pitchFamily="2" charset="0"/>
              </a:rPr>
              <a:t>-Then comes “falling away” “unbelief” and consequence of </a:t>
            </a:r>
            <a:r>
              <a:rPr lang="en-US" sz="2300" b="1" i="1" dirty="0">
                <a:latin typeface="Avenir Book" panose="02000503020000020003" pitchFamily="2" charset="0"/>
              </a:rPr>
              <a:t>NOT entering in</a:t>
            </a:r>
          </a:p>
          <a:p>
            <a:pPr algn="l"/>
            <a:r>
              <a:rPr lang="en-US" sz="2200" b="0" dirty="0">
                <a:effectLst/>
                <a:latin typeface="Avenir Book" panose="02000503020000020003" pitchFamily="2" charset="0"/>
              </a:rPr>
              <a:t>                    </a:t>
            </a:r>
            <a:r>
              <a:rPr lang="en-US" sz="2200" dirty="0">
                <a:latin typeface="Avenir Book" panose="02000503020000020003" pitchFamily="2" charset="0"/>
              </a:rPr>
              <a:t>-</a:t>
            </a:r>
            <a:r>
              <a:rPr lang="en-US" sz="2200" dirty="0">
                <a:highlight>
                  <a:srgbClr val="FFFF00"/>
                </a:highlight>
                <a:latin typeface="Avenir Book" panose="02000503020000020003" pitchFamily="2" charset="0"/>
              </a:rPr>
              <a:t>T</a:t>
            </a:r>
            <a:r>
              <a:rPr lang="en-US" sz="2200" b="0" dirty="0"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hey repent and are forgiven 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- </a:t>
            </a:r>
            <a:r>
              <a:rPr lang="en-US" sz="2400" b="1" dirty="0">
                <a:effectLst/>
                <a:latin typeface="Avenir Book" panose="02000503020000020003" pitchFamily="2" charset="0"/>
              </a:rPr>
              <a:t>but still </a:t>
            </a:r>
            <a:r>
              <a:rPr lang="en-US" sz="2400" b="1" dirty="0">
                <a:latin typeface="Avenir Book" panose="02000503020000020003" pitchFamily="2" charset="0"/>
              </a:rPr>
              <a:t>lose their inheritance</a:t>
            </a:r>
            <a:r>
              <a:rPr lang="en-US" sz="2200" dirty="0">
                <a:latin typeface="Avenir Book" panose="02000503020000020003" pitchFamily="2" charset="0"/>
              </a:rPr>
              <a:t>!</a:t>
            </a:r>
          </a:p>
          <a:p>
            <a:pPr algn="l"/>
            <a:r>
              <a:rPr lang="en-US" sz="2200" b="0" dirty="0">
                <a:effectLst/>
                <a:latin typeface="Avenir Book" panose="02000503020000020003" pitchFamily="2" charset="0"/>
              </a:rPr>
              <a:t>		     -Paul uses the term “REST” for receiving/entering that inheritance</a:t>
            </a:r>
          </a:p>
          <a:p>
            <a:pPr algn="l"/>
            <a:endParaRPr lang="en-US" sz="900" b="0" dirty="0"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200" dirty="0">
                <a:latin typeface="Avenir Book" panose="02000503020000020003" pitchFamily="2" charset="0"/>
              </a:rPr>
              <a:t>MOSES </a:t>
            </a:r>
            <a:r>
              <a:rPr lang="en-US" sz="2200" i="1" dirty="0">
                <a:latin typeface="Avenir Book" panose="02000503020000020003" pitchFamily="2" charset="0"/>
              </a:rPr>
              <a:t>also </a:t>
            </a:r>
            <a:r>
              <a:rPr lang="en-US" sz="2200" b="1" i="1" dirty="0">
                <a:solidFill>
                  <a:srgbClr val="FF0000"/>
                </a:solidFill>
                <a:latin typeface="Avenir Book" panose="02000503020000020003" pitchFamily="2" charset="0"/>
              </a:rPr>
              <a:t>did not enter into that rest </a:t>
            </a:r>
            <a:r>
              <a:rPr lang="en-US" sz="2200" i="1" dirty="0">
                <a:latin typeface="Avenir Book" panose="02000503020000020003" pitchFamily="2" charset="0"/>
              </a:rPr>
              <a:t>. . . </a:t>
            </a:r>
            <a:r>
              <a:rPr lang="en-US" sz="2200" b="1" i="1" dirty="0">
                <a:latin typeface="Avenir Book" panose="02000503020000020003" pitchFamily="2" charset="0"/>
              </a:rPr>
              <a:t>but he was most certainly saved/justified</a:t>
            </a:r>
          </a:p>
          <a:p>
            <a:pPr algn="l"/>
            <a:r>
              <a:rPr lang="en-US" sz="2200" b="0" i="1" dirty="0">
                <a:effectLst/>
                <a:latin typeface="Avenir Book" panose="02000503020000020003" pitchFamily="2" charset="0"/>
              </a:rPr>
              <a:t>	  because he is present with Jesus and Elijah on the mount 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[</a:t>
            </a:r>
            <a:r>
              <a:rPr lang="en-US" sz="22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Matthew 17  Mark 9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]</a:t>
            </a:r>
            <a:endParaRPr lang="en-US" sz="2200" b="0" i="1" dirty="0"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39928D-134B-1C4C-18F5-8DC228C7D922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2886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8555A-067D-9E0A-83E8-001CC2D4F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341C2B-35F4-EC7C-EB88-90AC0B6EF2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BAFA33-7B18-4FF3-A217-729CB2BFAC60}"/>
              </a:ext>
            </a:extLst>
          </p:cNvPr>
          <p:cNvSpPr txBox="1"/>
          <p:nvPr/>
        </p:nvSpPr>
        <p:spPr>
          <a:xfrm>
            <a:off x="187972" y="728260"/>
            <a:ext cx="11816055" cy="540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venir Book" panose="02000503020000020003" pitchFamily="2" charset="0"/>
              </a:rPr>
              <a:t>   BE SURE of FULL </a:t>
            </a:r>
            <a:r>
              <a:rPr lang="en-US" sz="2400" b="1" i="1" dirty="0">
                <a:latin typeface="Avenir Book" panose="02000503020000020003" pitchFamily="2" charset="0"/>
              </a:rPr>
              <a:t>‘Type’ </a:t>
            </a:r>
            <a:r>
              <a:rPr lang="en-US" sz="2400" b="1" dirty="0">
                <a:latin typeface="Avenir Book" panose="02000503020000020003" pitchFamily="2" charset="0"/>
              </a:rPr>
              <a:t>or  </a:t>
            </a:r>
            <a:r>
              <a:rPr lang="en-US" sz="2400" b="1" i="1" dirty="0">
                <a:latin typeface="Avenir Book" panose="02000503020000020003" pitchFamily="2" charset="0"/>
              </a:rPr>
              <a:t>‘Foreshadow’</a:t>
            </a:r>
          </a:p>
          <a:p>
            <a:endParaRPr lang="en-US" sz="900" b="1" i="1" dirty="0">
              <a:latin typeface="Avenir Book" panose="02000503020000020003" pitchFamily="2" charset="0"/>
            </a:endParaRPr>
          </a:p>
          <a:p>
            <a:r>
              <a:rPr lang="en-US" sz="2200" b="1" dirty="0">
                <a:latin typeface="Avenir Book" panose="02000503020000020003" pitchFamily="2" charset="0"/>
              </a:rPr>
              <a:t>   </a:t>
            </a:r>
            <a:r>
              <a:rPr lang="en-US" sz="2300" b="1" dirty="0">
                <a:solidFill>
                  <a:srgbClr val="7030A0"/>
                </a:solidFill>
                <a:latin typeface="Avenir Book" panose="02000503020000020003" pitchFamily="2" charset="0"/>
              </a:rPr>
              <a:t>Literal Hebrews 1400BC	</a:t>
            </a:r>
            <a:r>
              <a:rPr lang="en-US" sz="2200" b="1" dirty="0">
                <a:latin typeface="Avenir Book" panose="02000503020000020003" pitchFamily="2" charset="0"/>
              </a:rPr>
              <a:t>		</a:t>
            </a:r>
            <a:r>
              <a:rPr lang="en-US" sz="2300" b="1" dirty="0">
                <a:solidFill>
                  <a:srgbClr val="7030A0"/>
                </a:solidFill>
                <a:latin typeface="Avenir Book" panose="02000503020000020003" pitchFamily="2" charset="0"/>
              </a:rPr>
              <a:t>Meaning for ‘TODAY’</a:t>
            </a:r>
            <a:endParaRPr lang="en-US" sz="2300" b="1" i="1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latin typeface="Avenir Book" panose="02000503020000020003" pitchFamily="2" charset="0"/>
              </a:rPr>
              <a:t>  1. Lamb’s blood covers for sin		1. Jesus the Lamb of God His blood covers sin</a:t>
            </a:r>
          </a:p>
          <a:p>
            <a:r>
              <a:rPr lang="en-US" sz="2200" b="1" i="1" dirty="0">
                <a:latin typeface="Avenir Book" panose="02000503020000020003" pitchFamily="2" charset="0"/>
              </a:rPr>
              <a:t>  2. </a:t>
            </a:r>
            <a:r>
              <a:rPr lang="en-US" sz="2200" i="1" dirty="0">
                <a:latin typeface="Avenir Book" panose="02000503020000020003" pitchFamily="2" charset="0"/>
              </a:rPr>
              <a:t>Put trust in blood and saved		2. Trust in Jesus and by His blood you are saved</a:t>
            </a:r>
          </a:p>
          <a:p>
            <a:r>
              <a:rPr lang="en-US" sz="2200" i="1" dirty="0">
                <a:latin typeface="Avenir Book" panose="02000503020000020003" pitchFamily="2" charset="0"/>
              </a:rPr>
              <a:t>  </a:t>
            </a:r>
            <a:r>
              <a:rPr lang="en-US" sz="2200" b="1" i="1" dirty="0">
                <a:latin typeface="Avenir Book" panose="02000503020000020003" pitchFamily="2" charset="0"/>
              </a:rPr>
              <a:t>3. </a:t>
            </a:r>
            <a:r>
              <a:rPr lang="en-US" sz="2200" i="1" dirty="0">
                <a:latin typeface="Avenir Book" panose="02000503020000020003" pitchFamily="2" charset="0"/>
              </a:rPr>
              <a:t>Leave Goshen bondage of slavery	3. Begin walk away from ‘former life in bondage’</a:t>
            </a:r>
          </a:p>
          <a:p>
            <a:r>
              <a:rPr lang="en-US" sz="2200" b="1" i="1" dirty="0">
                <a:latin typeface="Avenir Book" panose="02000503020000020003" pitchFamily="2" charset="0"/>
              </a:rPr>
              <a:t>  4. </a:t>
            </a:r>
            <a:r>
              <a:rPr lang="en-US" sz="2200" i="1" dirty="0">
                <a:latin typeface="Avenir Book" panose="02000503020000020003" pitchFamily="2" charset="0"/>
              </a:rPr>
              <a:t>Encounter trials, testing of faith		4. Encounter trials, testing of faith</a:t>
            </a:r>
          </a:p>
          <a:p>
            <a:r>
              <a:rPr lang="en-US" sz="2200" b="1" i="1" dirty="0">
                <a:latin typeface="Avenir Book" panose="02000503020000020003" pitchFamily="2" charset="0"/>
              </a:rPr>
              <a:t>  5. </a:t>
            </a:r>
            <a:r>
              <a:rPr lang="en-US" sz="2200" i="1" dirty="0">
                <a:latin typeface="Avenir Book" panose="02000503020000020003" pitchFamily="2" charset="0"/>
              </a:rPr>
              <a:t>No faith, No trust, doubts, anger		5. Keep faith, trust God, no doubt, thankfulness</a:t>
            </a:r>
          </a:p>
          <a:p>
            <a:r>
              <a:rPr lang="en-US" sz="2200" b="1" i="1" dirty="0">
                <a:latin typeface="Avenir Book" panose="02000503020000020003" pitchFamily="2" charset="0"/>
              </a:rPr>
              <a:t>  6. </a:t>
            </a:r>
            <a:r>
              <a:rPr lang="en-US" sz="2200" i="1" dirty="0">
                <a:latin typeface="Avenir Book" panose="02000503020000020003" pitchFamily="2" charset="0"/>
              </a:rPr>
              <a:t>Seriously consider “Going Back”		6. Why would you ever go back to sin?</a:t>
            </a:r>
          </a:p>
          <a:p>
            <a:r>
              <a:rPr lang="en-US" sz="2200" b="1" i="1" dirty="0">
                <a:latin typeface="Avenir Book" panose="02000503020000020003" pitchFamily="2" charset="0"/>
              </a:rPr>
              <a:t>  7. </a:t>
            </a:r>
            <a:r>
              <a:rPr lang="en-US" sz="2200" i="1" dirty="0">
                <a:latin typeface="Avenir Book" panose="02000503020000020003" pitchFamily="2" charset="0"/>
              </a:rPr>
              <a:t>Repent + God forgives 			7. Confess sin, He’s faithful and just to forgive</a:t>
            </a:r>
          </a:p>
          <a:p>
            <a:r>
              <a:rPr lang="en-US" sz="2200" b="1" i="1" dirty="0">
                <a:latin typeface="Avenir Book" panose="02000503020000020003" pitchFamily="2" charset="0"/>
              </a:rPr>
              <a:t>  8. </a:t>
            </a:r>
            <a:r>
              <a:rPr lang="en-US" sz="2200" i="1" dirty="0">
                <a:latin typeface="Avenir Book" panose="02000503020000020003" pitchFamily="2" charset="0"/>
              </a:rPr>
              <a:t>Time to inherit: Nothing received	8. At Bema: Nothing received</a:t>
            </a:r>
          </a:p>
          <a:p>
            <a:r>
              <a:rPr lang="en-US" sz="2200" b="1" i="1" dirty="0">
                <a:latin typeface="Avenir Book" panose="02000503020000020003" pitchFamily="2" charset="0"/>
              </a:rPr>
              <a:t>        Caleb and Joshua: </a:t>
            </a:r>
            <a:r>
              <a:rPr lang="en-US" sz="2200" i="1" dirty="0">
                <a:latin typeface="Avenir Book" panose="02000503020000020003" pitchFamily="2" charset="0"/>
              </a:rPr>
              <a:t>Enter In		         “Well done good and faithful servant”</a:t>
            </a:r>
          </a:p>
          <a:p>
            <a:r>
              <a:rPr lang="en-US" sz="2200" b="1" i="1" dirty="0">
                <a:latin typeface="Avenir Book" panose="02000503020000020003" pitchFamily="2" charset="0"/>
              </a:rPr>
              <a:t>  9. “Rest” </a:t>
            </a:r>
            <a:r>
              <a:rPr lang="en-US" sz="2200" i="1" dirty="0">
                <a:latin typeface="Avenir Book" panose="02000503020000020003" pitchFamily="2" charset="0"/>
              </a:rPr>
              <a:t>awaits at end of journey		9. Salvation-justification is not at end of life</a:t>
            </a:r>
          </a:p>
          <a:p>
            <a:r>
              <a:rPr lang="en-US" sz="2200" b="1" i="1" dirty="0">
                <a:latin typeface="Avenir Book" panose="02000503020000020003" pitchFamily="2" charset="0"/>
              </a:rPr>
              <a:t>						    Rewards </a:t>
            </a:r>
            <a:r>
              <a:rPr lang="en-US" sz="2200" i="1" dirty="0">
                <a:latin typeface="Avenir Book" panose="02000503020000020003" pitchFamily="2" charset="0"/>
              </a:rPr>
              <a:t>at Bema from Jesus at end of life</a:t>
            </a:r>
          </a:p>
          <a:p>
            <a:r>
              <a:rPr lang="en-US" sz="2200" b="1" i="1" dirty="0">
                <a:latin typeface="Avenir Book" panose="02000503020000020003" pitchFamily="2" charset="0"/>
              </a:rPr>
              <a:t>						    </a:t>
            </a:r>
            <a:r>
              <a:rPr lang="en-US" sz="2200" b="1" u="sng" dirty="0">
                <a:latin typeface="Avenir Book" panose="02000503020000020003" pitchFamily="2" charset="0"/>
              </a:rPr>
              <a:t>BEFORE</a:t>
            </a:r>
            <a:r>
              <a:rPr lang="en-US" sz="2200" b="1" dirty="0">
                <a:latin typeface="Avenir Book" panose="02000503020000020003" pitchFamily="2" charset="0"/>
              </a:rPr>
              <a:t> </a:t>
            </a:r>
            <a:r>
              <a:rPr lang="en-US" sz="2200" i="1" dirty="0">
                <a:latin typeface="Avenir Book" panose="02000503020000020003" pitchFamily="2" charset="0"/>
              </a:rPr>
              <a:t>Millennium Kingdom begins!</a:t>
            </a:r>
          </a:p>
          <a:p>
            <a:r>
              <a:rPr lang="en-US" sz="2200" b="1" i="1" dirty="0">
                <a:latin typeface="Avenir Book" panose="02000503020000020003" pitchFamily="2" charset="0"/>
              </a:rPr>
              <a:t>						                   </a:t>
            </a:r>
            <a:r>
              <a:rPr lang="en-US" sz="2200" i="1" dirty="0">
                <a:latin typeface="Avenir Book" panose="02000503020000020003" pitchFamily="2" charset="0"/>
              </a:rPr>
              <a:t>Millennium is not God’s “Rest”</a:t>
            </a:r>
            <a:endParaRPr lang="en-US" sz="2200" b="1" i="1" dirty="0"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F442C-4971-9B51-20CF-F095C968DD73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253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9A1CC-CA28-9748-0C86-A1B8E1620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909CF-3272-8F69-38EC-10333D061B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D82C00-9AD7-0475-06BD-FF933A906CCE}"/>
              </a:ext>
            </a:extLst>
          </p:cNvPr>
          <p:cNvSpPr txBox="1"/>
          <p:nvPr/>
        </p:nvSpPr>
        <p:spPr>
          <a:xfrm>
            <a:off x="3255979" y="747131"/>
            <a:ext cx="7772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52FB44-1D56-35C5-7B17-79BAF84B021F}"/>
              </a:ext>
            </a:extLst>
          </p:cNvPr>
          <p:cNvSpPr txBox="1"/>
          <p:nvPr/>
        </p:nvSpPr>
        <p:spPr>
          <a:xfrm>
            <a:off x="-475989" y="1070296"/>
            <a:ext cx="666599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      NEXT WEEK</a:t>
            </a:r>
          </a:p>
          <a:p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</a:rPr>
              <a:t> Hebrews 4:12-13  </a:t>
            </a:r>
            <a:r>
              <a:rPr lang="en-US" sz="3200" dirty="0"/>
              <a:t>[not a typo]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</a:rPr>
              <a:t>            </a:t>
            </a:r>
            <a:endParaRPr lang="en-US" sz="3200" b="1" dirty="0"/>
          </a:p>
          <a:p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</a:rPr>
              <a:t>	 </a:t>
            </a:r>
            <a:r>
              <a:rPr lang="en-US" sz="3200" b="1" i="1" dirty="0">
                <a:solidFill>
                  <a:srgbClr val="0070C0"/>
                </a:solidFill>
              </a:rPr>
              <a:t>2 Amazing Verses</a:t>
            </a:r>
          </a:p>
          <a:p>
            <a:r>
              <a:rPr lang="en-US" sz="3200" b="1" i="1">
                <a:solidFill>
                  <a:srgbClr val="0070C0"/>
                </a:solidFill>
              </a:rPr>
              <a:t>            </a:t>
            </a:r>
            <a:r>
              <a:rPr lang="en-US" sz="3200">
                <a:solidFill>
                  <a:srgbClr val="0070C0"/>
                </a:solidFill>
              </a:rPr>
              <a:t>plus </a:t>
            </a:r>
            <a:r>
              <a:rPr lang="en-US" sz="3200" b="1" i="1" dirty="0">
                <a:solidFill>
                  <a:srgbClr val="0070C0"/>
                </a:solidFill>
              </a:rPr>
              <a:t>Judgment Seat of Christ</a:t>
            </a:r>
            <a:endParaRPr lang="en-US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4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7FFBA-E7DB-00E1-AB9A-62A06E967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84C2E-6693-7284-4B4B-1704B3E194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1FD579-D964-B7F1-26CB-2296F9402087}"/>
              </a:ext>
            </a:extLst>
          </p:cNvPr>
          <p:cNvSpPr txBox="1"/>
          <p:nvPr/>
        </p:nvSpPr>
        <p:spPr>
          <a:xfrm>
            <a:off x="490653" y="0"/>
            <a:ext cx="10413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</a:p>
          <a:p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					              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blbGentium"/>
              </a:rPr>
              <a:t>  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“hay-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blbGentium"/>
              </a:rPr>
              <a:t>brai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-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blbGentium"/>
              </a:rPr>
              <a:t>os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”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3266F-1859-C070-119D-FC76BB851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518" y="3949478"/>
            <a:ext cx="1648356" cy="6612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D59FDF-CDB5-8352-39A4-569D4F0C05CA}"/>
              </a:ext>
            </a:extLst>
          </p:cNvPr>
          <p:cNvSpPr txBox="1"/>
          <p:nvPr/>
        </p:nvSpPr>
        <p:spPr>
          <a:xfrm>
            <a:off x="377919" y="1366047"/>
            <a:ext cx="1162702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Last Week / Session-6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Paul clearly explains the inheritance waiting at the end of finishing well during</a:t>
            </a:r>
          </a:p>
          <a:p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sanctification </a:t>
            </a:r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as he uses a thoroughly Jewish “type” his readers all know and can</a:t>
            </a:r>
          </a:p>
          <a:p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relate to: the Passover and Exodus being the Justification “being saved” from sin</a:t>
            </a:r>
          </a:p>
          <a:p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followed by the slipping away or outright unbelief that removed the privilege for the Hebrews of entering into God’s “Rest”.</a:t>
            </a:r>
          </a:p>
          <a:p>
            <a:endParaRPr lang="en-US" sz="1000" b="1" i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		</a:t>
            </a: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Notes and                              Video at  </a:t>
            </a:r>
            <a:r>
              <a:rPr lang="en-US" sz="3200" i="1" dirty="0">
                <a:solidFill>
                  <a:srgbClr val="0070C0"/>
                </a:solidFill>
                <a:cs typeface="Arial" panose="020B0604020202020204" pitchFamily="34" charset="0"/>
              </a:rPr>
              <a:t>NewtonFIO.com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63A7FE-0EDD-DC06-B0E3-42F6C1248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238" y="3949478"/>
            <a:ext cx="867408" cy="8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7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A603A-A4AB-6130-4765-87DC21D2F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60DC9-9F5F-DFFD-4761-B190BCF9D5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C716C2-179A-5AD2-E94F-0801ABB5A824}"/>
              </a:ext>
            </a:extLst>
          </p:cNvPr>
          <p:cNvSpPr txBox="1"/>
          <p:nvPr/>
        </p:nvSpPr>
        <p:spPr>
          <a:xfrm>
            <a:off x="289931" y="276078"/>
            <a:ext cx="11070210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Paul’s Bibliography  </a:t>
            </a:r>
            <a:r>
              <a:rPr lang="en-US" sz="2300" dirty="0">
                <a:cs typeface="Arial" panose="020B0604020202020204" pitchFamily="34" charset="0"/>
              </a:rPr>
              <a:t>reminder: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Romans 15:4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Hebrew Scriptures for OUR benefit!!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2 Samuel 7:12-14 	Heb 1:5a</a:t>
            </a: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2:7 		Heb 1:5b</a:t>
            </a: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104:4 		Heb 1:7</a:t>
            </a: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45:6-7 		Heb 1:8-9</a:t>
            </a: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102:25-27 	Heb 1:10-12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Isaiah 34:4-12		Heb 1:12</a:t>
            </a:r>
          </a:p>
          <a:p>
            <a:pPr algn="l" rtl="0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110:1 		Heb 1:13</a:t>
            </a:r>
          </a:p>
          <a:p>
            <a:pPr algn="l" rtl="0" fontAlgn="base"/>
            <a:r>
              <a:rPr lang="en-US" sz="2200" b="1" dirty="0">
                <a:effectLst/>
                <a:latin typeface="Avenir Book" panose="02000503020000020003" pitchFamily="2" charset="0"/>
              </a:rPr>
              <a:t>Psalm 8:4-6 		Heb 2:5-10</a:t>
            </a:r>
          </a:p>
          <a:p>
            <a:pPr algn="l" rtl="0" fontAlgn="base"/>
            <a:r>
              <a:rPr lang="en-US" sz="2200" dirty="0">
                <a:effectLst/>
                <a:latin typeface="Avenir Book" panose="02000503020000020003" pitchFamily="2" charset="0"/>
              </a:rPr>
              <a:t>Psalm 22:22 		Heb 2:12</a:t>
            </a:r>
          </a:p>
          <a:p>
            <a:pPr algn="l" rtl="0" fontAlgn="base"/>
            <a:r>
              <a:rPr lang="en-US" sz="2200" dirty="0">
                <a:effectLst/>
                <a:latin typeface="Avenir Book" panose="02000503020000020003" pitchFamily="2" charset="0"/>
              </a:rPr>
              <a:t>Isaiah 8:17 		Heb 2:13</a:t>
            </a:r>
          </a:p>
          <a:p>
            <a:pPr algn="l" rtl="0" fontAlgn="base"/>
            <a:r>
              <a:rPr lang="en-US" sz="2200" dirty="0">
                <a:effectLst/>
                <a:latin typeface="Avenir Book" panose="02000503020000020003" pitchFamily="2" charset="0"/>
              </a:rPr>
              <a:t>Isaiah 8:18 		Heb 2:13</a:t>
            </a:r>
          </a:p>
          <a:p>
            <a:pPr algn="l" rtl="0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95:8-11  	Heb 3:7-11</a:t>
            </a:r>
          </a:p>
          <a:p>
            <a:pPr algn="l" rtl="0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95:11		Heb. 4:3</a:t>
            </a:r>
          </a:p>
          <a:p>
            <a:pPr algn="l" rtl="0" fontAlgn="base"/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Genesis 2:2 		Heb 4:4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2:7 		Heb 5:6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110:4  		Heb 5:6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32:43 		Heb 6:1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63334-1CE4-9113-FC98-612535FCABDE}"/>
              </a:ext>
            </a:extLst>
          </p:cNvPr>
          <p:cNvSpPr txBox="1"/>
          <p:nvPr/>
        </p:nvSpPr>
        <p:spPr>
          <a:xfrm>
            <a:off x="5417696" y="965477"/>
            <a:ext cx="564128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Gen 22:16-17 		Heb 6:14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110:4 		Heb 7:17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110:4 		Heb 7:21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Exodus 25:40 		Heb 8:5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Jeremiah 31:31-34 	Heb 8:7-13, 10:15-18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Exodus 24:8 		Heb 9:20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40:6-8 		Heb 10:5-10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32:35 		Heb 10:30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32:36 		Heb 10:30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Habakkuk 2:3-4 	Heb 10:37-38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Gen 21:12 		Heb 11:18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Prov. 3:11-12 		Heb 12:5-6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9:19 		Heb 12:21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Haggai 2:6 		Heb 12:26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31:6 		Heb 13:5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118:6 		Heb 13:6</a:t>
            </a:r>
          </a:p>
        </p:txBody>
      </p:sp>
    </p:spTree>
    <p:extLst>
      <p:ext uri="{BB962C8B-B14F-4D97-AF65-F5344CB8AC3E}">
        <p14:creationId xmlns:p14="http://schemas.microsoft.com/office/powerpoint/2010/main" val="265013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07135-64E3-BBF2-DF18-DA08857B4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268A26-EABC-3CD1-E4F6-26F016157B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493967-2854-B341-9F26-08096CDAB842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D1479C-7C6A-C97C-7CB7-9F01633C7EF8}"/>
              </a:ext>
            </a:extLst>
          </p:cNvPr>
          <p:cNvSpPr txBox="1"/>
          <p:nvPr/>
        </p:nvSpPr>
        <p:spPr>
          <a:xfrm>
            <a:off x="38157" y="926306"/>
            <a:ext cx="11367407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</a:rPr>
              <a:t>      Reminder from Last Session</a:t>
            </a:r>
          </a:p>
          <a:p>
            <a:r>
              <a:rPr lang="en-US" sz="2400" b="1" dirty="0">
                <a:latin typeface="Avenir Book" panose="02000503020000020003" pitchFamily="2" charset="0"/>
              </a:rPr>
              <a:t>	        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Jesus is Far Above/Superior to MOSES</a:t>
            </a:r>
            <a:endParaRPr lang="en-US" sz="2400" b="1" dirty="0">
              <a:latin typeface="Avenir Book" panose="02000503020000020003" pitchFamily="2" charset="0"/>
            </a:endParaRPr>
          </a:p>
          <a:p>
            <a:endParaRPr lang="en-US" sz="1200" b="1" dirty="0"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Moses					</a:t>
            </a:r>
            <a:r>
              <a:rPr lang="en-US" sz="2400" b="1" i="1" dirty="0">
                <a:latin typeface="Avenir Book" panose="02000503020000020003" pitchFamily="2" charset="0"/>
              </a:rPr>
              <a:t>Jesus</a:t>
            </a:r>
          </a:p>
          <a:p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-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led Israel from bondage			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- leads from bondage of sin</a:t>
            </a:r>
          </a:p>
          <a:p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- led Israel to Canaan			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- leads to eternal glory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	- builds temporary tabernacle		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- is “the” Tabernacle among men</a:t>
            </a:r>
            <a:endParaRPr lang="en-US" sz="2400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	- sin nature from Adam + Abraham 	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- is entirely without sin</a:t>
            </a:r>
          </a:p>
          <a:p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-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man of God					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- is God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-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king in Jeshurun </a:t>
            </a:r>
            <a:r>
              <a:rPr lang="en-US" sz="2400" dirty="0">
                <a:latin typeface="Avenir Book" panose="02000503020000020003" pitchFamily="2" charset="0"/>
              </a:rPr>
              <a:t>[Deut. 33:5]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		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- is King of all kings</a:t>
            </a:r>
          </a:p>
          <a:p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-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THE prophet spoke God’s Word		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- is the fulfillment of that Word</a:t>
            </a:r>
          </a:p>
          <a:p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-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a priest to God </a:t>
            </a:r>
            <a:r>
              <a:rPr lang="en-US" sz="2400" dirty="0">
                <a:latin typeface="Avenir Book" panose="02000503020000020003" pitchFamily="2" charset="0"/>
              </a:rPr>
              <a:t>[Ex. 24:6]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			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- is our Great High Priest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51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FBC0B-1020-E09C-AD83-3ECF5DF93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B6FA75-68A7-14BB-2711-1233B540566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CA5E86-B0FF-AAB6-DB54-DEFD9C602499}"/>
              </a:ext>
            </a:extLst>
          </p:cNvPr>
          <p:cNvSpPr txBox="1"/>
          <p:nvPr/>
        </p:nvSpPr>
        <p:spPr>
          <a:xfrm>
            <a:off x="85380" y="143072"/>
            <a:ext cx="12009313" cy="6201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venir Book" panose="02000503020000020003" pitchFamily="2" charset="0"/>
              </a:rPr>
              <a:t>Last week Q+A?  </a:t>
            </a:r>
            <a:r>
              <a:rPr lang="en-US" sz="2500" b="1" i="1" dirty="0">
                <a:latin typeface="Avenir Book" panose="02000503020000020003" pitchFamily="2" charset="0"/>
              </a:rPr>
              <a:t>What about ‘backsliding’ . . . still saved?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endParaRPr lang="en-US" sz="1200" b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</a:t>
            </a:r>
            <a:r>
              <a:rPr lang="en-US" sz="2400" dirty="0">
                <a:latin typeface="Avenir Book" panose="02000503020000020003" pitchFamily="2" charset="0"/>
              </a:rPr>
              <a:t>Old Testament once 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Jeremiah 49:4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backsliding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daughter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</a:t>
            </a:r>
            <a:r>
              <a:rPr lang="en-US" sz="2400" dirty="0">
                <a:latin typeface="Avenir Book" panose="02000503020000020003" pitchFamily="2" charset="0"/>
              </a:rPr>
              <a:t>New Testament?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Mark 14:27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you will all 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fall away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Galatians 6:1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restore the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one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caught in sin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James 5:19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if one 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wanders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and you bring him back . . .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Luke 8:13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seed in rocky soil 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never fully takes root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Heb. 6:4-6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impossible to restore the one who has tasted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	        of the heavenly gift and shared in the Spirit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	        but then 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falls away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Heb. 10:26-31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those who </a:t>
            </a:r>
            <a:r>
              <a:rPr lang="en-US" sz="24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put on a good front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then show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		    who they truly are – is worse for them then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Romans 6:1  </a:t>
            </a:r>
            <a:r>
              <a:rPr lang="en-US" sz="24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sin even more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so that grace may abound?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4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 John 2:19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they went out from us to demonstrate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		 </a:t>
            </a:r>
            <a:r>
              <a:rPr lang="en-US" sz="24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they were never really of us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			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John 10:28-29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whom the Father has given Me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			    NO ONE can snatch them from My hand</a:t>
            </a:r>
            <a:endParaRPr lang="en-US" sz="23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  <p:pic>
        <p:nvPicPr>
          <p:cNvPr id="5" name="Picture 4" descr="A book cover with a pattern&#10;&#10;AI-generated content may be incorrect.">
            <a:extLst>
              <a:ext uri="{FF2B5EF4-FFF2-40B4-BE49-F238E27FC236}">
                <a16:creationId xmlns:a16="http://schemas.microsoft.com/office/drawing/2014/main" id="{DD645403-8AC4-F4D4-C607-28BBD7332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401" y="1465544"/>
            <a:ext cx="3252018" cy="510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1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A2972-8AD3-4CA0-5000-2E8057A80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7E31C0-5294-6BFA-0020-3C8B899AB61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869556-4E35-4F65-870A-C7AA9F857A4B}"/>
              </a:ext>
            </a:extLst>
          </p:cNvPr>
          <p:cNvSpPr txBox="1"/>
          <p:nvPr/>
        </p:nvSpPr>
        <p:spPr>
          <a:xfrm>
            <a:off x="228469" y="734014"/>
            <a:ext cx="11721222" cy="5616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               Can you LOSE your salvation?</a:t>
            </a:r>
          </a:p>
          <a:p>
            <a:pPr algn="l"/>
            <a:endParaRPr lang="en-US" sz="1000" b="1" i="1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200" b="1" i="1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2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    </a:t>
            </a:r>
            <a:r>
              <a:rPr lang="en-US" sz="2200" dirty="0">
                <a:latin typeface="Avenir Book" panose="02000503020000020003" pitchFamily="2" charset="0"/>
              </a:rPr>
              <a:t>French J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ean Calvin 1550 “Limited Atonement” “Perseverance”  but NO free will</a:t>
            </a:r>
          </a:p>
          <a:p>
            <a:pPr algn="l"/>
            <a:r>
              <a:rPr lang="en-US" sz="2200" b="1" dirty="0">
                <a:latin typeface="Avenir Book" panose="02000503020000020003" pitchFamily="2" charset="0"/>
              </a:rPr>
              <a:t>	   </a:t>
            </a:r>
          </a:p>
          <a:p>
            <a:pPr algn="l"/>
            <a:r>
              <a:rPr lang="en-US" sz="2200" b="1" dirty="0">
                <a:latin typeface="Avenir Book" panose="02000503020000020003" pitchFamily="2" charset="0"/>
              </a:rPr>
              <a:t>			</a:t>
            </a:r>
            <a:r>
              <a:rPr lang="en-US" sz="2200" dirty="0">
                <a:latin typeface="Avenir Book" panose="02000503020000020003" pitchFamily="2" charset="0"/>
              </a:rPr>
              <a:t>Dutch Jakob Hermann [Latin ‘Arminius] 1715 “Jesus died for ALL” </a:t>
            </a:r>
          </a:p>
          <a:p>
            <a:pPr algn="l"/>
            <a:r>
              <a:rPr lang="en-US" sz="2200" b="1" i="1" dirty="0">
                <a:latin typeface="Avenir Book" panose="02000503020000020003" pitchFamily="2" charset="0"/>
              </a:rPr>
              <a:t>				                          but some might not </a:t>
            </a:r>
            <a:r>
              <a:rPr lang="en-US" sz="2200" dirty="0">
                <a:latin typeface="Avenir Book" panose="02000503020000020003" pitchFamily="2" charset="0"/>
              </a:rPr>
              <a:t>Persevere IN free will</a:t>
            </a:r>
          </a:p>
          <a:p>
            <a:pPr algn="l"/>
            <a:endParaRPr lang="en-US" sz="2200" dirty="0">
              <a:effectLst/>
              <a:latin typeface="Avenir Book" panose="02000503020000020003" pitchFamily="2" charset="0"/>
            </a:endParaRPr>
          </a:p>
          <a:p>
            <a:pPr algn="l"/>
            <a:endParaRPr lang="en-US" sz="2800" dirty="0">
              <a:effectLst/>
              <a:latin typeface="Avenir Book" panose="02000503020000020003" pitchFamily="2" charset="0"/>
            </a:endParaRPr>
          </a:p>
          <a:p>
            <a:pPr algn="l"/>
            <a:endParaRPr lang="en-US" sz="1200" dirty="0"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200" dirty="0">
                <a:latin typeface="Avenir Book" panose="02000503020000020003" pitchFamily="2" charset="0"/>
              </a:rPr>
              <a:t>	1]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God’s extra-temporal foreknowledge means He already knows who chooses</a:t>
            </a:r>
          </a:p>
          <a:p>
            <a:pPr algn="l"/>
            <a:r>
              <a:rPr lang="en-US" sz="22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2] </a:t>
            </a:r>
            <a:r>
              <a:rPr lang="en-US" sz="22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the ‘Overcomers’  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= </a:t>
            </a:r>
            <a:r>
              <a:rPr lang="el-GR" sz="2200" b="0" i="0" dirty="0" err="1">
                <a:solidFill>
                  <a:srgbClr val="0A0A0A"/>
                </a:solidFill>
                <a:effectLst/>
                <a:latin typeface="blbGentium"/>
              </a:rPr>
              <a:t>νικάω</a:t>
            </a:r>
            <a:r>
              <a:rPr lang="en-US" sz="22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300" b="1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nikao</a:t>
            </a:r>
            <a:endParaRPr lang="en-US" sz="2300" b="1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- </a:t>
            </a:r>
            <a:r>
              <a:rPr lang="en-US" sz="22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James 1:12  </a:t>
            </a:r>
            <a:r>
              <a:rPr lang="en-US" sz="2200" b="1" i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IF</a:t>
            </a:r>
            <a:r>
              <a:rPr lang="en-US" sz="22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steadfast, stand the test, </a:t>
            </a:r>
            <a:r>
              <a:rPr lang="en-US" sz="2200" b="1" i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THEN</a:t>
            </a:r>
            <a:r>
              <a:rPr lang="en-US" sz="22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crown of life</a:t>
            </a:r>
          </a:p>
          <a:p>
            <a:pPr algn="l"/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	- 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2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 John 4:4  5:5 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who </a:t>
            </a:r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overcomes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? The one who  BELIEVES in action</a:t>
            </a:r>
          </a:p>
          <a:p>
            <a:pPr algn="l"/>
            <a:r>
              <a:rPr lang="en-US" sz="22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	- </a:t>
            </a:r>
            <a:r>
              <a:rPr lang="en-US" sz="22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Rev. 3:21 </a:t>
            </a:r>
            <a:r>
              <a:rPr lang="en-US" sz="22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the one who </a:t>
            </a:r>
            <a:r>
              <a:rPr lang="en-US" sz="22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overcomes</a:t>
            </a:r>
            <a:r>
              <a:rPr lang="en-US" sz="22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will sit on my throne</a:t>
            </a:r>
          </a:p>
          <a:p>
            <a:pPr algn="l"/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	- 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Rev. 3:5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the one who </a:t>
            </a:r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overcomes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 clothed in white garments</a:t>
            </a:r>
            <a:endParaRPr lang="en-US" sz="220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	- 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John 16:33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Jesus has </a:t>
            </a:r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overcome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 the world  </a:t>
            </a:r>
            <a:r>
              <a:rPr lang="en-US" sz="2200" dirty="0">
                <a:latin typeface="Avenir Book" panose="02000503020000020003" pitchFamily="2" charset="0"/>
              </a:rPr>
              <a:t>[our model]</a:t>
            </a:r>
            <a:endParaRPr lang="en-US" sz="22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2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	</a:t>
            </a:r>
            <a:r>
              <a:rPr lang="en-US" sz="22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- Romans 8:31-39 </a:t>
            </a:r>
            <a:r>
              <a:rPr lang="en-US" sz="22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we are more than </a:t>
            </a:r>
            <a:r>
              <a:rPr lang="en-US" sz="22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overcomers</a:t>
            </a:r>
            <a:endParaRPr lang="en-US" sz="2200" b="1" dirty="0"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870150-2986-1257-2A0A-E00B215E64F7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B618E-3693-D28C-E776-9E4206FA8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8" y="1163639"/>
            <a:ext cx="1320983" cy="18145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A99D14-3FFB-810B-C7D2-E36F1AEE3A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9735" y="1653643"/>
            <a:ext cx="1519776" cy="16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8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42F84-EFA3-3734-D57F-305A9C39A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5B7BDA-588E-7658-E33D-8856E2DB96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D32283-EA80-51FE-B854-528B3BBD0492}"/>
              </a:ext>
            </a:extLst>
          </p:cNvPr>
          <p:cNvSpPr txBox="1"/>
          <p:nvPr/>
        </p:nvSpPr>
        <p:spPr>
          <a:xfrm>
            <a:off x="119423" y="102672"/>
            <a:ext cx="12297469" cy="607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venir Book" panose="02000503020000020003" pitchFamily="2" charset="0"/>
              </a:rPr>
              <a:t>Last week finished: 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4:1-3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therefore, let us fear 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IF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 while a promise remains 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of entering His rest any one of you </a:t>
            </a:r>
            <a:r>
              <a:rPr lang="en-US" sz="22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may seem to have come short of it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- for indeed we 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have had good news </a:t>
            </a:r>
            <a:r>
              <a:rPr lang="en-US" sz="2200" dirty="0">
                <a:latin typeface="Avenir Book" panose="02000503020000020003" pitchFamily="2" charset="0"/>
              </a:rPr>
              <a:t>[Gospel]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preached to us,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just as they did also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but the word they 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heard 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did not profit them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because it </a:t>
            </a:r>
            <a:r>
              <a:rPr lang="en-US" sz="2200" dirty="0">
                <a:latin typeface="Avenir Book" panose="02000503020000020003" pitchFamily="2" charset="0"/>
              </a:rPr>
              <a:t>[justified-salvation]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not united by faith in those 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who heard for we who have believed enter that rest, just as He has said, </a:t>
            </a:r>
          </a:p>
          <a:p>
            <a:endParaRPr lang="en-US" sz="1200" dirty="0"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“As I swore in My wrath they shall not enter My rest” </a:t>
            </a:r>
            <a:r>
              <a:rPr lang="en-US" sz="2300" b="1" dirty="0">
                <a:latin typeface="Avenir Book" panose="02000503020000020003" pitchFamily="2" charset="0"/>
              </a:rPr>
              <a:t>then this very provocative:</a:t>
            </a:r>
            <a:endParaRPr lang="en-US" sz="23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endParaRPr lang="en-US" sz="8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Although His works were finished from the foundation of the world</a:t>
            </a:r>
          </a:p>
          <a:p>
            <a:pPr fontAlgn="base"/>
            <a:endParaRPr lang="en-US" sz="1000" dirty="0">
              <a:latin typeface="Avenir Book" panose="02000503020000020003" pitchFamily="2" charset="0"/>
            </a:endParaRPr>
          </a:p>
          <a:p>
            <a:pPr fontAlgn="base"/>
            <a:r>
              <a:rPr lang="en-US" sz="2200" dirty="0">
                <a:latin typeface="Avenir Book" panose="02000503020000020003" pitchFamily="2" charset="0"/>
              </a:rPr>
              <a:t>     God's work for our justification salvation was </a:t>
            </a:r>
            <a:r>
              <a:rPr lang="en-US" sz="2200" b="1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tetelestai</a:t>
            </a:r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200" dirty="0">
                <a:latin typeface="Avenir Book" panose="02000503020000020003" pitchFamily="2" charset="0"/>
              </a:rPr>
              <a:t>”finished” – an eternal plan for sin</a:t>
            </a:r>
          </a:p>
          <a:p>
            <a:pPr fontAlgn="base"/>
            <a:r>
              <a:rPr lang="en-US" sz="2200" dirty="0">
                <a:latin typeface="Avenir Book" panose="02000503020000020003" pitchFamily="2" charset="0"/>
              </a:rPr>
              <a:t>     once-for-all as our 'type’ [model] - no need to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"work thru your salvation" 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Philippians 2:12</a:t>
            </a:r>
            <a:endParaRPr lang="en-US" sz="2200" b="1" dirty="0">
              <a:latin typeface="Avenir Book" panose="02000503020000020003" pitchFamily="2" charset="0"/>
            </a:endParaRPr>
          </a:p>
          <a:p>
            <a:pPr fontAlgn="base"/>
            <a:r>
              <a:rPr lang="en-US" sz="2200" dirty="0">
                <a:latin typeface="Avenir Book" panose="02000503020000020003" pitchFamily="2" charset="0"/>
              </a:rPr>
              <a:t>     when after the harpazo we stand at the </a:t>
            </a:r>
            <a:r>
              <a:rPr lang="en-US" sz="2300" b="1" i="1" dirty="0">
                <a:latin typeface="Avenir Book" panose="02000503020000020003" pitchFamily="2" charset="0"/>
              </a:rPr>
              <a:t>bema</a:t>
            </a:r>
            <a:r>
              <a:rPr lang="en-US" sz="2200" dirty="0">
                <a:latin typeface="Avenir Book" panose="02000503020000020003" pitchFamily="2" charset="0"/>
              </a:rPr>
              <a:t> to enter into His </a:t>
            </a:r>
            <a:r>
              <a:rPr lang="en-US" sz="2300" b="1" dirty="0">
                <a:latin typeface="Avenir Book" panose="02000503020000020003" pitchFamily="2" charset="0"/>
              </a:rPr>
              <a:t>Rest </a:t>
            </a:r>
            <a:r>
              <a:rPr lang="en-US" sz="2200" dirty="0">
                <a:latin typeface="Avenir Book" panose="02000503020000020003" pitchFamily="2" charset="0"/>
              </a:rPr>
              <a:t>= word for </a:t>
            </a:r>
            <a:r>
              <a:rPr lang="en-US" sz="2300" b="1" i="1" dirty="0">
                <a:latin typeface="Avenir Book" panose="02000503020000020003" pitchFamily="2" charset="0"/>
              </a:rPr>
              <a:t>inheritance </a:t>
            </a:r>
          </a:p>
          <a:p>
            <a:pPr fontAlgn="base"/>
            <a:endParaRPr lang="en-US" sz="1100" b="1" dirty="0">
              <a:latin typeface="Avenir Book" panose="02000503020000020003" pitchFamily="2" charset="0"/>
            </a:endParaRPr>
          </a:p>
          <a:p>
            <a:pPr fontAlgn="base"/>
            <a:r>
              <a:rPr lang="en-US" sz="2200" b="1" dirty="0">
                <a:latin typeface="Avenir Book" panose="02000503020000020003" pitchFamily="2" charset="0"/>
              </a:rPr>
              <a:t>      </a:t>
            </a:r>
            <a:r>
              <a:rPr lang="en-US" sz="2200" dirty="0">
                <a:latin typeface="Avenir Book" panose="02000503020000020003" pitchFamily="2" charset="0"/>
              </a:rPr>
              <a:t>God's Spirit speaking thru David and thru Paul says emphatically He has set </a:t>
            </a:r>
          </a:p>
          <a:p>
            <a:pPr fontAlgn="base"/>
            <a:r>
              <a:rPr lang="en-US" sz="2200" dirty="0">
                <a:latin typeface="Avenir Book" panose="02000503020000020003" pitchFamily="2" charset="0"/>
              </a:rPr>
              <a:t>     ‘TODAY' to hear His voice - Not looking back at Hebrew history for that eternal rest because </a:t>
            </a:r>
          </a:p>
          <a:p>
            <a:pPr fontAlgn="base"/>
            <a:r>
              <a:rPr lang="en-US" sz="2200" dirty="0">
                <a:latin typeface="Avenir Book" panose="02000503020000020003" pitchFamily="2" charset="0"/>
              </a:rPr>
              <a:t>      Joshua taking them into the land was still a 'type’ or 'foreshadow’ and not the Rest God </a:t>
            </a:r>
          </a:p>
          <a:p>
            <a:pPr fontAlgn="base"/>
            <a:r>
              <a:rPr lang="en-US" sz="2200" dirty="0">
                <a:latin typeface="Avenir Book" panose="02000503020000020003" pitchFamily="2" charset="0"/>
              </a:rPr>
              <a:t>     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because He's speaking of ANOTHER day after that still future still to come </a:t>
            </a:r>
          </a:p>
          <a:p>
            <a:pPr fontAlgn="base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				</a:t>
            </a:r>
            <a:r>
              <a:rPr lang="en-US" sz="2200" dirty="0">
                <a:latin typeface="Avenir Book" panose="02000503020000020003" pitchFamily="2" charset="0"/>
              </a:rPr>
              <a:t>[coming up in v8-11]</a:t>
            </a:r>
            <a:endParaRPr lang="en-US" sz="2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6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597C4-37F7-3D8A-B330-5E43FA222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82F70D-DC67-CA3C-EE5E-434BD0E4D1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D8431F-5F81-1041-A9A4-B6364E5BD497}"/>
              </a:ext>
            </a:extLst>
          </p:cNvPr>
          <p:cNvSpPr txBox="1"/>
          <p:nvPr/>
        </p:nvSpPr>
        <p:spPr>
          <a:xfrm>
            <a:off x="189992" y="844530"/>
            <a:ext cx="12043105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latin typeface="Avenir Book" panose="02000503020000020003" pitchFamily="2" charset="0"/>
              </a:rPr>
              <a:t>NOW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v 4-7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for He has said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in what place 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concerning the 7</a:t>
            </a:r>
            <a:r>
              <a:rPr lang="en-US" sz="2200" i="1" baseline="300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th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day: ”God rested on the 7</a:t>
            </a:r>
            <a:r>
              <a:rPr lang="en-US" sz="2200" i="1" baseline="300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th</a:t>
            </a:r>
            <a:endParaRPr lang="en-US" sz="2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day from all His works – and again in this passage, “They shall not enter My Rest”</a:t>
            </a:r>
          </a:p>
          <a:p>
            <a:endParaRPr lang="en-US" sz="2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Therefore, since it remains for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some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 </a:t>
            </a:r>
            <a:r>
              <a:rPr lang="en-US" sz="2200" dirty="0">
                <a:latin typeface="Avenir Book" panose="02000503020000020003" pitchFamily="2" charset="0"/>
              </a:rPr>
              <a:t>[not all]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to enter it </a:t>
            </a:r>
            <a:r>
              <a:rPr lang="en-US" sz="2200" dirty="0">
                <a:latin typeface="Avenir Book" panose="02000503020000020003" pitchFamily="2" charset="0"/>
              </a:rPr>
              <a:t>[God’s Rest]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and those who 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formerly had good news </a:t>
            </a:r>
            <a:r>
              <a:rPr lang="en-US" sz="2200" dirty="0">
                <a:latin typeface="Avenir Book" panose="02000503020000020003" pitchFamily="2" charset="0"/>
              </a:rPr>
              <a:t>[Gospel]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preached to them failed to enter 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because of disobedience  </a:t>
            </a:r>
            <a:r>
              <a:rPr lang="en-US" sz="2200" dirty="0">
                <a:latin typeface="Avenir Book" panose="02000503020000020003" pitchFamily="2" charset="0"/>
              </a:rPr>
              <a:t>[the </a:t>
            </a:r>
            <a:r>
              <a:rPr lang="en-US" sz="2200" dirty="0">
                <a:highlight>
                  <a:srgbClr val="FFFF00"/>
                </a:highlight>
                <a:latin typeface="Avenir Book" panose="02000503020000020003" pitchFamily="2" charset="0"/>
              </a:rPr>
              <a:t>“IF” </a:t>
            </a:r>
            <a:r>
              <a:rPr lang="en-US" sz="2200" dirty="0">
                <a:latin typeface="Avenir Book" panose="02000503020000020003" pitchFamily="2" charset="0"/>
              </a:rPr>
              <a:t>contractual conditional]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       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IF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stay strong to the end, finish well, endure . . . REST!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       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IF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because of disobedience . . . then fail to enter</a:t>
            </a:r>
          </a:p>
          <a:p>
            <a:endParaRPr lang="en-US" sz="1000" i="1" dirty="0"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He again fixes a certain day, “TODAY” saying through David after so long a time 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just as has been said before, “TODAY 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IF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you hear His voice do not harden your hearts”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F4A681-3D3A-D326-2496-CC4FC9C81B40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6525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3D266-960E-F29F-8D2C-C9ABE249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8D53F-0207-2DEB-1497-057CAA524C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1D7BA2-C8F6-2A9C-DCF3-B2CDDC848ED1}"/>
              </a:ext>
            </a:extLst>
          </p:cNvPr>
          <p:cNvSpPr txBox="1"/>
          <p:nvPr/>
        </p:nvSpPr>
        <p:spPr>
          <a:xfrm>
            <a:off x="131867" y="180650"/>
            <a:ext cx="11928265" cy="6109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v8-11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for if Joshua had given them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Rest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, He would not have spoken of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another day </a:t>
            </a:r>
          </a:p>
          <a:p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					          </a:t>
            </a:r>
            <a:r>
              <a:rPr lang="en-US" sz="2400" b="1" dirty="0">
                <a:latin typeface="Avenir Book" panose="02000503020000020003" pitchFamily="2" charset="0"/>
              </a:rPr>
              <a:t>still future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after that </a:t>
            </a:r>
            <a:r>
              <a:rPr lang="en-US" sz="2200" dirty="0">
                <a:latin typeface="Avenir Book" panose="02000503020000020003" pitchFamily="2" charset="0"/>
              </a:rPr>
              <a:t>[the enter-Canaan-rest of 1400BC is a “type” of the eternal Rest]</a:t>
            </a:r>
          </a:p>
          <a:p>
            <a:endParaRPr lang="en-US" sz="10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so there remains a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Sabbath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Rest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 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for the people of God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for the one who has entered His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Rest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 has himself also rested from his works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          </a:t>
            </a:r>
            <a:r>
              <a:rPr lang="en-US" sz="2200" dirty="0">
                <a:latin typeface="Avenir Book" panose="02000503020000020003" pitchFamily="2" charset="0"/>
              </a:rPr>
              <a:t>[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Genesis 2 citation: </a:t>
            </a:r>
            <a:r>
              <a:rPr lang="en-US" sz="2200" dirty="0">
                <a:latin typeface="Avenir Book" panose="02000503020000020003" pitchFamily="2" charset="0"/>
              </a:rPr>
              <a:t>sanctification process will also be finished]</a:t>
            </a:r>
          </a:p>
          <a:p>
            <a:endParaRPr lang="en-US" sz="10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just as God did REST from His work - therefore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let us be diligent to enter that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Rest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so that no one will fall due to following that same </a:t>
            </a:r>
            <a:r>
              <a:rPr lang="en-US" sz="2200" dirty="0">
                <a:latin typeface="Avenir Book" panose="02000503020000020003" pitchFamily="2" charset="0"/>
              </a:rPr>
              <a:t>[prior]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example of disobedience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</a:t>
            </a:r>
            <a:r>
              <a:rPr lang="en-US" sz="2200" b="1" dirty="0">
                <a:latin typeface="Avenir Book" panose="02000503020000020003" pitchFamily="2" charset="0"/>
              </a:rPr>
              <a:t>Paul linking God’s shabbat rest from Creation directly to</a:t>
            </a:r>
          </a:p>
          <a:p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</a:t>
            </a:r>
            <a:r>
              <a:rPr lang="en-US" sz="2200" b="1" dirty="0">
                <a:latin typeface="Avenir Book" panose="02000503020000020003" pitchFamily="2" charset="0"/>
              </a:rPr>
              <a:t>those who could fall/miss out on future Rest due to same disobedience</a:t>
            </a:r>
          </a:p>
          <a:p>
            <a:endParaRPr lang="en-US" sz="1000" dirty="0">
              <a:latin typeface="Avenir Book" panose="02000503020000020003" pitchFamily="2" charset="0"/>
            </a:endParaRPr>
          </a:p>
          <a:p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v10   </a:t>
            </a:r>
            <a:r>
              <a:rPr lang="en-US" sz="2200" dirty="0">
                <a:latin typeface="Avenir Book" panose="02000503020000020003" pitchFamily="2" charset="0"/>
              </a:rPr>
              <a:t>God’s Invitation to “enter My rest” is a present-tense offer still available ‘TODAY’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	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those who enter God’s rest have also rested from their work/stay the course in this life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in the very same way that God ceased from His works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v11  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so then let us be diligent to enter that rest</a:t>
            </a: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    </a:t>
            </a:r>
            <a:r>
              <a:rPr lang="en-US" sz="2300" b="1" dirty="0">
                <a:latin typeface="Avenir Book" panose="02000503020000020003" pitchFamily="2" charset="0"/>
              </a:rPr>
              <a:t>Remember 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Heb. 3:13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para-</a:t>
            </a:r>
            <a:r>
              <a:rPr lang="en-US" sz="2300" b="1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kleo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advocate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for one another day after day while it</a:t>
            </a: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               is still called ‘TODAY’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don’t let your heart be hardened</a:t>
            </a:r>
            <a:endParaRPr lang="en-US" sz="2300" b="1" i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08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48294</TotalTime>
  <Words>3387</Words>
  <Application>Microsoft Macintosh PowerPoint</Application>
  <PresentationFormat>Widescreen</PresentationFormat>
  <Paragraphs>310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Aptos Display</vt:lpstr>
      <vt:lpstr>Arial</vt:lpstr>
      <vt:lpstr>Avenir Book</vt:lpstr>
      <vt:lpstr>blbGentium</vt:lpstr>
      <vt:lpstr>Copperplate Gothic Bold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 Newton</dc:creator>
  <cp:lastModifiedBy>Dave Newton</cp:lastModifiedBy>
  <cp:revision>356</cp:revision>
  <cp:lastPrinted>2025-02-24T22:59:59Z</cp:lastPrinted>
  <dcterms:created xsi:type="dcterms:W3CDTF">2024-12-05T18:22:41Z</dcterms:created>
  <dcterms:modified xsi:type="dcterms:W3CDTF">2025-03-03T15:50:30Z</dcterms:modified>
</cp:coreProperties>
</file>