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1" r:id="rId2"/>
    <p:sldId id="389" r:id="rId3"/>
    <p:sldId id="361" r:id="rId4"/>
    <p:sldId id="362" r:id="rId5"/>
    <p:sldId id="383" r:id="rId6"/>
    <p:sldId id="376" r:id="rId7"/>
    <p:sldId id="365" r:id="rId8"/>
    <p:sldId id="360" r:id="rId9"/>
    <p:sldId id="369" r:id="rId10"/>
    <p:sldId id="368" r:id="rId11"/>
    <p:sldId id="370" r:id="rId12"/>
    <p:sldId id="364" r:id="rId13"/>
    <p:sldId id="384" r:id="rId14"/>
    <p:sldId id="374" r:id="rId15"/>
    <p:sldId id="385" r:id="rId16"/>
    <p:sldId id="377" r:id="rId17"/>
    <p:sldId id="387" r:id="rId18"/>
    <p:sldId id="388" r:id="rId19"/>
    <p:sldId id="366" r:id="rId20"/>
    <p:sldId id="367" r:id="rId21"/>
    <p:sldId id="378" r:id="rId22"/>
    <p:sldId id="390" r:id="rId23"/>
    <p:sldId id="382" r:id="rId24"/>
    <p:sldId id="379" r:id="rId25"/>
    <p:sldId id="380" r:id="rId26"/>
    <p:sldId id="381" r:id="rId27"/>
    <p:sldId id="28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BB43"/>
    <a:srgbClr val="BDAB3F"/>
    <a:srgbClr val="E5CE71"/>
    <a:srgbClr val="DAC647"/>
    <a:srgbClr val="E5CE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56"/>
    <p:restoredTop sz="94752"/>
  </p:normalViewPr>
  <p:slideViewPr>
    <p:cSldViewPr snapToGrid="0">
      <p:cViewPr varScale="1">
        <p:scale>
          <a:sx n="96" d="100"/>
          <a:sy n="96" d="100"/>
        </p:scale>
        <p:origin x="17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DEB24-74F4-D34C-81C2-9DB0363CE12E}" type="datetimeFigureOut">
              <a:rPr lang="en-US" smtClean="0"/>
              <a:t>3/9/25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06125-FF6F-3842-A9D1-94378C3FB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31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18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D8E34-66D7-47D0-5D78-43A7E4219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EC8666-C938-5B8E-1485-C0C781A487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EF7157-68FF-CCC5-DE14-729A6AD9A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E3638-E3F5-0C55-A861-A1F9881D4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42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336CA-E57A-CB61-0B4F-FCC8D6DDB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484379-9168-9AAA-BE3B-0D8BB4E6E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3D6A53-0DE5-F2E1-2AFC-BC9DDB1991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D3BF6-539E-EF92-7940-081CAF43EB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22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E955A-5FE9-EB86-386B-DC3AF72D6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4E8BFA-A434-7FE8-3AFA-5AF4AD52B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8C3467-955D-DB96-E76F-839673F26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2741F-A5EC-DFEF-4C73-5E83635DE1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49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2D652-87C2-3619-3169-3C3138E05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93C48-72E9-230C-9BA4-6AE1865F0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3A2B1D-9FBA-8416-1540-5D27AB47D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B6708-2A5F-2DA5-92AD-666E78128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63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4D51C-ECE3-CD14-FCD4-317EA1A50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C30F08-36BC-50EC-CF5A-191E4C04B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986D7-FB8F-36E9-8A39-D912C31E5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C2FAA-3BA8-AF9A-C502-4F739A2A5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D210A-B464-46C8-1E37-1A2CAE1C0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11AACC-A4E9-8407-1F74-15851D7E42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543DBB-69EA-0879-B435-D81A84D49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73DC5-2349-BED7-09BF-56C1EE1A30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78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AF134-35CE-2905-E71F-1967811FF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4F897E-4935-AA95-E7BF-86AE2715D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57E088-8746-D852-CBDE-4BE580F42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11D1D-00B0-BD76-A5E5-5D3C1CEDB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92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11D7D-2AC3-7DFE-EC35-F42936AD3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B9523F-902F-C3CC-C5E7-60141CFA7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742D57-7578-01DF-FEF7-024B664F59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E04DE-56E2-A6C8-4665-100C97AF0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63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0BE46-4FED-7A98-528A-55A8DBDF4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CDE0A8-8522-4918-A795-802DE6E16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ABC6AF-E307-5026-FDED-82196685A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F9E80-B0BB-6832-2BDA-2AEA7A8B8D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37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A4197-5D24-D5A6-85FF-6B7EB0BE9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56C86D-B530-8264-5630-E52FA99C96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18CAB1-63BF-0187-3EFE-8277B683E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17ABF-5A5A-0425-FBF8-EA3970461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0843A-80FD-6131-C445-C5E1178AF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DC12B3-2B86-871A-08E8-6C1EA7DED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06596D-85DB-A328-8F28-B92210965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E1263-6ED4-9233-E36A-109FA8FAA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28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BF0D4-6F34-3331-E765-2B9427E76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7ADEA4-D912-BE9D-830C-26D98A9D47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88A028-34FD-1D68-9FBD-C84F430376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77016-BCFC-2BFE-5CF8-C0944D4606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99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00B5E-E4E7-5569-6B50-02B7F64F7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F98303-C60E-CAD5-4DEC-A355A8731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E2846A-D4AE-164D-9D16-ED256712E5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494B6-97A9-F750-F4A4-098D3A5F64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50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9BD45-317E-C8AE-41BD-C768889F4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D7D748-D608-E1E3-ACF5-AC361E7C2C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E89E46-306E-1108-81CC-F221BBF08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9DF52-2438-D593-35D0-FC88AB316A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40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8C223-AD4A-D162-4244-3771A21B8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6C74B0-0781-88C1-17AE-B0784A7186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3AB873-683D-E69B-05D9-A8772B32D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3B014-CA29-95A9-4BE4-C0ABEF8217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9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84E29-3A37-BD57-8A42-77F0DD5B8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0507DD-9A38-D625-C883-E151C0674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339D48-C176-4F47-3463-42E18B75A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CCE6B-9034-195E-0139-0D35A4755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46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0438D-0433-A46A-483D-DDF834EC8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5D3B1D-0593-2059-C0A0-C58ED80D1A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6D9812-9881-699D-0E21-BB48530AA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A78E0-31E8-DAB2-3083-5FC2DA8FF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104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BC6F0-AFD7-D75F-981A-930B86270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BA3F4D-36B9-354B-53E7-8A56F6643A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82D864-F93B-CFFD-12EC-BB38C48F2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E5C9C-9209-E7D0-C657-DA25A7D84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15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36D05-4E8B-CAD7-470D-A6EC4B138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D717AE-A483-0D09-C842-696FF7B08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8DA2F-BA71-A180-8C2A-564BE2B10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4664C-29A1-5AD0-E8FC-F3E7D4210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08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7A112-24CB-03D2-7D29-F73BB1149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749829-533D-647D-110A-455E51B1A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DEDEBA-A2AC-6F4E-6762-FAB7F038E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C9316-814B-B98F-565E-F1FFB11E4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3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A5C29-39EE-4F7B-AFA7-85F452CB7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7676A6-DE84-E640-43DE-175316481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60FD59-B3CE-9788-1293-F0A2E873A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55244-63CC-E1E2-5DEF-FB5703028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28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3E823-55C1-46EA-176A-668FF5B34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A5EC2A-AADD-0629-95AC-08233ED328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4AE0FB-000A-85D9-896E-9105F2221D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051A1-D938-1FC3-A636-709674FC0E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16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911DC-26FB-922F-D515-700C0ADA9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19FCBA-6EBE-5AF1-5995-CCE340045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F253D7-615C-246D-EBA7-D9A3DDBC6C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02115-722B-19E4-81BD-0DFFF859F4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83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1838D-017D-24C6-D295-078972024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CB8B84-A8D1-8389-7AB1-E7EB0234C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6F37D4-C32B-D3E5-DDB6-799CEC2DB3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3EDE0-FE49-59D3-3F32-F0F68904E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17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1ABF6-D18F-9770-8965-6A2773DF2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A46452-7C98-79A7-66E3-26759E40F0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01414A-68F3-898C-B37F-49A4A6F6D7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84B9C-0DD0-CDF4-EF19-59268EE2A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04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78B38-D2F2-87E3-D9BA-C1E02C052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DD15C-52B7-4B7C-0241-A9B190D09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DE0D2-9C0D-6107-23AD-3AFB33B2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48E3B-4C5E-7E38-9A54-3E18C2CD5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F1C75-DFF7-E971-A41B-8E8F6CA4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34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A3B1-50E8-395C-646A-C5EFD978B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F9DEA-D582-F176-3073-5096366B2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46C6F-C158-7BD1-8770-55B9F239E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0A56F-B7A2-231E-E94F-ECFC4CA1B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B2AFF-98AA-C825-70A4-868D1D01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0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897AB5-63EE-3255-7D6E-2F471CC386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B9D22-4AEF-F0CA-5C52-BC9468A4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02023-8B85-BA93-6D73-B5717FA9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B265E-FD09-782F-EB08-F0387CFD2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1CF6E-C060-E34C-E566-A6337ACD4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2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5DB7C-2AE3-89AA-9B54-783CB8F4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AD997-0961-D76A-5167-E7027504A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4B599-CA8D-F81D-4A32-A81595CCA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24F29-7C57-70CC-40FB-F3D2D97E3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FF901-9520-3569-ACF1-B5C99FFD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57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9AA0-31EF-F46D-3307-7B6863EA6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091A5-BDF0-198A-CB32-1DD0F7E42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E6B4A-5625-B655-29FB-A4FAA7CD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95C60-83F1-8722-F639-D90066747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8F1E-CBDC-8618-AD04-B95EAD4C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1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489DB-8CF1-D849-46D5-B96D1C98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BF2F5-CDD1-F446-5F44-C1F380F43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0ECA8-2487-692C-0EF8-03A6BD61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931FA-1082-D4F5-799B-1F1EB9496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10C15-9A93-707D-D575-1AB6F0B5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D3AE9-F397-4A5C-1F76-C7404D16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82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445-E0E7-1F9E-4401-A307416BA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A6D5B-E211-8843-4CA3-80B4DA0AE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8BA36-4819-F4E8-FBA3-F40A24240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31E8D3-92ED-B04E-E5C0-BD2F357AE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5A155A-D748-815F-86C8-3A0598E4A6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62BEFE-61C9-1209-9964-36500C38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4279D6-220C-82D5-E40E-34394EBD7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403E09-B332-5691-DD16-04E7860EF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19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6D05-573D-6DE5-8489-40B083731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3432D-A55E-2C61-57B1-DA491455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87D69-B5F4-22E0-694E-BD5A70C24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3631D-2BCE-879A-D009-5FADF71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8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E5B353-3195-FCA3-1AF0-7232810C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06DEA-0326-4D85-2D93-1FDDF8859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98B7F-AB10-20B8-B2B6-CBCCC240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6915-A968-802E-0363-F20347C80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86C5C-FB87-FDC8-4E30-6074C55CB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F6E50-B2AE-A181-E676-C57E06969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50010-56CF-EE25-17A5-1C305EFF9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8BB1C-4AC3-0FCB-D70E-2CFC3DA5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F9B43-E462-2433-8792-52EA9013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41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0395A-C108-C7EB-5CEF-92D46D8CB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455F38-283A-A8D2-7D79-AD7B02CB7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0CB64-80EC-1CFC-6DC3-1D6424F7A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08958-19C4-B322-0FF3-4E45D588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F01FC-84F9-28F9-28D2-CDC6221B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6D4C7D-247C-7836-D83F-C3A69D52A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78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03F009-48E0-F093-38D5-F21D31EC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D439F-2F02-E305-D6EB-DFE660F53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E23C9-2721-5A84-4A01-9C599E9A9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A18F47-0DDA-7647-9E90-3E1F3B06B19B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5CE2D-9F2F-69D7-1CD4-E11613996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5F935-6C55-5626-7640-5A420C774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4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BAAF4-6B1C-E3EA-BD59-FADF5154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A8CA7D-CBEB-058C-D2CB-C3DF0FE0CE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7C1826-9CAC-0E16-2BA2-49A46C7B3769}"/>
              </a:ext>
            </a:extLst>
          </p:cNvPr>
          <p:cNvSpPr txBox="1"/>
          <p:nvPr/>
        </p:nvSpPr>
        <p:spPr>
          <a:xfrm>
            <a:off x="2848634" y="111480"/>
            <a:ext cx="8588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</a:t>
            </a:r>
          </a:p>
          <a:p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						     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7604A8-5D5F-8F7A-F936-52B266204991}"/>
              </a:ext>
            </a:extLst>
          </p:cNvPr>
          <p:cNvSpPr txBox="1"/>
          <p:nvPr/>
        </p:nvSpPr>
        <p:spPr>
          <a:xfrm>
            <a:off x="496259" y="5097445"/>
            <a:ext cx="2352375" cy="1538883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</a:rPr>
              <a:t> Dr. Dave Newton </a:t>
            </a:r>
          </a:p>
          <a:p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</a:rPr>
              <a:t>          </a:t>
            </a:r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© 2025</a:t>
            </a: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    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It Out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dirty="0">
                <a:solidFill>
                  <a:schemeClr val="bg1"/>
                </a:solidFill>
                <a:latin typeface="Avenir Book" panose="02000503020000020003" pitchFamily="2" charset="0"/>
              </a:rPr>
              <a:t>      </a:t>
            </a:r>
            <a:r>
              <a:rPr lang="en-US" sz="1800" i="1" dirty="0">
                <a:solidFill>
                  <a:schemeClr val="bg1"/>
                </a:solidFill>
                <a:latin typeface="Avenir Book" panose="02000503020000020003" pitchFamily="2" charset="0"/>
              </a:rPr>
              <a:t>Calvary Chapel </a:t>
            </a:r>
          </a:p>
          <a:p>
            <a:r>
              <a:rPr lang="en-US" sz="1800" i="1" dirty="0">
                <a:solidFill>
                  <a:schemeClr val="bg1"/>
                </a:solidFill>
                <a:latin typeface="Avenir Book" panose="02000503020000020003" pitchFamily="2" charset="0"/>
              </a:rPr>
              <a:t>      Santa Barbara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95EFB-5087-3F65-3728-633E70B50090}"/>
              </a:ext>
            </a:extLst>
          </p:cNvPr>
          <p:cNvSpPr txBox="1"/>
          <p:nvPr/>
        </p:nvSpPr>
        <p:spPr>
          <a:xfrm>
            <a:off x="223025" y="884028"/>
            <a:ext cx="3674789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Session-8</a:t>
            </a:r>
          </a:p>
          <a:p>
            <a:r>
              <a:rPr lang="en-US" sz="3600" i="1" dirty="0">
                <a:solidFill>
                  <a:schemeClr val="accent2">
                    <a:lumMod val="50000"/>
                  </a:schemeClr>
                </a:solidFill>
              </a:rPr>
              <a:t>Hebrews 4:12-13</a:t>
            </a:r>
          </a:p>
          <a:p>
            <a:endParaRPr lang="en-US" sz="1000" b="1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en-US" sz="3200" b="1" dirty="0"/>
              <a:t>The WORD of God</a:t>
            </a:r>
          </a:p>
          <a:p>
            <a:r>
              <a:rPr lang="en-US" sz="3200" b="1" dirty="0"/>
              <a:t>              </a:t>
            </a:r>
            <a:r>
              <a:rPr lang="en-US" sz="2800" i="1" dirty="0"/>
              <a:t>and</a:t>
            </a:r>
          </a:p>
          <a:p>
            <a:r>
              <a:rPr lang="en-US" sz="2800" i="1" dirty="0"/>
              <a:t>  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  <a:r>
              <a:rPr lang="en-US" sz="2900" dirty="0">
                <a:solidFill>
                  <a:srgbClr val="0070C0"/>
                </a:solidFill>
              </a:rPr>
              <a:t>the</a:t>
            </a:r>
            <a:r>
              <a:rPr lang="en-US" sz="3200" b="1" dirty="0">
                <a:solidFill>
                  <a:srgbClr val="0070C0"/>
                </a:solidFill>
              </a:rPr>
              <a:t> Bema </a:t>
            </a:r>
            <a:r>
              <a:rPr lang="el-GR" sz="36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6" name="Picture 5" descr="A person in pajamas lying in bed&#10;&#10;AI-generated content may be incorrect.">
            <a:extLst>
              <a:ext uri="{FF2B5EF4-FFF2-40B4-BE49-F238E27FC236}">
                <a16:creationId xmlns:a16="http://schemas.microsoft.com/office/drawing/2014/main" id="{7EB81A5C-0E14-5021-5C5B-5A844E220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999" y="2158999"/>
            <a:ext cx="4003675" cy="40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4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FF898-06C6-A3F6-C6C7-F5630E779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B748E7-B0E6-3AC3-3254-E2FC387582E7}"/>
              </a:ext>
            </a:extLst>
          </p:cNvPr>
          <p:cNvSpPr txBox="1"/>
          <p:nvPr/>
        </p:nvSpPr>
        <p:spPr>
          <a:xfrm>
            <a:off x="222762" y="99947"/>
            <a:ext cx="4477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BEMA </a:t>
            </a:r>
            <a:r>
              <a:rPr lang="el-GR" sz="32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blbGentium"/>
              </a:rPr>
              <a:t> </a:t>
            </a:r>
            <a:r>
              <a:rPr lang="en-US" sz="2300" b="0" i="1" dirty="0">
                <a:effectLst/>
                <a:latin typeface="Avenir Book" panose="02000503020000020003" pitchFamily="2" charset="0"/>
              </a:rPr>
              <a:t>in 1</a:t>
            </a:r>
            <a:r>
              <a:rPr lang="en-US" sz="2300" b="0" i="1" baseline="30000" dirty="0">
                <a:effectLst/>
                <a:latin typeface="Avenir Book" panose="02000503020000020003" pitchFamily="2" charset="0"/>
              </a:rPr>
              <a:t>st</a:t>
            </a:r>
            <a:r>
              <a:rPr lang="en-US" sz="2300" b="0" i="1" dirty="0">
                <a:effectLst/>
                <a:latin typeface="Avenir Book" panose="02000503020000020003" pitchFamily="2" charset="0"/>
              </a:rPr>
              <a:t> Century AD</a:t>
            </a:r>
            <a:r>
              <a:rPr lang="en-US" sz="2300" b="0" i="0" dirty="0">
                <a:solidFill>
                  <a:srgbClr val="01103A"/>
                </a:solidFill>
                <a:effectLst/>
                <a:latin typeface="Avenir Book" panose="02000503020000020003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4A43-D61A-F9C1-86CC-1731F98551D0}"/>
              </a:ext>
            </a:extLst>
          </p:cNvPr>
          <p:cNvSpPr txBox="1"/>
          <p:nvPr/>
        </p:nvSpPr>
        <p:spPr>
          <a:xfrm>
            <a:off x="709182" y="5227857"/>
            <a:ext cx="102642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</a:rPr>
              <a:t>Herod’s </a:t>
            </a:r>
            <a:r>
              <a:rPr lang="el-GR" sz="32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blbGentium"/>
              </a:rPr>
              <a:t> </a:t>
            </a:r>
            <a:r>
              <a:rPr lang="en-US" sz="2800" b="0" i="0" dirty="0">
                <a:effectLst/>
                <a:latin typeface="Avenir Book" panose="02000503020000020003" pitchFamily="2" charset="0"/>
              </a:rPr>
              <a:t>in Caesarea Maritime</a:t>
            </a:r>
          </a:p>
          <a:p>
            <a:r>
              <a:rPr lang="en-US" sz="2800" dirty="0">
                <a:latin typeface="Avenir Book" panose="02000503020000020003" pitchFamily="2" charset="0"/>
              </a:rPr>
              <a:t>				</a:t>
            </a:r>
            <a:r>
              <a:rPr lang="en-US" sz="2500" i="1" dirty="0">
                <a:latin typeface="Avenir Book" panose="02000503020000020003" pitchFamily="2" charset="0"/>
              </a:rPr>
              <a:t>He died on his Jerusalem </a:t>
            </a:r>
            <a:r>
              <a:rPr lang="el-GR" sz="28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r>
              <a:rPr lang="en-US" sz="2800" i="1" dirty="0">
                <a:latin typeface="Avenir Book" panose="02000503020000020003" pitchFamily="2" charset="0"/>
              </a:rPr>
              <a:t> </a:t>
            </a:r>
            <a:r>
              <a:rPr lang="en-US" sz="2400" i="1" dirty="0">
                <a:latin typeface="Avenir Book" panose="02000503020000020003" pitchFamily="2" charset="0"/>
              </a:rPr>
              <a:t> </a:t>
            </a:r>
            <a:r>
              <a:rPr lang="en-US" sz="2400" dirty="0">
                <a:latin typeface="Avenir Book" panose="02000503020000020003" pitchFamily="2" charset="0"/>
              </a:rPr>
              <a:t>[Acts 12:21]</a:t>
            </a:r>
            <a:r>
              <a:rPr lang="en-US" sz="2800" dirty="0">
                <a:latin typeface="Avenir Book" panose="02000503020000020003" pitchFamily="2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A1E433-34D6-D3FC-6AB6-1E663575F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82" y="684722"/>
            <a:ext cx="8961801" cy="454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42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A202A-C773-230C-99FC-18D9774BC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6BCF2-22C7-6BB6-7950-EDDABFCFEA77}"/>
              </a:ext>
            </a:extLst>
          </p:cNvPr>
          <p:cNvSpPr txBox="1"/>
          <p:nvPr/>
        </p:nvSpPr>
        <p:spPr>
          <a:xfrm>
            <a:off x="222762" y="99947"/>
            <a:ext cx="4477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BEMA </a:t>
            </a:r>
            <a:r>
              <a:rPr lang="el-GR" sz="32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blbGentium"/>
              </a:rPr>
              <a:t> </a:t>
            </a:r>
            <a:r>
              <a:rPr lang="en-US" sz="2300" b="0" i="1" dirty="0">
                <a:effectLst/>
                <a:latin typeface="Avenir Book" panose="02000503020000020003" pitchFamily="2" charset="0"/>
              </a:rPr>
              <a:t>in 1</a:t>
            </a:r>
            <a:r>
              <a:rPr lang="en-US" sz="2300" b="0" i="1" baseline="30000" dirty="0">
                <a:effectLst/>
                <a:latin typeface="Avenir Book" panose="02000503020000020003" pitchFamily="2" charset="0"/>
              </a:rPr>
              <a:t>st</a:t>
            </a:r>
            <a:r>
              <a:rPr lang="en-US" sz="2300" b="0" i="1" dirty="0">
                <a:effectLst/>
                <a:latin typeface="Avenir Book" panose="02000503020000020003" pitchFamily="2" charset="0"/>
              </a:rPr>
              <a:t> Century AD</a:t>
            </a:r>
            <a:r>
              <a:rPr lang="en-US" sz="2300" b="0" i="0" dirty="0">
                <a:solidFill>
                  <a:srgbClr val="01103A"/>
                </a:solidFill>
                <a:effectLst/>
                <a:latin typeface="Avenir Book" panose="02000503020000020003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BFEA3-51AC-37AA-551A-4936DDE16D0F}"/>
              </a:ext>
            </a:extLst>
          </p:cNvPr>
          <p:cNvSpPr txBox="1"/>
          <p:nvPr/>
        </p:nvSpPr>
        <p:spPr>
          <a:xfrm>
            <a:off x="610562" y="5558738"/>
            <a:ext cx="4626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</a:rPr>
              <a:t>Gallio’s </a:t>
            </a:r>
            <a:r>
              <a:rPr lang="el-GR" sz="32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blbGentium"/>
              </a:rPr>
              <a:t> </a:t>
            </a:r>
            <a:r>
              <a:rPr lang="en-US" sz="2800" b="0" i="0" dirty="0">
                <a:effectLst/>
                <a:latin typeface="Avenir Book" panose="02000503020000020003" pitchFamily="2" charset="0"/>
              </a:rPr>
              <a:t>in Corinth</a:t>
            </a:r>
          </a:p>
          <a:p>
            <a:r>
              <a:rPr lang="en-US" sz="2800" dirty="0">
                <a:latin typeface="Avenir Book" panose="02000503020000020003" pitchFamily="2" charset="0"/>
              </a:rPr>
              <a:t>                       </a:t>
            </a:r>
            <a:r>
              <a:rPr lang="en-US" sz="2400" dirty="0">
                <a:latin typeface="Avenir Book" panose="02000503020000020003" pitchFamily="2" charset="0"/>
              </a:rPr>
              <a:t>[Acts 18:16-17]</a:t>
            </a:r>
            <a:r>
              <a:rPr lang="en-US" sz="2800" dirty="0">
                <a:latin typeface="Avenir Book" panose="02000503020000020003" pitchFamily="2" charset="0"/>
              </a:rPr>
              <a:t> </a:t>
            </a:r>
          </a:p>
        </p:txBody>
      </p:sp>
      <p:pic>
        <p:nvPicPr>
          <p:cNvPr id="5" name="Picture 4" descr="A person standing on a stone path&#10;&#10;AI-generated content may be incorrect.">
            <a:extLst>
              <a:ext uri="{FF2B5EF4-FFF2-40B4-BE49-F238E27FC236}">
                <a16:creationId xmlns:a16="http://schemas.microsoft.com/office/drawing/2014/main" id="{063F1E95-50EE-55AF-1DA1-056F6B8D6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9" y="1083478"/>
            <a:ext cx="2532997" cy="4475260"/>
          </a:xfrm>
          <a:prstGeom prst="rect">
            <a:avLst/>
          </a:prstGeom>
        </p:spPr>
      </p:pic>
      <p:pic>
        <p:nvPicPr>
          <p:cNvPr id="11" name="Picture 10" descr="A stone ruins in a field&#10;&#10;AI-generated content may be incorrect.">
            <a:extLst>
              <a:ext uri="{FF2B5EF4-FFF2-40B4-BE49-F238E27FC236}">
                <a16:creationId xmlns:a16="http://schemas.microsoft.com/office/drawing/2014/main" id="{88858868-97A1-3B0E-403C-D8730F270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373" y="614525"/>
            <a:ext cx="7119243" cy="4645404"/>
          </a:xfrm>
          <a:prstGeom prst="rect">
            <a:avLst/>
          </a:prstGeom>
        </p:spPr>
      </p:pic>
      <p:pic>
        <p:nvPicPr>
          <p:cNvPr id="12" name="Picture 11" descr="A stone wall with a mountain in the background&#10;&#10;AI-generated content may be incorrect.">
            <a:extLst>
              <a:ext uri="{FF2B5EF4-FFF2-40B4-BE49-F238E27FC236}">
                <a16:creationId xmlns:a16="http://schemas.microsoft.com/office/drawing/2014/main" id="{966CEBD4-2D8B-520B-59D3-F85AE7375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515" y="2553335"/>
            <a:ext cx="5599370" cy="36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8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894F1-0F7D-2D7A-AB44-7F64614BE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349CD-66C0-AEDB-7147-97EAC13BEC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B731BB-B5E6-AD35-7B28-F9D459D9F82E}"/>
              </a:ext>
            </a:extLst>
          </p:cNvPr>
          <p:cNvSpPr txBox="1"/>
          <p:nvPr/>
        </p:nvSpPr>
        <p:spPr>
          <a:xfrm>
            <a:off x="150803" y="646331"/>
            <a:ext cx="11618886" cy="53707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THE BEMA </a:t>
            </a:r>
            <a:r>
              <a:rPr lang="el-GR" sz="32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endParaRPr lang="en-US" sz="3200" b="0" i="0" dirty="0">
              <a:solidFill>
                <a:srgbClr val="0070C0"/>
              </a:solidFill>
              <a:effectLst/>
              <a:latin typeface="blbGentium"/>
            </a:endParaRPr>
          </a:p>
          <a:p>
            <a:endParaRPr lang="en-US" sz="1000" dirty="0">
              <a:solidFill>
                <a:srgbClr val="0070C0"/>
              </a:solidFill>
              <a:latin typeface="blbGentium"/>
            </a:endParaRPr>
          </a:p>
          <a:p>
            <a:r>
              <a:rPr lang="en-US" sz="1000" dirty="0">
                <a:solidFill>
                  <a:srgbClr val="0070C0"/>
                </a:solidFill>
                <a:latin typeface="blbGentium"/>
              </a:rPr>
              <a:t>	</a:t>
            </a:r>
            <a:r>
              <a:rPr lang="en-US" sz="1000" b="0" i="0" dirty="0">
                <a:solidFill>
                  <a:srgbClr val="01103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2</a:t>
            </a:r>
            <a:r>
              <a:rPr lang="en-US" sz="2400" b="1" i="0" baseline="3000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nd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Corinth. 5:1-10 </a:t>
            </a:r>
            <a:r>
              <a:rPr lang="en-US" sz="2200" i="1" dirty="0">
                <a:solidFill>
                  <a:srgbClr val="0070C0"/>
                </a:solidFill>
                <a:latin typeface="Avenir Book" panose="02000503020000020003" pitchFamily="2" charset="0"/>
              </a:rPr>
              <a:t>our earthly tent will be torn down, replaced with </a:t>
            </a:r>
            <a:r>
              <a:rPr lang="en-US" sz="2400" b="1" i="1" dirty="0" err="1">
                <a:latin typeface="Avenir Book" panose="02000503020000020003" pitchFamily="2" charset="0"/>
              </a:rPr>
              <a:t>oikodome</a:t>
            </a:r>
            <a:endParaRPr lang="en-US" sz="2400" b="1" i="1" dirty="0">
              <a:latin typeface="Avenir Book" panose="02000503020000020003" pitchFamily="2" charset="0"/>
            </a:endParaRPr>
          </a:p>
          <a:p>
            <a:r>
              <a:rPr lang="en-US" sz="2400" b="1" i="1" dirty="0">
                <a:latin typeface="Avenir Book" panose="02000503020000020003" pitchFamily="2" charset="0"/>
              </a:rPr>
              <a:t>										        </a:t>
            </a:r>
            <a:r>
              <a:rPr lang="en-US" sz="2400" dirty="0">
                <a:latin typeface="Avenir Book" panose="02000503020000020003" pitchFamily="2" charset="0"/>
              </a:rPr>
              <a:t>‘building’</a:t>
            </a:r>
            <a:endParaRPr lang="en-US" sz="2400" b="1" i="1" dirty="0">
              <a:latin typeface="Avenir Book" panose="02000503020000020003" pitchFamily="2" charset="0"/>
            </a:endParaRPr>
          </a:p>
          <a:p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from God not made with human hands – we groan and long to be in that</a:t>
            </a:r>
          </a:p>
          <a:p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we want to be clothed by God who gave His Holy Spirit as the “down payment”</a:t>
            </a:r>
          </a:p>
          <a:p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on our inheritance, but for now we’re in our earthly body absent from the Lord</a:t>
            </a:r>
          </a:p>
          <a:p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so we walk now by faith not by sight with good courage, and I’d prefer to be</a:t>
            </a:r>
          </a:p>
          <a:p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absent from this body and at home with the Lord </a:t>
            </a:r>
          </a:p>
          <a:p>
            <a:endParaRPr lang="en-US" sz="12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for we </a:t>
            </a:r>
            <a:r>
              <a:rPr lang="en-US" sz="2200" b="0" dirty="0">
                <a:effectLst/>
                <a:latin typeface="Avenir Book" panose="02000503020000020003" pitchFamily="2" charset="0"/>
              </a:rPr>
              <a:t>[Paul too] </a:t>
            </a:r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must all </a:t>
            </a:r>
            <a:r>
              <a:rPr lang="en-US" sz="2400" b="0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appear before the</a:t>
            </a:r>
            <a:r>
              <a:rPr lang="en-US" sz="2200" b="0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 </a:t>
            </a:r>
            <a:r>
              <a:rPr lang="el-GR" sz="2400" b="1" i="0" dirty="0" err="1">
                <a:solidFill>
                  <a:srgbClr val="0070C0"/>
                </a:solidFill>
                <a:effectLst/>
                <a:highlight>
                  <a:srgbClr val="FFFF00"/>
                </a:highlight>
                <a:latin typeface="blbGentium"/>
              </a:rPr>
              <a:t>βῆμα</a:t>
            </a:r>
            <a:r>
              <a:rPr lang="el-GR" sz="2400" b="0" i="0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blbGentium"/>
              </a:rPr>
              <a:t> </a:t>
            </a:r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of Christ so that </a:t>
            </a:r>
          </a:p>
          <a:p>
            <a:r>
              <a:rPr lang="en-US" sz="22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each one may be </a:t>
            </a:r>
            <a:r>
              <a:rPr lang="en-US" sz="2600" b="1" i="1" u="sng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Rewarded</a:t>
            </a:r>
            <a:r>
              <a:rPr lang="en-US" sz="24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 for his deeds in the body</a:t>
            </a:r>
          </a:p>
          <a:p>
            <a:r>
              <a:rPr lang="en-US" sz="22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according to what he has done whether GOOD or BAD </a:t>
            </a:r>
            <a:r>
              <a:rPr lang="en-US" sz="2200" b="0" dirty="0">
                <a:effectLst/>
                <a:latin typeface="Avenir Book" panose="02000503020000020003" pitchFamily="2" charset="0"/>
              </a:rPr>
              <a:t>[does it pass the test?]</a:t>
            </a:r>
          </a:p>
          <a:p>
            <a:endParaRPr lang="en-US" sz="9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endParaRPr lang="en-US" sz="9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	</a:t>
            </a:r>
            <a:r>
              <a:rPr lang="en-US" sz="2800" b="1" dirty="0">
                <a:effectLst/>
                <a:latin typeface="Avenir Book" panose="02000503020000020003" pitchFamily="2" charset="0"/>
              </a:rPr>
              <a:t>IT’S NOT ABOUT YOUR SALVATION</a:t>
            </a:r>
            <a:endParaRPr lang="en-US" sz="22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083491-E58F-B5C8-D9B4-8963901E93CC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464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C0EB6-C019-E35B-1675-B06E3CAB8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F3954-6250-DD06-9A84-0A547D0C3E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3EC97-08D1-7776-CD9B-9A0D6A255ED7}"/>
              </a:ext>
            </a:extLst>
          </p:cNvPr>
          <p:cNvSpPr txBox="1"/>
          <p:nvPr/>
        </p:nvSpPr>
        <p:spPr>
          <a:xfrm>
            <a:off x="136516" y="0"/>
            <a:ext cx="12905905" cy="6663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THE BEMA </a:t>
            </a:r>
            <a:r>
              <a:rPr lang="el-GR" sz="32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endParaRPr lang="en-US" sz="3200" b="0" i="0" dirty="0">
              <a:solidFill>
                <a:srgbClr val="0070C0"/>
              </a:solidFill>
              <a:effectLst/>
              <a:latin typeface="blbGentium"/>
            </a:endParaRPr>
          </a:p>
          <a:p>
            <a:endParaRPr lang="en-US" sz="9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200" b="1" dirty="0">
                <a:solidFill>
                  <a:srgbClr val="0070C0"/>
                </a:solidFill>
                <a:latin typeface="Avenir Book" panose="02000503020000020003" pitchFamily="2" charset="0"/>
              </a:rPr>
              <a:t>	Romans 14:10 </a:t>
            </a:r>
            <a:r>
              <a:rPr lang="en-US" sz="2200" i="1" dirty="0">
                <a:solidFill>
                  <a:srgbClr val="0070C0"/>
                </a:solidFill>
                <a:latin typeface="Avenir Book" panose="02000503020000020003" pitchFamily="2" charset="0"/>
              </a:rPr>
              <a:t>why do you judge your brother or regard him with contempt?</a:t>
            </a:r>
          </a:p>
          <a:p>
            <a:r>
              <a:rPr lang="en-US" sz="2200" i="1" dirty="0">
                <a:solidFill>
                  <a:srgbClr val="0070C0"/>
                </a:solidFill>
                <a:latin typeface="Avenir Book" panose="02000503020000020003" pitchFamily="2" charset="0"/>
              </a:rPr>
              <a:t>	because </a:t>
            </a:r>
            <a:r>
              <a:rPr lang="en-US" sz="2200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WE will all stand before the </a:t>
            </a:r>
            <a:r>
              <a:rPr lang="el-GR" sz="2400" b="0" i="0" dirty="0" err="1">
                <a:solidFill>
                  <a:srgbClr val="0070C0"/>
                </a:solidFill>
                <a:effectLst/>
                <a:highlight>
                  <a:srgbClr val="FFFF00"/>
                </a:highlight>
                <a:latin typeface="blbGentium"/>
              </a:rPr>
              <a:t>βῆμα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blbGentium"/>
              </a:rPr>
              <a:t>        </a:t>
            </a:r>
            <a:r>
              <a:rPr lang="en-US" sz="2400" b="0" i="0" dirty="0">
                <a:effectLst/>
                <a:latin typeface="blbGentium"/>
              </a:rPr>
              <a:t>[condition of the heart]</a:t>
            </a:r>
            <a:endParaRPr lang="en-US" sz="22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endParaRPr lang="en-US" sz="1000" dirty="0">
              <a:solidFill>
                <a:srgbClr val="0070C0"/>
              </a:solidFill>
              <a:latin typeface="blbGentium"/>
            </a:endParaRPr>
          </a:p>
          <a:p>
            <a:r>
              <a:rPr lang="en-US" sz="2600" dirty="0">
                <a:latin typeface="Avenir Book" panose="02000503020000020003" pitchFamily="2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1</a:t>
            </a:r>
            <a:r>
              <a:rPr lang="en-US" sz="2400" b="1" baseline="30000" dirty="0">
                <a:solidFill>
                  <a:srgbClr val="0070C0"/>
                </a:solidFill>
                <a:latin typeface="Avenir Book" panose="02000503020000020003" pitchFamily="2" charset="0"/>
              </a:rPr>
              <a:t>st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 Corinth. 3:11-15 </a:t>
            </a:r>
            <a:r>
              <a:rPr lang="en-US" sz="2200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No man can lay a foundation other than the one which is laid</a:t>
            </a:r>
          </a:p>
          <a:p>
            <a:r>
              <a:rPr lang="en-US" sz="22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which is Jesus Christ - IF any man builds on that foundation </a:t>
            </a:r>
            <a:r>
              <a:rPr lang="en-US" sz="2200" b="0" dirty="0">
                <a:effectLst/>
                <a:latin typeface="Avenir Book" panose="02000503020000020003" pitchFamily="2" charset="0"/>
              </a:rPr>
              <a:t>[of Jesus] </a:t>
            </a:r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with Gold </a:t>
            </a:r>
          </a:p>
          <a:p>
            <a:r>
              <a:rPr lang="en-US" sz="2200" i="1" dirty="0">
                <a:solidFill>
                  <a:srgbClr val="0070C0"/>
                </a:solidFill>
                <a:latin typeface="Avenir Book" panose="02000503020000020003" pitchFamily="2" charset="0"/>
              </a:rPr>
              <a:t>	S</a:t>
            </a:r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ilver, Precious stones, wood, hay, straw then each man’s work will become evident</a:t>
            </a:r>
          </a:p>
          <a:p>
            <a:r>
              <a:rPr lang="en-US" sz="22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for That </a:t>
            </a:r>
            <a:r>
              <a:rPr lang="en-US" sz="2200" i="1" dirty="0">
                <a:solidFill>
                  <a:srgbClr val="0070C0"/>
                </a:solidFill>
                <a:latin typeface="Avenir Book" panose="02000503020000020003" pitchFamily="2" charset="0"/>
              </a:rPr>
              <a:t>D</a:t>
            </a:r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ay will show it because it is to be revealed with fire and the fire itself will </a:t>
            </a:r>
          </a:p>
          <a:p>
            <a:r>
              <a:rPr lang="en-US" sz="22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test the quality of each man’s work</a:t>
            </a:r>
            <a:r>
              <a:rPr lang="en-US" sz="23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2200" i="1" dirty="0">
                <a:solidFill>
                  <a:srgbClr val="0070C0"/>
                </a:solidFill>
                <a:latin typeface="Avenir Book" panose="02000503020000020003" pitchFamily="2" charset="0"/>
              </a:rPr>
              <a:t>   </a:t>
            </a:r>
          </a:p>
          <a:p>
            <a:endParaRPr lang="en-US" sz="9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                      1] 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IF</a:t>
            </a:r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 any man’s work which he has built on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Remains</a:t>
            </a:r>
            <a:r>
              <a:rPr lang="en-US" sz="2200" i="1" dirty="0">
                <a:solidFill>
                  <a:srgbClr val="0070C0"/>
                </a:solidFill>
                <a:latin typeface="Avenir Book" panose="02000503020000020003" pitchFamily="2" charset="0"/>
              </a:rPr>
              <a:t>, </a:t>
            </a:r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he will receive a </a:t>
            </a:r>
            <a:r>
              <a:rPr lang="en-US" sz="2400" b="1" i="1" u="sng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Reward</a:t>
            </a:r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            </a:t>
            </a:r>
          </a:p>
          <a:p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                      2] 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IF</a:t>
            </a:r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 any man’s work is </a:t>
            </a:r>
            <a:r>
              <a:rPr lang="en-US" sz="2400" b="1" i="1" dirty="0">
                <a:solidFill>
                  <a:srgbClr val="FF0000"/>
                </a:solidFill>
                <a:effectLst/>
              </a:rPr>
              <a:t>Burned </a:t>
            </a:r>
            <a:r>
              <a:rPr lang="en-US" sz="2400" b="1" i="1" dirty="0">
                <a:solidFill>
                  <a:srgbClr val="FF0000"/>
                </a:solidFill>
              </a:rPr>
              <a:t>U</a:t>
            </a:r>
            <a:r>
              <a:rPr lang="en-US" sz="2400" b="1" i="1" dirty="0">
                <a:solidFill>
                  <a:srgbClr val="FF0000"/>
                </a:solidFill>
                <a:effectLst/>
              </a:rPr>
              <a:t>p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he will suffer loss </a:t>
            </a:r>
            <a:endParaRPr lang="en-US" sz="22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2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               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BUT </a:t>
            </a:r>
            <a:r>
              <a:rPr lang="en-US" sz="27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he himself will be saved </a:t>
            </a:r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yet so as </a:t>
            </a:r>
            <a:r>
              <a:rPr lang="en-US" sz="24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through fire</a:t>
            </a:r>
          </a:p>
          <a:p>
            <a:endParaRPr lang="en-US" sz="10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500" b="1" dirty="0">
                <a:solidFill>
                  <a:srgbClr val="0070C0"/>
                </a:solidFill>
                <a:latin typeface="Avenir Book" panose="02000503020000020003" pitchFamily="2" charset="0"/>
              </a:rPr>
              <a:t>1</a:t>
            </a:r>
            <a:r>
              <a:rPr lang="en-US" sz="2500" b="1" baseline="30000" dirty="0">
                <a:solidFill>
                  <a:srgbClr val="0070C0"/>
                </a:solidFill>
                <a:latin typeface="Avenir Book" panose="02000503020000020003" pitchFamily="2" charset="0"/>
              </a:rPr>
              <a:t>st</a:t>
            </a:r>
            <a:r>
              <a:rPr lang="en-US" sz="2500" b="1" dirty="0">
                <a:solidFill>
                  <a:srgbClr val="0070C0"/>
                </a:solidFill>
                <a:latin typeface="Avenir Book" panose="02000503020000020003" pitchFamily="2" charset="0"/>
              </a:rPr>
              <a:t> Peter 1:7 </a:t>
            </a:r>
            <a:r>
              <a:rPr lang="en-US" sz="2000" i="1" dirty="0">
                <a:solidFill>
                  <a:srgbClr val="0070C0"/>
                </a:solidFill>
                <a:latin typeface="Avenir Book" panose="02000503020000020003" pitchFamily="2" charset="0"/>
              </a:rPr>
              <a:t>the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PROOF of your faith though </a:t>
            </a:r>
            <a:r>
              <a:rPr lang="en-US" sz="2400" b="1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tested by fire </a:t>
            </a:r>
            <a:r>
              <a:rPr lang="en-US" sz="2000" i="1" dirty="0">
                <a:solidFill>
                  <a:srgbClr val="0070C0"/>
                </a:solidFill>
                <a:latin typeface="Avenir Book" panose="02000503020000020003" pitchFamily="2" charset="0"/>
              </a:rPr>
              <a:t>will result in</a:t>
            </a:r>
          </a:p>
          <a:p>
            <a:r>
              <a:rPr lang="en-US" sz="2000" i="1" dirty="0">
                <a:solidFill>
                  <a:srgbClr val="0070C0"/>
                </a:solidFill>
                <a:latin typeface="Avenir Book" panose="02000503020000020003" pitchFamily="2" charset="0"/>
              </a:rPr>
              <a:t>		         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praise, glory, honor at the Revelation of Jesus</a:t>
            </a:r>
          </a:p>
          <a:p>
            <a:endParaRPr lang="en-US" sz="22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endParaRPr lang="en-US" sz="9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2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	</a:t>
            </a:r>
            <a:r>
              <a:rPr lang="en-US" sz="2800" b="1" dirty="0">
                <a:effectLst/>
                <a:latin typeface="Avenir Book" panose="02000503020000020003" pitchFamily="2" charset="0"/>
              </a:rPr>
              <a:t>IT’S NOT ABOUT YOUR SALVATION</a:t>
            </a:r>
            <a:endParaRPr lang="en-US" sz="22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67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620EE-CC5E-C85A-3E19-923C3E0A9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22BF01-6716-A4B4-A51C-22C6372FA0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E9A805-D4C9-20C5-11FD-3282719D7CA8}"/>
              </a:ext>
            </a:extLst>
          </p:cNvPr>
          <p:cNvSpPr txBox="1"/>
          <p:nvPr/>
        </p:nvSpPr>
        <p:spPr>
          <a:xfrm>
            <a:off x="178354" y="226386"/>
            <a:ext cx="11478912" cy="5801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WHAT GETS JUDGED?          </a:t>
            </a:r>
            <a:r>
              <a:rPr lang="en-US" sz="2400" b="1" i="1" dirty="0">
                <a:latin typeface="Avenir Book" panose="02000503020000020003" pitchFamily="2" charset="0"/>
              </a:rPr>
              <a:t>Stuff you DO? or Condition-Motivation of HEART?</a:t>
            </a:r>
            <a:endParaRPr lang="en-US" sz="2400" b="1" dirty="0">
              <a:latin typeface="Avenir Book" panose="02000503020000020003" pitchFamily="2" charset="0"/>
            </a:endParaRPr>
          </a:p>
          <a:p>
            <a:r>
              <a:rPr lang="en-US" sz="1000" dirty="0">
                <a:solidFill>
                  <a:srgbClr val="0070C0"/>
                </a:solidFill>
                <a:latin typeface="blbGentium"/>
              </a:rPr>
              <a:t>	</a:t>
            </a:r>
          </a:p>
          <a:p>
            <a:r>
              <a:rPr lang="en-US" sz="1000" b="0" i="0" dirty="0">
                <a:solidFill>
                  <a:srgbClr val="0070C0"/>
                </a:solidFill>
                <a:effectLst/>
                <a:latin typeface="blbGentium"/>
              </a:rPr>
              <a:t>	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2</a:t>
            </a:r>
            <a:r>
              <a:rPr lang="en-US" sz="2400" b="1" i="0" baseline="3000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nd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Peter 1:5-8  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applying all diligence in your 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	1] 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faith supply 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	2] 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moral excellence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</a:t>
            </a:r>
            <a:endParaRPr lang="en-US" sz="24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3] 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knowledge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	4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] self-control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		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	5] 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perseverance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		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6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] 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godliness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			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	7] 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brotherly kindness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 		    </a:t>
            </a:r>
            <a:r>
              <a:rPr lang="el-GR" sz="2400" dirty="0" err="1">
                <a:solidFill>
                  <a:srgbClr val="0A0A0A"/>
                </a:solidFill>
                <a:latin typeface="blbGentium"/>
              </a:rPr>
              <a:t>φιλαδελφία</a:t>
            </a:r>
            <a:r>
              <a:rPr lang="en-US" sz="2400" dirty="0">
                <a:solidFill>
                  <a:srgbClr val="0A0A0A"/>
                </a:solidFill>
                <a:latin typeface="blbGentium"/>
              </a:rPr>
              <a:t>  = </a:t>
            </a:r>
            <a:r>
              <a:rPr lang="en-US" sz="2600" i="1" dirty="0" err="1">
                <a:solidFill>
                  <a:srgbClr val="0070C0"/>
                </a:solidFill>
                <a:latin typeface="Avenir Book" panose="02000503020000020003" pitchFamily="2" charset="0"/>
              </a:rPr>
              <a:t>phila-delphia</a:t>
            </a:r>
            <a:endParaRPr lang="en-US" sz="26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8] 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love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		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    </a:t>
            </a:r>
            <a:r>
              <a:rPr lang="el-GR" sz="2400" b="0" i="0" dirty="0">
                <a:solidFill>
                  <a:srgbClr val="0A0A0A"/>
                </a:solidFill>
                <a:effectLst/>
                <a:latin typeface="blbGentium"/>
              </a:rPr>
              <a:t>ἀγάπη</a:t>
            </a:r>
            <a:r>
              <a:rPr lang="en-US" sz="2400" b="0" i="0" dirty="0">
                <a:solidFill>
                  <a:srgbClr val="0A0A0A"/>
                </a:solidFill>
                <a:effectLst/>
                <a:latin typeface="blbGentium"/>
              </a:rPr>
              <a:t> 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= agape</a:t>
            </a:r>
            <a:endParaRPr lang="en-US" sz="23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endParaRPr lang="en-US" sz="17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	</a:t>
            </a:r>
            <a:r>
              <a:rPr lang="en-US" sz="2400" b="1" dirty="0">
                <a:effectLst/>
                <a:latin typeface="Avenir Book" panose="02000503020000020003" pitchFamily="2" charset="0"/>
              </a:rPr>
              <a:t>Very similar to: </a:t>
            </a:r>
            <a:r>
              <a:rPr lang="en-US" sz="26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Romans 5:3-5 </a:t>
            </a:r>
            <a:r>
              <a:rPr lang="en-US" sz="24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we exult in tribulations that bring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perseverance which brings </a:t>
            </a:r>
            <a:r>
              <a:rPr lang="en-US" sz="2400" b="0" i="1" dirty="0">
                <a:solidFill>
                  <a:srgbClr val="0070C0"/>
                </a:solidFill>
                <a:latin typeface="Avenir Book" panose="02000503020000020003" pitchFamily="2" charset="0"/>
              </a:rPr>
              <a:t>proven character which brings hope</a:t>
            </a:r>
          </a:p>
          <a:p>
            <a:r>
              <a:rPr lang="en-US" sz="24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	 </a:t>
            </a:r>
            <a:r>
              <a:rPr lang="en-US" sz="2400" b="0" i="1" dirty="0">
                <a:solidFill>
                  <a:srgbClr val="0070C0"/>
                </a:solidFill>
                <a:latin typeface="Avenir Book" panose="02000503020000020003" pitchFamily="2" charset="0"/>
              </a:rPr>
              <a:t>and hope does not disappoint </a:t>
            </a:r>
          </a:p>
          <a:p>
            <a:endParaRPr lang="en-US" sz="240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400" b="1" dirty="0">
                <a:latin typeface="Avenir Book" panose="02000503020000020003" pitchFamily="2" charset="0"/>
              </a:rPr>
              <a:t>			</a:t>
            </a:r>
            <a:r>
              <a:rPr lang="en-US" sz="2800" b="1" dirty="0">
                <a:latin typeface="Avenir Book" panose="02000503020000020003" pitchFamily="2" charset="0"/>
              </a:rPr>
              <a:t>IT’S NOT ABOUT YOUR SALVATION</a:t>
            </a:r>
            <a:endParaRPr lang="en-US" sz="23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9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16D26-3C05-9BD6-7782-3B18ECB06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46756-4763-8A5D-4AC0-1A1FE31F3F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FB0727-90A6-7C83-8681-2EB07EAFD43B}"/>
              </a:ext>
            </a:extLst>
          </p:cNvPr>
          <p:cNvSpPr txBox="1"/>
          <p:nvPr/>
        </p:nvSpPr>
        <p:spPr>
          <a:xfrm>
            <a:off x="94742" y="1080129"/>
            <a:ext cx="1200251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WHAT IS JUDGED?          </a:t>
            </a:r>
            <a:r>
              <a:rPr lang="en-US" sz="2400" b="1" i="1" dirty="0">
                <a:latin typeface="Avenir Book" panose="02000503020000020003" pitchFamily="2" charset="0"/>
              </a:rPr>
              <a:t>Stuff you DO? or Condition-Motivation of HEART?</a:t>
            </a:r>
            <a:endParaRPr lang="en-US" sz="1000" dirty="0">
              <a:solidFill>
                <a:srgbClr val="0070C0"/>
              </a:solidFill>
              <a:latin typeface="blbGentium"/>
            </a:endParaRPr>
          </a:p>
          <a:p>
            <a:r>
              <a:rPr lang="en-US" sz="1000" dirty="0">
                <a:solidFill>
                  <a:srgbClr val="0070C0"/>
                </a:solidFill>
                <a:latin typeface="blbGentium"/>
              </a:rPr>
              <a:t>	</a:t>
            </a:r>
          </a:p>
          <a:p>
            <a:r>
              <a:rPr lang="en-US" sz="1000" b="0" i="0" dirty="0">
                <a:solidFill>
                  <a:srgbClr val="0070C0"/>
                </a:solidFill>
                <a:effectLst/>
                <a:latin typeface="blbGentium"/>
              </a:rPr>
              <a:t>	</a:t>
            </a:r>
            <a:endParaRPr lang="en-US" sz="17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	</a:t>
            </a:r>
            <a:r>
              <a:rPr lang="en-US" sz="2400" b="1" i="1" dirty="0">
                <a:solidFill>
                  <a:srgbClr val="0070C0"/>
                </a:solidFill>
                <a:effectLst/>
                <a:highlight>
                  <a:srgbClr val="00FFFF"/>
                </a:highlight>
                <a:latin typeface="Avenir Book" panose="02000503020000020003" pitchFamily="2" charset="0"/>
              </a:rPr>
              <a:t>IF</a:t>
            </a:r>
            <a:r>
              <a:rPr lang="en-US" sz="2400" b="0" i="1" dirty="0">
                <a:solidFill>
                  <a:srgbClr val="0070C0"/>
                </a:solidFill>
                <a:effectLst/>
                <a:highlight>
                  <a:srgbClr val="00FFFF"/>
                </a:highlight>
                <a:latin typeface="Avenir Book" panose="02000503020000020003" pitchFamily="2" charset="0"/>
              </a:rPr>
              <a:t> 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these qualities are yours and are increasing in you   </a:t>
            </a:r>
            <a:r>
              <a:rPr lang="en-US" sz="2400" dirty="0">
                <a:latin typeface="Avenir Book" panose="02000503020000020003" pitchFamily="2" charset="0"/>
              </a:rPr>
              <a:t>[once again the heart]</a:t>
            </a:r>
            <a:endParaRPr lang="en-US" sz="24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b="1" i="1" dirty="0">
                <a:solidFill>
                  <a:srgbClr val="0070C0"/>
                </a:solidFill>
                <a:effectLst/>
                <a:highlight>
                  <a:srgbClr val="00FFFF"/>
                </a:highlight>
                <a:latin typeface="Avenir Book" panose="02000503020000020003" pitchFamily="2" charset="0"/>
              </a:rPr>
              <a:t>THEN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they render you 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neither: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a] useless nor b] unfruitful in the true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						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knowledge of our Lord Jesus Christ</a:t>
            </a:r>
          </a:p>
          <a:p>
            <a:endParaRPr lang="en-US" sz="11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Galatians 5:22-23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fruit-evidence of His Holy Spirit is love, joy, peace, patience, 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kindness, goodness, gentleness, faithfulness, self-control   </a:t>
            </a:r>
            <a:r>
              <a:rPr lang="en-US" sz="2400" b="0" dirty="0">
                <a:effectLst/>
                <a:latin typeface="Avenir Book" panose="02000503020000020003" pitchFamily="2" charset="0"/>
              </a:rPr>
              <a:t>[again, the heart]</a:t>
            </a:r>
            <a:endParaRPr lang="en-US" sz="2400" b="1" i="1" dirty="0">
              <a:solidFill>
                <a:srgbClr val="0070C0"/>
              </a:solidFill>
              <a:effectLst/>
              <a:highlight>
                <a:srgbClr val="FFFF00"/>
              </a:highlight>
              <a:latin typeface="Avenir Book" panose="02000503020000020003" pitchFamily="2" charset="0"/>
            </a:endParaRPr>
          </a:p>
          <a:p>
            <a:endParaRPr lang="en-US" sz="240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400" b="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James 2:18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show me faith with no works? I’ll show my faith BY MY WORKS!</a:t>
            </a:r>
            <a:endParaRPr lang="en-US" sz="23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2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BB2A7-E650-96D0-6C3C-78C9D28B0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C6128-D0E4-398D-71FC-ABE070E06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D5CEE6-F41F-A925-7C20-CD5D2A141561}"/>
              </a:ext>
            </a:extLst>
          </p:cNvPr>
          <p:cNvSpPr txBox="1"/>
          <p:nvPr/>
        </p:nvSpPr>
        <p:spPr>
          <a:xfrm>
            <a:off x="0" y="448248"/>
            <a:ext cx="12024446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   REWARDS?                                </a:t>
            </a:r>
            <a:r>
              <a:rPr lang="en-US" sz="2800" b="1" i="1" dirty="0">
                <a:solidFill>
                  <a:srgbClr val="0070C0"/>
                </a:solidFill>
              </a:rPr>
              <a:t>Dr. Newton’s 20+</a:t>
            </a:r>
            <a:endParaRPr lang="en-US" sz="1000" dirty="0">
              <a:solidFill>
                <a:srgbClr val="0070C0"/>
              </a:solidFill>
              <a:latin typeface="blbGentium"/>
            </a:endParaRPr>
          </a:p>
          <a:p>
            <a:r>
              <a:rPr lang="en-US" sz="1000" dirty="0">
                <a:solidFill>
                  <a:srgbClr val="0070C0"/>
                </a:solidFill>
                <a:latin typeface="blbGentium"/>
              </a:rPr>
              <a:t>	</a:t>
            </a:r>
          </a:p>
          <a:p>
            <a:r>
              <a:rPr lang="en-US" sz="1000" b="0" i="0" dirty="0">
                <a:solidFill>
                  <a:srgbClr val="0070C0"/>
                </a:solidFill>
                <a:effectLst/>
                <a:latin typeface="blbGentium"/>
              </a:rPr>
              <a:t>	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2</a:t>
            </a:r>
            <a:r>
              <a:rPr lang="en-US" sz="2400" b="1" i="0" baseline="3000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nd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Peter 1:9-11 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Avenir Book" panose="02000503020000020003" pitchFamily="2" charset="0"/>
              </a:rPr>
              <a:t>he who lacks these qualities is blind or short-sighted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, having 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forgotten his purification from his former sins - therefore, Hebrew brethren, be all 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the more diligent to make certain about His calling and choosing you  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1" i="1" dirty="0">
                <a:solidFill>
                  <a:srgbClr val="0070C0"/>
                </a:solidFill>
                <a:highlight>
                  <a:srgbClr val="00FFFF"/>
                </a:highlight>
                <a:latin typeface="Avenir Book" panose="02000503020000020003" pitchFamily="2" charset="0"/>
              </a:rPr>
              <a:t>IF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you practice these things </a:t>
            </a:r>
            <a:r>
              <a:rPr lang="en-US" sz="2300" b="1" i="1" dirty="0">
                <a:solidFill>
                  <a:srgbClr val="0070C0"/>
                </a:solidFill>
                <a:highlight>
                  <a:srgbClr val="00FFFF"/>
                </a:highlight>
                <a:latin typeface="Avenir Book" panose="02000503020000020003" pitchFamily="2" charset="0"/>
              </a:rPr>
              <a:t>THEN</a:t>
            </a:r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you will never stumble </a:t>
            </a:r>
            <a:endParaRPr lang="en-US" sz="23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for </a:t>
            </a:r>
            <a:r>
              <a:rPr lang="en-US" sz="26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in this way 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the entrance into the eternal kingdom of our 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Lord and Savior Jesus Christ will be </a:t>
            </a:r>
            <a:r>
              <a:rPr lang="en-US" sz="25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abundantly </a:t>
            </a:r>
            <a:r>
              <a:rPr lang="en-US" sz="2500" b="1" i="1" u="sng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Rewarded</a:t>
            </a:r>
            <a:r>
              <a:rPr lang="en-US" sz="25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 to you</a:t>
            </a:r>
          </a:p>
          <a:p>
            <a:endParaRPr lang="en-US" sz="1200" b="1" i="1" dirty="0">
              <a:solidFill>
                <a:srgbClr val="0070C0"/>
              </a:solidFill>
              <a:highlight>
                <a:srgbClr val="FFFF00"/>
              </a:highlight>
              <a:latin typeface="Avenir Book" panose="02000503020000020003" pitchFamily="2" charset="0"/>
            </a:endParaRPr>
          </a:p>
          <a:p>
            <a:endParaRPr lang="en-US" sz="1200" b="1" i="1" dirty="0">
              <a:solidFill>
                <a:srgbClr val="0070C0"/>
              </a:solidFill>
              <a:highlight>
                <a:srgbClr val="FFFF00"/>
              </a:highlight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Colossians 3:23-24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do everything as unto the Lord and not for man, knowing that</a:t>
            </a:r>
          </a:p>
          <a:p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	           </a:t>
            </a:r>
            <a:r>
              <a:rPr lang="en-US" sz="2400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you will </a:t>
            </a:r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receive the </a:t>
            </a:r>
            <a:r>
              <a:rPr lang="en-US" sz="2800" b="1" i="1" u="sng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Inheritance</a:t>
            </a:r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 as your </a:t>
            </a:r>
            <a:r>
              <a:rPr lang="en-US" sz="2800" b="1" i="1" u="sng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Reward</a:t>
            </a:r>
            <a:endParaRPr lang="en-US" sz="2800" b="1" u="sng" dirty="0">
              <a:solidFill>
                <a:srgbClr val="0070C0"/>
              </a:solidFill>
              <a:highlight>
                <a:srgbClr val="FFFF00"/>
              </a:highlight>
              <a:latin typeface="Avenir Book" panose="02000503020000020003" pitchFamily="2" charset="0"/>
            </a:endParaRPr>
          </a:p>
          <a:p>
            <a:endParaRPr lang="en-US" sz="1200" b="1" i="1" dirty="0">
              <a:solidFill>
                <a:srgbClr val="0070C0"/>
              </a:solidFill>
              <a:effectLst/>
              <a:highlight>
                <a:srgbClr val="FFFF00"/>
              </a:highlight>
              <a:latin typeface="Avenir Book" panose="02000503020000020003" pitchFamily="2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Avenir Book" panose="02000503020000020003" pitchFamily="2" charset="0"/>
              </a:rPr>
              <a:t>2</a:t>
            </a:r>
            <a:r>
              <a:rPr lang="en-US" sz="2800" b="1" baseline="30000" dirty="0">
                <a:solidFill>
                  <a:srgbClr val="0070C0"/>
                </a:solidFill>
                <a:latin typeface="Avenir Book" panose="02000503020000020003" pitchFamily="2" charset="0"/>
              </a:rPr>
              <a:t>nd</a:t>
            </a:r>
            <a:r>
              <a:rPr lang="en-US" sz="2800" b="1" dirty="0">
                <a:solidFill>
                  <a:srgbClr val="0070C0"/>
                </a:solidFill>
                <a:latin typeface="Avenir Book" panose="02000503020000020003" pitchFamily="2" charset="0"/>
              </a:rPr>
              <a:t> John 8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do not lose what you have already done so </a:t>
            </a:r>
            <a:r>
              <a:rPr lang="en-US" sz="2400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you’ll </a:t>
            </a:r>
            <a:r>
              <a:rPr lang="en-US" sz="2400" b="1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receive FULL </a:t>
            </a:r>
            <a:r>
              <a:rPr lang="en-US" sz="2800" b="1" i="1" u="sng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Reward</a:t>
            </a:r>
            <a:endParaRPr lang="en-US" sz="2400" b="1" i="1" u="sng" dirty="0">
              <a:solidFill>
                <a:srgbClr val="0070C0"/>
              </a:solidFill>
              <a:highlight>
                <a:srgbClr val="FFFF00"/>
              </a:highlight>
              <a:latin typeface="Avenir Book" panose="02000503020000020003" pitchFamily="2" charset="0"/>
            </a:endParaRPr>
          </a:p>
          <a:p>
            <a:endParaRPr lang="en-US" sz="12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600" b="1" dirty="0">
                <a:solidFill>
                  <a:srgbClr val="0070C0"/>
                </a:solidFill>
                <a:latin typeface="Avenir Book" panose="02000503020000020003" pitchFamily="2" charset="0"/>
              </a:rPr>
              <a:t>2</a:t>
            </a:r>
            <a:r>
              <a:rPr lang="en-US" sz="2600" b="1" baseline="30000" dirty="0">
                <a:solidFill>
                  <a:srgbClr val="0070C0"/>
                </a:solidFill>
                <a:latin typeface="Avenir Book" panose="02000503020000020003" pitchFamily="2" charset="0"/>
              </a:rPr>
              <a:t>nd</a:t>
            </a:r>
            <a:r>
              <a:rPr lang="en-US" sz="2600" b="1" dirty="0">
                <a:solidFill>
                  <a:srgbClr val="0070C0"/>
                </a:solidFill>
                <a:latin typeface="Avenir Book" panose="02000503020000020003" pitchFamily="2" charset="0"/>
              </a:rPr>
              <a:t> Tim. 4:8 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Jesus the righteous judge will </a:t>
            </a:r>
            <a:r>
              <a:rPr lang="en-US" sz="2600" b="1" i="1" u="sng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Reward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 my Crown on That Day!</a:t>
            </a:r>
            <a:endParaRPr lang="en-US" sz="12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endParaRPr lang="en-US" sz="1200" i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1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AF4C8-A8C2-7504-7E10-B8658341C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3EB6EC-AC6C-7F7B-19DB-F27800732E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7DF648-9EC8-890B-547E-21A4342FEE7E}"/>
              </a:ext>
            </a:extLst>
          </p:cNvPr>
          <p:cNvSpPr txBox="1"/>
          <p:nvPr/>
        </p:nvSpPr>
        <p:spPr>
          <a:xfrm>
            <a:off x="0" y="183815"/>
            <a:ext cx="11648638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           </a:t>
            </a:r>
            <a:r>
              <a:rPr lang="en-US" sz="2800" b="1" u="sng" dirty="0">
                <a:latin typeface="Avenir Book" panose="02000503020000020003" pitchFamily="2" charset="0"/>
              </a:rPr>
              <a:t>REWARDS</a:t>
            </a:r>
            <a:r>
              <a:rPr lang="en-US" sz="2800" b="1" dirty="0">
                <a:latin typeface="Avenir Book" panose="02000503020000020003" pitchFamily="2" charset="0"/>
              </a:rPr>
              <a:t>?   </a:t>
            </a:r>
            <a:r>
              <a:rPr lang="en-US" sz="2400" b="1" dirty="0">
                <a:latin typeface="Avenir Book" panose="02000503020000020003" pitchFamily="2" charset="0"/>
              </a:rPr>
              <a:t>                   </a:t>
            </a:r>
            <a:r>
              <a:rPr lang="en-US" sz="2800" b="1" i="1" dirty="0">
                <a:solidFill>
                  <a:srgbClr val="0070C0"/>
                </a:solidFill>
              </a:rPr>
              <a:t>Dr. Newton’s 20+</a:t>
            </a:r>
            <a:endParaRPr lang="en-US" sz="1050" dirty="0">
              <a:solidFill>
                <a:srgbClr val="0070C0"/>
              </a:solidFill>
              <a:latin typeface="blbGentium"/>
            </a:endParaRPr>
          </a:p>
          <a:p>
            <a:r>
              <a:rPr lang="en-US" sz="1000" dirty="0">
                <a:solidFill>
                  <a:srgbClr val="0070C0"/>
                </a:solidFill>
                <a:latin typeface="blbGentium"/>
              </a:rPr>
              <a:t>	</a:t>
            </a:r>
          </a:p>
          <a:p>
            <a:endParaRPr lang="en-US" sz="1200" b="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endParaRPr lang="en-US" sz="900" b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endParaRPr lang="en-US" sz="900" b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Matt. 5:12 </a:t>
            </a:r>
            <a:r>
              <a:rPr lang="en-US" sz="2800" i="1" dirty="0">
                <a:solidFill>
                  <a:srgbClr val="0070C0"/>
                </a:solidFill>
                <a:latin typeface="Avenir Book" panose="02000503020000020003" pitchFamily="2" charset="0"/>
              </a:rPr>
              <a:t>rejoice and be glad when ridiculed-persecuted for My sake</a:t>
            </a:r>
          </a:p>
          <a:p>
            <a:r>
              <a:rPr lang="en-US" sz="2800" i="1" dirty="0">
                <a:solidFill>
                  <a:srgbClr val="0070C0"/>
                </a:solidFill>
                <a:latin typeface="Avenir Book" panose="02000503020000020003" pitchFamily="2" charset="0"/>
              </a:rPr>
              <a:t>	         </a:t>
            </a:r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for your </a:t>
            </a:r>
            <a:r>
              <a:rPr lang="en-US" sz="2800" b="1" i="1" u="sng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Reward</a:t>
            </a:r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 will be great!</a:t>
            </a:r>
            <a:r>
              <a:rPr lang="en-US" sz="2800" b="1" i="1" dirty="0">
                <a:highlight>
                  <a:srgbClr val="FFFF00"/>
                </a:highlight>
                <a:latin typeface="Avenir Book" panose="02000503020000020003" pitchFamily="2" charset="0"/>
              </a:rPr>
              <a:t>	</a:t>
            </a:r>
          </a:p>
          <a:p>
            <a:endParaRPr lang="en-US" sz="1000" b="1" i="1" dirty="0">
              <a:highlight>
                <a:srgbClr val="FFFF00"/>
              </a:highlight>
              <a:latin typeface="Avenir Book" panose="02000503020000020003" pitchFamily="2" charset="0"/>
            </a:endParaRPr>
          </a:p>
          <a:p>
            <a:endParaRPr lang="en-US" sz="1000" b="1" i="1" dirty="0">
              <a:highlight>
                <a:srgbClr val="FFFF00"/>
              </a:highlight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Luke 6:22-23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you are blessed when men hate, ostracize, insult you, call you evil for </a:t>
            </a:r>
          </a:p>
          <a:p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	    the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Lord’s sake, be GLAD and leap for joy because 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		</a:t>
            </a:r>
            <a:r>
              <a:rPr lang="en-US" sz="2500" b="1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your </a:t>
            </a:r>
            <a:r>
              <a:rPr lang="en-US" sz="2700" b="1" i="1" u="sng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Reward</a:t>
            </a:r>
            <a:r>
              <a:rPr lang="en-US" sz="2500" b="1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 is great in heaven</a:t>
            </a:r>
            <a:r>
              <a:rPr lang="en-US" sz="25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!</a:t>
            </a:r>
          </a:p>
          <a:p>
            <a:endParaRPr lang="en-US" sz="8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500" b="1" dirty="0">
                <a:solidFill>
                  <a:srgbClr val="0070C0"/>
                </a:solidFill>
                <a:latin typeface="Avenir Book" panose="02000503020000020003" pitchFamily="2" charset="0"/>
              </a:rPr>
              <a:t>           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6:35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love your enemies, do good, lend expecting nothing in return, </a:t>
            </a: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			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and </a:t>
            </a:r>
            <a:r>
              <a:rPr lang="en-US" sz="2400" b="1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your </a:t>
            </a:r>
            <a:r>
              <a:rPr lang="en-US" sz="2800" b="1" i="1" u="sng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Reward</a:t>
            </a:r>
            <a:r>
              <a:rPr lang="en-US" sz="2400" b="1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 will be great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!</a:t>
            </a:r>
            <a:endParaRPr lang="en-US" sz="2400" b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endParaRPr lang="en-US" sz="900" b="1" i="1" dirty="0">
              <a:highlight>
                <a:srgbClr val="FFFF00"/>
              </a:highlight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Mark 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9:4</a:t>
            </a:r>
            <a:r>
              <a:rPr lang="en-US" sz="24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1 </a:t>
            </a:r>
            <a:r>
              <a:rPr lang="en-US" sz="24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give a cup of water to a follower of Christ </a:t>
            </a:r>
            <a:r>
              <a:rPr lang="en-US" sz="24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will not lose his </a:t>
            </a:r>
            <a:r>
              <a:rPr lang="en-US" sz="2800" b="1" i="1" u="sng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Reward</a:t>
            </a:r>
            <a:endParaRPr lang="en-US" sz="900" b="1" i="1" u="sng" dirty="0">
              <a:solidFill>
                <a:srgbClr val="0070C0"/>
              </a:solidFill>
              <a:effectLst/>
              <a:highlight>
                <a:srgbClr val="FFFF00"/>
              </a:highlight>
              <a:latin typeface="Avenir Book" panose="02000503020000020003" pitchFamily="2" charset="0"/>
            </a:endParaRPr>
          </a:p>
          <a:p>
            <a:endParaRPr lang="en-US" sz="2500" b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73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E9119-423A-6AB3-D9F5-B9277FA05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84C632-5A67-6ECE-106E-EBEBCCC7BA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E627C5-000F-2AD8-F108-0A534C8643BA}"/>
              </a:ext>
            </a:extLst>
          </p:cNvPr>
          <p:cNvSpPr txBox="1"/>
          <p:nvPr/>
        </p:nvSpPr>
        <p:spPr>
          <a:xfrm>
            <a:off x="0" y="183815"/>
            <a:ext cx="12062726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          </a:t>
            </a:r>
            <a:r>
              <a:rPr lang="en-US" sz="2800" b="1" dirty="0">
                <a:latin typeface="Avenir Book" panose="02000503020000020003" pitchFamily="2" charset="0"/>
              </a:rPr>
              <a:t>REWARDS?</a:t>
            </a:r>
            <a:r>
              <a:rPr lang="en-US" sz="2400" b="1" dirty="0">
                <a:latin typeface="Avenir Book" panose="02000503020000020003" pitchFamily="2" charset="0"/>
              </a:rPr>
              <a:t>                              </a:t>
            </a:r>
            <a:r>
              <a:rPr lang="en-US" sz="2800" b="1" i="1" dirty="0">
                <a:solidFill>
                  <a:srgbClr val="0070C0"/>
                </a:solidFill>
              </a:rPr>
              <a:t>Dr. Newton’s 20+</a:t>
            </a:r>
            <a:endParaRPr lang="en-US" sz="1050" dirty="0">
              <a:solidFill>
                <a:srgbClr val="0070C0"/>
              </a:solidFill>
              <a:latin typeface="blbGentium"/>
            </a:endParaRPr>
          </a:p>
          <a:p>
            <a:r>
              <a:rPr lang="en-US" sz="1000" dirty="0">
                <a:solidFill>
                  <a:srgbClr val="0070C0"/>
                </a:solidFill>
                <a:latin typeface="blbGentium"/>
              </a:rPr>
              <a:t>	</a:t>
            </a:r>
            <a:endParaRPr lang="en-US" sz="1200" b="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Luke 14:14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invite guests - blind, lame, poor, crippled - </a:t>
            </a:r>
            <a:r>
              <a:rPr lang="en-US" sz="24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you will be blessed because 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	 </a:t>
            </a:r>
            <a:r>
              <a:rPr lang="en-US" sz="24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they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cannot repay - </a:t>
            </a:r>
            <a:r>
              <a:rPr lang="en-US" sz="2500" b="1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you will be Repaid at the resurrection of the just</a:t>
            </a:r>
            <a:r>
              <a:rPr lang="en-US" sz="25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!</a:t>
            </a:r>
          </a:p>
          <a:p>
            <a:endParaRPr lang="en-US" sz="1300" b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500" b="1" dirty="0">
                <a:solidFill>
                  <a:srgbClr val="0070C0"/>
                </a:solidFill>
                <a:latin typeface="Avenir Book" panose="02000503020000020003" pitchFamily="2" charset="0"/>
              </a:rPr>
              <a:t>Hebrews 10:34-35 </a:t>
            </a:r>
            <a:r>
              <a:rPr lang="en-US" sz="2500" i="1" dirty="0">
                <a:solidFill>
                  <a:srgbClr val="0070C0"/>
                </a:solidFill>
                <a:latin typeface="Avenir Book" panose="02000503020000020003" pitchFamily="2" charset="0"/>
              </a:rPr>
              <a:t>you showed sympathy to the prisoners and accepted joyfully</a:t>
            </a:r>
          </a:p>
          <a:p>
            <a:r>
              <a:rPr lang="en-US" sz="25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	the persecution</a:t>
            </a:r>
            <a:r>
              <a:rPr lang="en-US" sz="2500" i="1" dirty="0">
                <a:solidFill>
                  <a:srgbClr val="0070C0"/>
                </a:solidFill>
                <a:latin typeface="Avenir Book" panose="02000503020000020003" pitchFamily="2" charset="0"/>
              </a:rPr>
              <a:t>, so do not throw away this confidence</a:t>
            </a:r>
          </a:p>
          <a:p>
            <a:r>
              <a:rPr lang="en-US" sz="25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			      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which has a </a:t>
            </a:r>
            <a:r>
              <a:rPr lang="en-US" sz="25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great </a:t>
            </a:r>
            <a:r>
              <a:rPr lang="en-US" sz="2500" b="1" i="1" u="sng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R</a:t>
            </a:r>
            <a:r>
              <a:rPr lang="en-US" sz="2500" b="1" i="1" u="sng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eward</a:t>
            </a:r>
          </a:p>
          <a:p>
            <a:endParaRPr lang="en-US" sz="10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Matt. 6:4-6 </a:t>
            </a:r>
            <a:r>
              <a:rPr lang="en-US" sz="24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regarding tithing, fasting, prayer, your Father in Heaven who sees what 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	</a:t>
            </a:r>
            <a:r>
              <a:rPr lang="en-US" sz="24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is done in secret </a:t>
            </a:r>
            <a:r>
              <a:rPr lang="en-US" sz="25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will </a:t>
            </a:r>
            <a:r>
              <a:rPr lang="en-US" sz="2500" b="1" i="1" u="sng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Reward</a:t>
            </a:r>
            <a:r>
              <a:rPr lang="en-US" sz="25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 you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 </a:t>
            </a:r>
            <a:r>
              <a:rPr lang="en-US" sz="2500" dirty="0">
                <a:effectLst/>
                <a:latin typeface="Avenir Book" panose="02000503020000020003" pitchFamily="2" charset="0"/>
              </a:rPr>
              <a:t>[</a:t>
            </a:r>
            <a:r>
              <a:rPr lang="en-US" sz="2300" dirty="0">
                <a:effectLst/>
                <a:latin typeface="Avenir Book" panose="02000503020000020003" pitchFamily="2" charset="0"/>
              </a:rPr>
              <a:t>do it </a:t>
            </a:r>
            <a:r>
              <a:rPr lang="en-US" sz="2300" dirty="0">
                <a:latin typeface="Avenir Book" panose="02000503020000020003" pitchFamily="2" charset="0"/>
              </a:rPr>
              <a:t>to be seen and that’s your reward]</a:t>
            </a:r>
          </a:p>
          <a:p>
            <a:endParaRPr lang="en-US" sz="23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Titus 3:8 </a:t>
            </a:r>
            <a:r>
              <a:rPr lang="en-US" sz="24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trustworthy statement, 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engage in good deeds</a:t>
            </a:r>
            <a:r>
              <a:rPr lang="en-US" sz="24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, </a:t>
            </a:r>
            <a:r>
              <a:rPr lang="en-US" sz="24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they are </a:t>
            </a:r>
            <a:r>
              <a:rPr lang="en-US" sz="2400" b="1" i="1" u="sng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PROFITABLE</a:t>
            </a:r>
            <a:endParaRPr lang="en-US" sz="2300" b="1" i="1" u="sng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endParaRPr lang="en-US" sz="900" b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endParaRPr lang="en-US" sz="900" b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Matt. 16:19-21</a:t>
            </a:r>
            <a:r>
              <a:rPr lang="en-US" sz="20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2400" b="1" i="1" u="sng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Store up Treasure</a:t>
            </a:r>
            <a:r>
              <a:rPr lang="en-US" sz="24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in Heaven, no thieves, no moths, no rust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	                    where your </a:t>
            </a:r>
            <a:r>
              <a:rPr lang="en-US" sz="2400" b="1" i="1" u="sng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Treasure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 is there </a:t>
            </a:r>
            <a:r>
              <a:rPr lang="en-US" sz="25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will your heart be also</a:t>
            </a:r>
            <a:endParaRPr lang="en-US" sz="2500" b="1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226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D8A9B-2637-3220-22DD-BD9B0A922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02AE6-2DD8-1F3B-B920-108BF9ABBC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CBF07A-2812-3AEC-2B62-1F6BFF528B64}"/>
              </a:ext>
            </a:extLst>
          </p:cNvPr>
          <p:cNvSpPr txBox="1"/>
          <p:nvPr/>
        </p:nvSpPr>
        <p:spPr>
          <a:xfrm>
            <a:off x="-261318" y="189651"/>
            <a:ext cx="12036437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          REWARDS?                               </a:t>
            </a:r>
            <a:r>
              <a:rPr lang="en-US" sz="2800" b="1" i="1" dirty="0">
                <a:solidFill>
                  <a:srgbClr val="0070C0"/>
                </a:solidFill>
              </a:rPr>
              <a:t>Dr. Newton’s 20+</a:t>
            </a:r>
            <a:endParaRPr lang="en-US" sz="1050" dirty="0">
              <a:solidFill>
                <a:srgbClr val="0070C0"/>
              </a:solidFill>
              <a:latin typeface="blbGentium"/>
            </a:endParaRPr>
          </a:p>
          <a:p>
            <a:endParaRPr lang="en-US" sz="1000" dirty="0">
              <a:solidFill>
                <a:srgbClr val="0070C0"/>
              </a:solidFill>
              <a:latin typeface="blbGentium"/>
            </a:endParaRPr>
          </a:p>
          <a:p>
            <a:r>
              <a:rPr lang="en-US" sz="1000" b="0" i="0" dirty="0">
                <a:solidFill>
                  <a:srgbClr val="0070C0"/>
                </a:solidFill>
                <a:effectLst/>
                <a:latin typeface="blbGentium"/>
              </a:rPr>
              <a:t>	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2</a:t>
            </a:r>
            <a:r>
              <a:rPr lang="en-US" sz="2400" b="1" i="0" baseline="3000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nd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John 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8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watch yourselves that you </a:t>
            </a:r>
            <a:r>
              <a:rPr lang="en-US" sz="25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do not lose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what we have accomplished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        but that you may </a:t>
            </a:r>
            <a:r>
              <a:rPr lang="en-US" sz="24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receive the FULL </a:t>
            </a:r>
            <a:r>
              <a:rPr lang="en-US" sz="2400" b="1" i="1" u="sng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Reward</a:t>
            </a:r>
          </a:p>
          <a:p>
            <a:endParaRPr lang="en-US" sz="10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1</a:t>
            </a:r>
            <a:r>
              <a:rPr lang="en-US" sz="2400" b="1" baseline="3000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st</a:t>
            </a:r>
            <a:r>
              <a:rPr lang="en-US" sz="24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Corinth. 4:1-2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we are servants of Christ and stewards of the mysteries of God</a:t>
            </a:r>
          </a:p>
          <a:p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	and it is required of </a:t>
            </a:r>
            <a:r>
              <a:rPr lang="en-US" sz="23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Stewards to be found trustworthy</a:t>
            </a:r>
            <a:endParaRPr lang="en-US" sz="2300" b="1" dirty="0">
              <a:solidFill>
                <a:srgbClr val="0070C0"/>
              </a:solidFill>
              <a:effectLst/>
              <a:highlight>
                <a:srgbClr val="FFFF00"/>
              </a:highlight>
              <a:latin typeface="Avenir Book" panose="02000503020000020003" pitchFamily="2" charset="0"/>
            </a:endParaRPr>
          </a:p>
          <a:p>
            <a:endParaRPr lang="en-US" sz="9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Rev. 3:11  </a:t>
            </a:r>
            <a:r>
              <a:rPr lang="en-US" sz="24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behold I AM coming quickly, so hold fast to what you have</a:t>
            </a:r>
          </a:p>
          <a:p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	       that </a:t>
            </a:r>
            <a:r>
              <a:rPr lang="en-US" sz="2400" b="1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no one may take Your Crown</a:t>
            </a:r>
            <a:endParaRPr lang="en-US" sz="1000" b="1" i="1" dirty="0">
              <a:solidFill>
                <a:srgbClr val="0070C0"/>
              </a:solidFill>
              <a:effectLst/>
              <a:highlight>
                <a:srgbClr val="FFFF00"/>
              </a:highlight>
              <a:latin typeface="Avenir Book" panose="02000503020000020003" pitchFamily="2" charset="0"/>
            </a:endParaRPr>
          </a:p>
          <a:p>
            <a:endParaRPr lang="en-US" sz="12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Rev. 22:12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behold I AM coming quickly and </a:t>
            </a:r>
            <a:r>
              <a:rPr lang="en-US" sz="2400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My </a:t>
            </a:r>
            <a:r>
              <a:rPr lang="en-US" sz="2400" b="1" i="1" u="sng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Reward</a:t>
            </a:r>
            <a:r>
              <a:rPr lang="en-US" sz="2400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 is with Me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Isaiah 62:11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your salvation comes and </a:t>
            </a:r>
            <a:r>
              <a:rPr lang="en-US" sz="2400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His </a:t>
            </a:r>
            <a:r>
              <a:rPr lang="en-US" sz="2400" b="1" i="1" u="sng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Reward</a:t>
            </a:r>
            <a:r>
              <a:rPr lang="en-US" sz="2400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 is with Him</a:t>
            </a:r>
            <a:endParaRPr lang="en-US" sz="2400" b="1" dirty="0">
              <a:solidFill>
                <a:srgbClr val="0070C0"/>
              </a:solidFill>
              <a:highlight>
                <a:srgbClr val="FFFF00"/>
              </a:highlight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	Rev. 3:4-5 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those who have not soiled their garments will walk with Me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	       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in white - </a:t>
            </a:r>
            <a:r>
              <a:rPr lang="en-US" sz="25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he who overcomes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will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be clothed in white</a:t>
            </a:r>
          </a:p>
          <a:p>
            <a:endParaRPr lang="en-US" sz="1000" b="1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      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2</a:t>
            </a:r>
            <a:r>
              <a:rPr lang="en-US" sz="2400" b="1" baseline="30000" dirty="0">
                <a:solidFill>
                  <a:srgbClr val="0070C0"/>
                </a:solidFill>
                <a:latin typeface="Avenir Book" panose="02000503020000020003" pitchFamily="2" charset="0"/>
              </a:rPr>
              <a:t>nd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 Tim. 2:12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500" b="1" i="1" dirty="0">
                <a:solidFill>
                  <a:srgbClr val="0070C0"/>
                </a:solidFill>
                <a:highlight>
                  <a:srgbClr val="00FFFF"/>
                </a:highlight>
                <a:latin typeface="Avenir Book" panose="02000503020000020003" pitchFamily="2" charset="0"/>
              </a:rPr>
              <a:t>IF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 we endure </a:t>
            </a:r>
            <a:r>
              <a:rPr lang="en-US" sz="2400" b="1" i="1" dirty="0">
                <a:solidFill>
                  <a:srgbClr val="0070C0"/>
                </a:solidFill>
                <a:highlight>
                  <a:srgbClr val="00FFFF"/>
                </a:highlight>
                <a:latin typeface="Avenir Book" panose="02000503020000020003" pitchFamily="2" charset="0"/>
              </a:rPr>
              <a:t>THEN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we will </a:t>
            </a:r>
            <a:r>
              <a:rPr lang="en-US" sz="2600" b="1" i="1" u="sng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Reign</a:t>
            </a:r>
            <a:r>
              <a:rPr lang="en-US" sz="2400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 with Him</a:t>
            </a:r>
          </a:p>
          <a:p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     </a:t>
            </a:r>
            <a:r>
              <a:rPr lang="en-US" sz="24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Rev. 3:21 </a:t>
            </a:r>
            <a:r>
              <a:rPr lang="en-US" sz="24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he who overcomes I will </a:t>
            </a:r>
            <a:r>
              <a:rPr lang="en-US" sz="2400" b="1" i="1" u="sng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Reward</a:t>
            </a:r>
            <a:r>
              <a:rPr lang="en-US" sz="24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 him to sit with Me on my throne</a:t>
            </a:r>
            <a:endParaRPr lang="en-US" sz="1000" b="1" dirty="0">
              <a:solidFill>
                <a:srgbClr val="01103A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519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2DD35-5333-B36A-B084-FFA9C5575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75596-C2E2-9DF7-DDDF-B2166303BD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5D3CEF-F48A-B80C-866E-56A54AC01E73}"/>
              </a:ext>
            </a:extLst>
          </p:cNvPr>
          <p:cNvSpPr txBox="1"/>
          <p:nvPr/>
        </p:nvSpPr>
        <p:spPr>
          <a:xfrm>
            <a:off x="117634" y="137417"/>
            <a:ext cx="11397672" cy="6078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venir Book" panose="02000503020000020003" pitchFamily="2" charset="0"/>
              </a:rPr>
              <a:t>   SYNOPSIS of Paul’s </a:t>
            </a:r>
            <a:r>
              <a:rPr lang="en-US" sz="2400" b="1" i="1" dirty="0">
                <a:latin typeface="Avenir Book" panose="02000503020000020003" pitchFamily="2" charset="0"/>
              </a:rPr>
              <a:t>‘Foreshadow” Lesson</a:t>
            </a:r>
          </a:p>
          <a:p>
            <a:endParaRPr lang="en-US" sz="900" b="1" i="1" dirty="0">
              <a:latin typeface="Avenir Book" panose="02000503020000020003" pitchFamily="2" charset="0"/>
            </a:endParaRPr>
          </a:p>
          <a:p>
            <a:endParaRPr lang="en-US" sz="900" b="1" i="1" dirty="0">
              <a:latin typeface="Avenir Book" panose="02000503020000020003" pitchFamily="2" charset="0"/>
            </a:endParaRPr>
          </a:p>
          <a:p>
            <a:r>
              <a:rPr lang="en-US" sz="2200" b="1" dirty="0">
                <a:latin typeface="Avenir Book" panose="02000503020000020003" pitchFamily="2" charset="0"/>
              </a:rPr>
              <a:t>   </a:t>
            </a:r>
            <a:r>
              <a:rPr lang="en-US" sz="2300" b="1" dirty="0">
                <a:solidFill>
                  <a:srgbClr val="7030A0"/>
                </a:solidFill>
                <a:latin typeface="Avenir Book" panose="02000503020000020003" pitchFamily="2" charset="0"/>
              </a:rPr>
              <a:t>              HEBREWS 1400BC	</a:t>
            </a:r>
            <a:r>
              <a:rPr lang="en-US" sz="2200" b="1" dirty="0">
                <a:latin typeface="Avenir Book" panose="02000503020000020003" pitchFamily="2" charset="0"/>
              </a:rPr>
              <a:t>	         </a:t>
            </a:r>
            <a:r>
              <a:rPr lang="en-US" sz="2300" b="1" dirty="0">
                <a:solidFill>
                  <a:srgbClr val="7030A0"/>
                </a:solidFill>
                <a:latin typeface="Avenir Book" panose="02000503020000020003" pitchFamily="2" charset="0"/>
              </a:rPr>
              <a:t> ‘TODAY’</a:t>
            </a:r>
          </a:p>
          <a:p>
            <a:endParaRPr lang="en-US" sz="1200" b="1" i="1" dirty="0">
              <a:solidFill>
                <a:srgbClr val="7030A0"/>
              </a:solidFill>
              <a:latin typeface="Avenir Book" panose="02000503020000020003" pitchFamily="2" charset="0"/>
            </a:endParaRPr>
          </a:p>
          <a:p>
            <a:r>
              <a:rPr lang="en-US" sz="2200" i="1" dirty="0">
                <a:latin typeface="Avenir Book" panose="02000503020000020003" pitchFamily="2" charset="0"/>
              </a:rPr>
              <a:t>  </a:t>
            </a:r>
            <a:r>
              <a:rPr lang="en-US" sz="2200" b="1" dirty="0">
                <a:solidFill>
                  <a:srgbClr val="C00000"/>
                </a:solidFill>
                <a:latin typeface="Avenir Book" panose="02000503020000020003" pitchFamily="2" charset="0"/>
              </a:rPr>
              <a:t>Saved-Justification</a:t>
            </a:r>
          </a:p>
          <a:p>
            <a:r>
              <a:rPr lang="en-US" sz="2200" b="1" i="1" dirty="0">
                <a:solidFill>
                  <a:srgbClr val="C00000"/>
                </a:solidFill>
                <a:latin typeface="Avenir Book" panose="02000503020000020003" pitchFamily="2" charset="0"/>
              </a:rPr>
              <a:t>  </a:t>
            </a:r>
            <a:r>
              <a:rPr lang="en-US" sz="2200" i="1" dirty="0">
                <a:latin typeface="Avenir Book" panose="02000503020000020003" pitchFamily="2" charset="0"/>
              </a:rPr>
              <a:t>Blood of the Lamb covers, gives life	Jesus the Lamb of God His blood covers sin</a:t>
            </a:r>
          </a:p>
          <a:p>
            <a:r>
              <a:rPr lang="en-US" sz="2200" b="1" i="1" dirty="0">
                <a:latin typeface="Avenir Book" panose="02000503020000020003" pitchFamily="2" charset="0"/>
              </a:rPr>
              <a:t>  </a:t>
            </a:r>
            <a:r>
              <a:rPr lang="en-US" sz="2200" i="1" dirty="0">
                <a:latin typeface="Avenir Book" panose="02000503020000020003" pitchFamily="2" charset="0"/>
              </a:rPr>
              <a:t>Saved from Goshen bondage of slavery	Saved from former life in bondage of sin</a:t>
            </a:r>
          </a:p>
          <a:p>
            <a:endParaRPr lang="en-US" sz="1300" i="1" dirty="0">
              <a:latin typeface="Avenir Book" panose="02000503020000020003" pitchFamily="2" charset="0"/>
            </a:endParaRPr>
          </a:p>
          <a:p>
            <a:r>
              <a:rPr lang="en-US" sz="2200" b="1" i="1" dirty="0">
                <a:latin typeface="Avenir Book" panose="02000503020000020003" pitchFamily="2" charset="0"/>
              </a:rPr>
              <a:t>  </a:t>
            </a:r>
            <a:r>
              <a:rPr lang="en-US" sz="2200" b="1" dirty="0">
                <a:solidFill>
                  <a:srgbClr val="C00000"/>
                </a:solidFill>
                <a:latin typeface="Avenir Book" panose="02000503020000020003" pitchFamily="2" charset="0"/>
              </a:rPr>
              <a:t>Work-Thru, Growth, Sanctification</a:t>
            </a:r>
          </a:p>
          <a:p>
            <a:r>
              <a:rPr lang="en-US" sz="2200" b="1" i="1" dirty="0">
                <a:solidFill>
                  <a:srgbClr val="C00000"/>
                </a:solidFill>
                <a:latin typeface="Avenir Book" panose="02000503020000020003" pitchFamily="2" charset="0"/>
              </a:rPr>
              <a:t>  </a:t>
            </a:r>
            <a:r>
              <a:rPr lang="en-US" sz="2200" i="1" dirty="0">
                <a:latin typeface="Avenir Book" panose="02000503020000020003" pitchFamily="2" charset="0"/>
              </a:rPr>
              <a:t>Encounter trials, testing of faith		Encounter trials, testing of faith</a:t>
            </a:r>
          </a:p>
          <a:p>
            <a:r>
              <a:rPr lang="en-US" sz="2200" b="1" i="1" dirty="0">
                <a:latin typeface="Avenir Book" panose="02000503020000020003" pitchFamily="2" charset="0"/>
              </a:rPr>
              <a:t>  </a:t>
            </a:r>
            <a:r>
              <a:rPr lang="en-US" sz="2200" i="1" dirty="0">
                <a:latin typeface="Avenir Book" panose="02000503020000020003" pitchFamily="2" charset="0"/>
              </a:rPr>
              <a:t>No faith, No trust, doubts, anger		Keep faith, trust God, no doubt, thankfulness</a:t>
            </a:r>
          </a:p>
          <a:p>
            <a:r>
              <a:rPr lang="en-US" sz="2200" i="1" dirty="0">
                <a:latin typeface="Avenir Book" panose="02000503020000020003" pitchFamily="2" charset="0"/>
              </a:rPr>
              <a:t>						Stay the course, rune the race, finish well</a:t>
            </a:r>
          </a:p>
          <a:p>
            <a:r>
              <a:rPr lang="en-US" sz="2200" b="1" i="1" dirty="0">
                <a:latin typeface="Avenir Book" panose="02000503020000020003" pitchFamily="2" charset="0"/>
              </a:rPr>
              <a:t>  C</a:t>
            </a:r>
            <a:r>
              <a:rPr lang="en-US" sz="2200" i="1" dirty="0">
                <a:latin typeface="Avenir Book" panose="02000503020000020003" pitchFamily="2" charset="0"/>
              </a:rPr>
              <a:t>onsidered “Going Back”			Why would you ever go back to sin?</a:t>
            </a:r>
          </a:p>
          <a:p>
            <a:r>
              <a:rPr lang="en-US" sz="2200" b="1" i="1" dirty="0">
                <a:latin typeface="Avenir Book" panose="02000503020000020003" pitchFamily="2" charset="0"/>
              </a:rPr>
              <a:t>  </a:t>
            </a:r>
            <a:r>
              <a:rPr lang="en-US" sz="2200" i="1" dirty="0">
                <a:latin typeface="Avenir Book" panose="02000503020000020003" pitchFamily="2" charset="0"/>
              </a:rPr>
              <a:t>Repent + God forgives 			Confess sin, He’s faithful and just to forgive</a:t>
            </a:r>
          </a:p>
          <a:p>
            <a:endParaRPr lang="en-US" sz="1300" i="1" dirty="0">
              <a:latin typeface="Avenir Book" panose="02000503020000020003" pitchFamily="2" charset="0"/>
            </a:endParaRPr>
          </a:p>
          <a:p>
            <a:r>
              <a:rPr lang="en-US" sz="2200" b="1" i="1" dirty="0">
                <a:latin typeface="Avenir Book" panose="02000503020000020003" pitchFamily="2" charset="0"/>
              </a:rPr>
              <a:t>  </a:t>
            </a:r>
            <a:r>
              <a:rPr lang="en-US" sz="2200" b="1" dirty="0">
                <a:solidFill>
                  <a:srgbClr val="C00000"/>
                </a:solidFill>
                <a:latin typeface="Avenir Book" panose="02000503020000020003" pitchFamily="2" charset="0"/>
              </a:rPr>
              <a:t>Reward-Inheritance</a:t>
            </a:r>
          </a:p>
          <a:p>
            <a:r>
              <a:rPr lang="en-US" sz="2200" b="1" i="1" dirty="0">
                <a:solidFill>
                  <a:srgbClr val="C00000"/>
                </a:solidFill>
                <a:latin typeface="Avenir Book" panose="02000503020000020003" pitchFamily="2" charset="0"/>
              </a:rPr>
              <a:t>  </a:t>
            </a:r>
            <a:r>
              <a:rPr lang="en-US" sz="2200" i="1" dirty="0">
                <a:latin typeface="Avenir Book" panose="02000503020000020003" pitchFamily="2" charset="0"/>
              </a:rPr>
              <a:t>Time to inherit: Nothing received		</a:t>
            </a:r>
            <a:r>
              <a:rPr lang="en-US" sz="2400" b="1" i="1" dirty="0">
                <a:latin typeface="Avenir Book" panose="02000503020000020003" pitchFamily="2" charset="0"/>
              </a:rPr>
              <a:t>At Bema: </a:t>
            </a:r>
            <a:r>
              <a:rPr lang="en-US" sz="2200" i="1" dirty="0">
                <a:latin typeface="Avenir Book" panose="02000503020000020003" pitchFamily="2" charset="0"/>
              </a:rPr>
              <a:t>Some receive, others do not</a:t>
            </a:r>
          </a:p>
          <a:p>
            <a:r>
              <a:rPr lang="en-US" sz="2200" b="1" i="1" dirty="0">
                <a:latin typeface="Avenir Book" panose="02000503020000020003" pitchFamily="2" charset="0"/>
              </a:rPr>
              <a:t>        Caleb and Joshua e</a:t>
            </a:r>
            <a:r>
              <a:rPr lang="en-US" sz="2200" i="1" dirty="0">
                <a:latin typeface="Avenir Book" panose="02000503020000020003" pitchFamily="2" charset="0"/>
              </a:rPr>
              <a:t>nter In		“Well done good and faithful servant”</a:t>
            </a:r>
          </a:p>
          <a:p>
            <a:r>
              <a:rPr lang="en-US" sz="2200" b="1" i="1" dirty="0">
                <a:latin typeface="Avenir Book" panose="02000503020000020003" pitchFamily="2" charset="0"/>
              </a:rPr>
              <a:t>        “Rest” </a:t>
            </a:r>
            <a:r>
              <a:rPr lang="en-US" sz="2200" i="1" dirty="0">
                <a:latin typeface="Avenir Book" panose="02000503020000020003" pitchFamily="2" charset="0"/>
              </a:rPr>
              <a:t>awaits at end of journey		 </a:t>
            </a:r>
            <a:endParaRPr lang="en-US" sz="2200" b="1" i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934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D5152-F0E7-68D2-050B-FDB028B5D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473A5C-DE9B-65D7-C161-0059D341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2D7411-EC3D-FD4E-FE6A-57580E6BFA07}"/>
              </a:ext>
            </a:extLst>
          </p:cNvPr>
          <p:cNvSpPr txBox="1"/>
          <p:nvPr/>
        </p:nvSpPr>
        <p:spPr>
          <a:xfrm>
            <a:off x="103819" y="181339"/>
            <a:ext cx="12196865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BEMA </a:t>
            </a:r>
            <a:r>
              <a:rPr lang="el-GR" sz="32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r>
              <a:rPr lang="en-US" sz="1000" b="0" i="0" dirty="0">
                <a:solidFill>
                  <a:srgbClr val="01103A"/>
                </a:solidFill>
                <a:effectLst/>
                <a:latin typeface="arial" panose="020B0604020202020204" pitchFamily="34" charset="0"/>
              </a:rPr>
              <a:t>   </a:t>
            </a:r>
            <a:r>
              <a:rPr lang="en-US" sz="2400" b="1" dirty="0">
                <a:latin typeface="Avenir Book" panose="02000503020000020003" pitchFamily="2" charset="0"/>
              </a:rPr>
              <a:t>- where Bride is called out from the “saved” believers [true ‘Church’]</a:t>
            </a:r>
          </a:p>
          <a:p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	     </a:t>
            </a:r>
            <a:r>
              <a:rPr lang="en-US" sz="2400" b="1" dirty="0">
                <a:latin typeface="Avenir Book" panose="02000503020000020003" pitchFamily="2" charset="0"/>
              </a:rPr>
              <a:t>to be presented to the Groom [Jesus] </a:t>
            </a:r>
          </a:p>
          <a:p>
            <a:endParaRPr lang="en-US" sz="1000" b="1" dirty="0">
              <a:latin typeface="Avenir Book" panose="02000503020000020003" pitchFamily="2" charset="0"/>
            </a:endParaRPr>
          </a:p>
          <a:p>
            <a:r>
              <a:rPr lang="en-US" sz="2400" b="1" dirty="0">
                <a:latin typeface="Avenir Book" panose="02000503020000020003" pitchFamily="2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Rev. 19:7-8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the marriage has come - bride </a:t>
            </a:r>
            <a:r>
              <a:rPr lang="en-US" sz="2400" dirty="0">
                <a:latin typeface="Avenir Book" panose="02000503020000020003" pitchFamily="2" charset="0"/>
              </a:rPr>
              <a:t>[Church] </a:t>
            </a:r>
            <a:r>
              <a:rPr lang="en-US" sz="2500" b="1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has made herself ready</a:t>
            </a:r>
          </a:p>
          <a:p>
            <a:r>
              <a:rPr lang="en-US" sz="25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                   </a:t>
            </a:r>
            <a:r>
              <a:rPr lang="en-US" sz="2500" i="1" dirty="0">
                <a:solidFill>
                  <a:srgbClr val="0070C0"/>
                </a:solidFill>
                <a:latin typeface="Avenir Book" panose="02000503020000020003" pitchFamily="2" charset="0"/>
              </a:rPr>
              <a:t>granted to her to be in fine linen clean and bright – this fine linen</a:t>
            </a:r>
          </a:p>
          <a:p>
            <a:r>
              <a:rPr lang="en-US" sz="25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6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         is the </a:t>
            </a:r>
            <a:r>
              <a:rPr lang="en-US" sz="2600" b="1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righteous acts</a:t>
            </a:r>
            <a:r>
              <a:rPr lang="en-US" sz="26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of the saints  </a:t>
            </a:r>
            <a:r>
              <a:rPr lang="en-US" sz="2400" dirty="0">
                <a:latin typeface="Avenir Book" panose="02000503020000020003" pitchFamily="2" charset="0"/>
              </a:rPr>
              <a:t>[Rev. 3:4-5 in “white”]</a:t>
            </a:r>
          </a:p>
          <a:p>
            <a:r>
              <a:rPr lang="en-US" sz="2400" b="1" dirty="0">
                <a:latin typeface="Avenir Book" panose="02000503020000020003" pitchFamily="2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Rev. 16:15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blessed who stays awake - keeps spiritual clothes - is not naked</a:t>
            </a:r>
          </a:p>
          <a:p>
            <a:endParaRPr lang="en-US" sz="900" b="1" dirty="0">
              <a:latin typeface="Avenir Book" panose="02000503020000020003" pitchFamily="2" charset="0"/>
            </a:endParaRPr>
          </a:p>
          <a:p>
            <a:endParaRPr lang="en-US" sz="1000" b="1" dirty="0">
              <a:latin typeface="Avenir Book" panose="02000503020000020003" pitchFamily="2" charset="0"/>
            </a:endParaRPr>
          </a:p>
          <a:p>
            <a:r>
              <a:rPr lang="en-US" sz="2400" b="1" dirty="0">
                <a:latin typeface="Avenir Book" panose="02000503020000020003" pitchFamily="2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Gen. 2:21-23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bride Eve taken from Adam the Groom’s body  </a:t>
            </a:r>
            <a:r>
              <a:rPr lang="en-US" sz="2400" dirty="0">
                <a:latin typeface="Avenir Book" panose="02000503020000020003" pitchFamily="2" charset="0"/>
              </a:rPr>
              <a:t>“foreshadow’</a:t>
            </a:r>
            <a:endParaRPr lang="en-US" sz="24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Gen. 24:24 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Eleazar </a:t>
            </a:r>
            <a:r>
              <a:rPr lang="en-US" sz="2400" dirty="0">
                <a:latin typeface="Avenir Book" panose="02000503020000020003" pitchFamily="2" charset="0"/>
              </a:rPr>
              <a:t>[“type” of Holy Spirit]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selects Isaac’s bride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						    from among his OWN people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        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24:65 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Rebekah </a:t>
            </a:r>
            <a:r>
              <a:rPr lang="en-US" sz="2400" b="1" i="1" u="sng" dirty="0">
                <a:solidFill>
                  <a:srgbClr val="0070C0"/>
                </a:solidFill>
                <a:latin typeface="Avenir Book" panose="02000503020000020003" pitchFamily="2" charset="0"/>
              </a:rPr>
              <a:t>covers herself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with her veil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  </a:t>
            </a:r>
            <a:r>
              <a:rPr lang="en-US" sz="2400" dirty="0">
                <a:latin typeface="Avenir Book" panose="02000503020000020003" pitchFamily="2" charset="0"/>
              </a:rPr>
              <a:t>[she does this, HER veil]</a:t>
            </a:r>
          </a:p>
          <a:p>
            <a:endParaRPr lang="en-US" sz="900" dirty="0"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	1</a:t>
            </a:r>
            <a:r>
              <a:rPr lang="en-US" sz="2400" b="1" baseline="30000" dirty="0">
                <a:solidFill>
                  <a:srgbClr val="0070C0"/>
                </a:solidFill>
                <a:latin typeface="Avenir Book" panose="02000503020000020003" pitchFamily="2" charset="0"/>
              </a:rPr>
              <a:t>st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 John 2:28 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abide in Jesus so when He returns - don’t hide in naked shame</a:t>
            </a:r>
            <a:endParaRPr lang="en-US" sz="1400" b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i="1" dirty="0">
                <a:latin typeface="Avenir Book" panose="02000503020000020003" pitchFamily="2" charset="0"/>
              </a:rPr>
              <a:t>		 </a:t>
            </a:r>
            <a:endParaRPr lang="en-US" sz="2200" dirty="0">
              <a:latin typeface="Avenir Book" panose="02000503020000020003" pitchFamily="2" charset="0"/>
            </a:endParaRPr>
          </a:p>
          <a:p>
            <a:r>
              <a:rPr lang="en-US" sz="22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endParaRPr lang="en-US" sz="2400" b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992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718F2-6719-ED52-E611-EBB159B3C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1F7DAF-B4AC-7695-923C-253AA8AB69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039596-454D-E72E-9096-5B3C9243109E}"/>
              </a:ext>
            </a:extLst>
          </p:cNvPr>
          <p:cNvSpPr txBox="1"/>
          <p:nvPr/>
        </p:nvSpPr>
        <p:spPr>
          <a:xfrm>
            <a:off x="130685" y="964466"/>
            <a:ext cx="12061315" cy="42934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THE BEMA </a:t>
            </a:r>
            <a:r>
              <a:rPr lang="el-GR" sz="32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r>
              <a:rPr lang="en-US" sz="1000" b="0" i="0" dirty="0">
                <a:solidFill>
                  <a:srgbClr val="01103A"/>
                </a:solidFill>
                <a:effectLst/>
                <a:latin typeface="arial" panose="020B0604020202020204" pitchFamily="34" charset="0"/>
              </a:rPr>
              <a:t>          </a:t>
            </a:r>
            <a:r>
              <a:rPr lang="en-US" sz="2400" b="1" dirty="0">
                <a:latin typeface="Avenir Book" panose="02000503020000020003" pitchFamily="2" charset="0"/>
              </a:rPr>
              <a:t>Bride called out from the “saved” believers [true ‘Church’]</a:t>
            </a:r>
          </a:p>
          <a:p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                        </a:t>
            </a:r>
            <a:r>
              <a:rPr lang="en-US" sz="2400" b="1" dirty="0">
                <a:latin typeface="Avenir Book" panose="02000503020000020003" pitchFamily="2" charset="0"/>
              </a:rPr>
              <a:t>to be presented to the Groom [Jesus] </a:t>
            </a:r>
          </a:p>
          <a:p>
            <a:endParaRPr lang="en-US" sz="12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Ruth 3:3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as the Bride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>
                <a:latin typeface="Avenir Book" panose="02000503020000020003" pitchFamily="2" charset="0"/>
              </a:rPr>
              <a:t>[as “type” “foreshadowing”]</a:t>
            </a:r>
          </a:p>
          <a:p>
            <a:endParaRPr lang="en-US" sz="7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a] She washes 			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Eph. 5:25-26 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wife is washed by the WORD</a:t>
            </a:r>
            <a:endParaRPr lang="en-US" sz="9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b] She anoints with oil 		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Matt. 25:1-13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need oil to enter wedding feast</a:t>
            </a:r>
            <a:endParaRPr lang="en-US" sz="9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c] She puts on her </a:t>
            </a:r>
            <a:r>
              <a:rPr lang="en-US" sz="2400" b="1" i="1" u="sng" dirty="0">
                <a:solidFill>
                  <a:srgbClr val="0070C0"/>
                </a:solidFill>
                <a:latin typeface="Avenir Book" panose="02000503020000020003" pitchFamily="2" charset="0"/>
              </a:rPr>
              <a:t>OWN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 very best clothing  </a:t>
            </a:r>
            <a:r>
              <a:rPr lang="en-US" sz="2400" dirty="0">
                <a:latin typeface="Avenir Book" panose="02000503020000020003" pitchFamily="2" charset="0"/>
              </a:rPr>
              <a:t>[</a:t>
            </a:r>
            <a:r>
              <a:rPr lang="en-US" sz="2400" u="sng" dirty="0">
                <a:latin typeface="Avenir Book" panose="02000503020000020003" pitchFamily="2" charset="0"/>
              </a:rPr>
              <a:t>She</a:t>
            </a:r>
            <a:r>
              <a:rPr lang="en-US" sz="2400" dirty="0">
                <a:latin typeface="Avenir Book" panose="02000503020000020003" pitchFamily="2" charset="0"/>
              </a:rPr>
              <a:t> does all these – </a:t>
            </a:r>
            <a:r>
              <a:rPr lang="en-US" sz="2400" u="sng" dirty="0">
                <a:latin typeface="Avenir Book" panose="02000503020000020003" pitchFamily="2" charset="0"/>
              </a:rPr>
              <a:t>Her</a:t>
            </a:r>
            <a:r>
              <a:rPr lang="en-US" sz="2400" dirty="0">
                <a:latin typeface="Avenir Book" panose="02000503020000020003" pitchFamily="2" charset="0"/>
              </a:rPr>
              <a:t> actions]</a:t>
            </a:r>
          </a:p>
          <a:p>
            <a:endParaRPr lang="en-US" sz="12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endParaRPr lang="en-US" sz="10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Avenir Book" panose="02000503020000020003" pitchFamily="2" charset="0"/>
              </a:rPr>
              <a:t>Rev. 3:18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Jesus advises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buy gold from Him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and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white garments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to be fully clothed</a:t>
            </a:r>
          </a:p>
          <a:p>
            <a:endParaRPr lang="en-US" sz="1400" b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Avenir Book" panose="02000503020000020003" pitchFamily="2" charset="0"/>
              </a:rPr>
              <a:t>Matt. 22:1-14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only </a:t>
            </a:r>
            <a:r>
              <a:rPr lang="en-US" sz="28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those selected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attend the marriage feast</a:t>
            </a:r>
          </a:p>
        </p:txBody>
      </p:sp>
    </p:spTree>
    <p:extLst>
      <p:ext uri="{BB962C8B-B14F-4D97-AF65-F5344CB8AC3E}">
        <p14:creationId xmlns:p14="http://schemas.microsoft.com/office/powerpoint/2010/main" val="566693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99C5E-253C-51DD-53B9-8941ACCBF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25ADA-5907-E249-E4C0-D7AF2F2690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0503C9-EA8D-B161-D736-9706074691D6}"/>
              </a:ext>
            </a:extLst>
          </p:cNvPr>
          <p:cNvSpPr txBox="1"/>
          <p:nvPr/>
        </p:nvSpPr>
        <p:spPr>
          <a:xfrm>
            <a:off x="185615" y="257338"/>
            <a:ext cx="11580158" cy="5709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/>
                <a:latin typeface="Avenir Book" panose="02000503020000020003" pitchFamily="2" charset="0"/>
              </a:rPr>
              <a:t>WHEN? </a:t>
            </a:r>
            <a:r>
              <a:rPr lang="en-US" sz="2400" b="1" i="1" dirty="0">
                <a:latin typeface="Avenir Book" panose="02000503020000020003" pitchFamily="2" charset="0"/>
              </a:rPr>
              <a:t>a</a:t>
            </a:r>
            <a:r>
              <a:rPr lang="en-US" sz="2400" i="1" dirty="0">
                <a:effectLst/>
                <a:latin typeface="Avenir Book" panose="02000503020000020003" pitchFamily="2" charset="0"/>
              </a:rPr>
              <a:t>nd </a:t>
            </a:r>
            <a:r>
              <a:rPr lang="en-US" sz="2400" b="1" dirty="0">
                <a:effectLst/>
                <a:latin typeface="Avenir Book" panose="02000503020000020003" pitchFamily="2" charset="0"/>
              </a:rPr>
              <a:t> WHERE?                </a:t>
            </a:r>
            <a:r>
              <a:rPr lang="en-US" sz="2400" b="1" i="1" dirty="0">
                <a:effectLst/>
                <a:latin typeface="Avenir Book" panose="02000503020000020003" pitchFamily="2" charset="0"/>
              </a:rPr>
              <a:t>The Timing Sequence . . . </a:t>
            </a:r>
            <a:endParaRPr lang="en-US" sz="2400" b="1" dirty="0">
              <a:effectLst/>
              <a:latin typeface="Avenir Book" panose="02000503020000020003" pitchFamily="2" charset="0"/>
            </a:endParaRPr>
          </a:p>
          <a:p>
            <a:endParaRPr lang="en-US" sz="8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b="1" i="1" dirty="0">
                <a:latin typeface="Avenir Book" panose="02000503020000020003" pitchFamily="2" charset="0"/>
              </a:rPr>
              <a:t>1]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700" b="1" dirty="0">
                <a:solidFill>
                  <a:srgbClr val="0070C0"/>
                </a:solidFill>
                <a:latin typeface="Avenir Book" panose="02000503020000020003" pitchFamily="2" charset="0"/>
              </a:rPr>
              <a:t>Harpazo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>
                <a:latin typeface="Avenir Book" panose="02000503020000020003" pitchFamily="2" charset="0"/>
              </a:rPr>
              <a:t>with </a:t>
            </a:r>
            <a:r>
              <a:rPr lang="en-US" sz="2400" i="1" dirty="0">
                <a:latin typeface="Avenir Book" panose="02000503020000020003" pitchFamily="2" charset="0"/>
              </a:rPr>
              <a:t>“every tribe, tongue, nation, people” </a:t>
            </a:r>
            <a:r>
              <a:rPr lang="en-US" sz="2400" i="1" dirty="0">
                <a:highlight>
                  <a:srgbClr val="00FFFF"/>
                </a:highlight>
                <a:latin typeface="Avenir Book" panose="02000503020000020003" pitchFamily="2" charset="0"/>
              </a:rPr>
              <a:t>in Heaven</a:t>
            </a:r>
          </a:p>
          <a:p>
            <a:endParaRPr lang="en-US" sz="12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b="1" i="1" dirty="0">
                <a:latin typeface="Avenir Book" panose="02000503020000020003" pitchFamily="2" charset="0"/>
              </a:rPr>
              <a:t>2] </a:t>
            </a:r>
            <a:r>
              <a:rPr lang="en-US" sz="2700" b="1" dirty="0">
                <a:solidFill>
                  <a:srgbClr val="7030A0"/>
                </a:solidFill>
                <a:latin typeface="Avenir Book" panose="02000503020000020003" pitchFamily="2" charset="0"/>
              </a:rPr>
              <a:t>Marriage</a:t>
            </a:r>
            <a:r>
              <a:rPr lang="en-US" sz="2400" i="1" dirty="0">
                <a:latin typeface="Avenir Book" panose="02000503020000020003" pitchFamily="2" charset="0"/>
              </a:rPr>
              <a:t>   Jesus [Groom] and the Church [Bride]     </a:t>
            </a:r>
            <a:r>
              <a:rPr lang="en-US" sz="2400" i="1" dirty="0">
                <a:highlight>
                  <a:srgbClr val="00FFFF"/>
                </a:highlight>
                <a:latin typeface="Avenir Book" panose="02000503020000020003" pitchFamily="2" charset="0"/>
              </a:rPr>
              <a:t>in Heaven</a:t>
            </a:r>
          </a:p>
          <a:p>
            <a:endParaRPr lang="en-US" sz="1500" i="1" dirty="0">
              <a:latin typeface="Avenir Book" panose="02000503020000020003" pitchFamily="2" charset="0"/>
            </a:endParaRPr>
          </a:p>
          <a:p>
            <a:r>
              <a:rPr lang="en-US" sz="2400" i="1" dirty="0">
                <a:latin typeface="Avenir Book" panose="02000503020000020003" pitchFamily="2" charset="0"/>
              </a:rPr>
              <a:t>	</a:t>
            </a:r>
            <a:r>
              <a:rPr lang="en-US" sz="2400" b="1" i="1" dirty="0">
                <a:latin typeface="Avenir Book" panose="02000503020000020003" pitchFamily="2" charset="0"/>
              </a:rPr>
              <a:t>3] </a:t>
            </a:r>
            <a:r>
              <a:rPr lang="en-US" sz="2400" b="1" dirty="0">
                <a:latin typeface="Avenir Book" panose="02000503020000020003" pitchFamily="2" charset="0"/>
              </a:rPr>
              <a:t>The </a:t>
            </a:r>
            <a:r>
              <a:rPr lang="en-US" sz="2600" b="1" dirty="0">
                <a:latin typeface="Avenir Book" panose="02000503020000020003" pitchFamily="2" charset="0"/>
              </a:rPr>
              <a:t>Bema</a:t>
            </a:r>
            <a:r>
              <a:rPr lang="en-US" sz="2400" b="1" dirty="0">
                <a:latin typeface="Avenir Book" panose="02000503020000020003" pitchFamily="2" charset="0"/>
              </a:rPr>
              <a:t> </a:t>
            </a:r>
            <a:r>
              <a:rPr lang="el-GR" sz="32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r>
              <a:rPr lang="en-US" sz="1000" dirty="0">
                <a:solidFill>
                  <a:srgbClr val="01103A"/>
                </a:solidFill>
                <a:latin typeface="arial" panose="020B0604020202020204" pitchFamily="34" charset="0"/>
              </a:rPr>
              <a:t>.         </a:t>
            </a:r>
            <a:r>
              <a:rPr lang="en-US" sz="2400" i="1" dirty="0">
                <a:solidFill>
                  <a:srgbClr val="01103A"/>
                </a:solidFill>
                <a:highlight>
                  <a:srgbClr val="00FFFF"/>
                </a:highlight>
                <a:latin typeface="Avenir Book" panose="02000503020000020003" pitchFamily="2" charset="0"/>
              </a:rPr>
              <a:t>i</a:t>
            </a:r>
            <a:r>
              <a:rPr lang="en-US" sz="2400" i="1" dirty="0">
                <a:highlight>
                  <a:srgbClr val="00FFFF"/>
                </a:highlight>
                <a:latin typeface="Avenir Book" panose="02000503020000020003" pitchFamily="2" charset="0"/>
              </a:rPr>
              <a:t>n Heaven</a:t>
            </a:r>
            <a:r>
              <a:rPr lang="en-US" sz="2400" i="1" dirty="0">
                <a:latin typeface="Avenir Book" panose="02000503020000020003" pitchFamily="2" charset="0"/>
              </a:rPr>
              <a:t>      Rewards include “Reign with Jesus”</a:t>
            </a:r>
          </a:p>
          <a:p>
            <a:r>
              <a:rPr lang="en-US" sz="2400" i="1" dirty="0">
                <a:latin typeface="Avenir Book" panose="02000503020000020003" pitchFamily="2" charset="0"/>
              </a:rPr>
              <a:t>						</a:t>
            </a:r>
            <a:r>
              <a:rPr lang="en-US" sz="2400" dirty="0">
                <a:latin typeface="Avenir Book" panose="02000503020000020003" pitchFamily="2" charset="0"/>
              </a:rPr>
              <a:t>[logical segue into Millennium Kingdom]</a:t>
            </a:r>
          </a:p>
          <a:p>
            <a:r>
              <a:rPr lang="en-US" sz="2400" i="1" dirty="0">
                <a:latin typeface="Avenir Book" panose="02000503020000020003" pitchFamily="2" charset="0"/>
              </a:rPr>
              <a:t>               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1</a:t>
            </a:r>
            <a:r>
              <a:rPr lang="en-US" sz="2400" b="1" baseline="30000" dirty="0">
                <a:solidFill>
                  <a:srgbClr val="0070C0"/>
                </a:solidFill>
                <a:latin typeface="Avenir Book" panose="02000503020000020003" pitchFamily="2" charset="0"/>
              </a:rPr>
              <a:t>st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 Corin. 4:5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don’t pass judgment before THE Time, wait ‘til Lord comes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          He’ll bring to light what’s hidden and DISCLOSE MOTIVES of HEARTS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          then each person’s </a:t>
            </a:r>
            <a:r>
              <a:rPr lang="en-US" sz="25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commendation will come from God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!</a:t>
            </a:r>
            <a:endParaRPr lang="en-US" sz="2400" i="1" dirty="0">
              <a:latin typeface="Avenir Book" panose="02000503020000020003" pitchFamily="2" charset="0"/>
            </a:endParaRPr>
          </a:p>
          <a:p>
            <a:endParaRPr lang="en-US" sz="15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	</a:t>
            </a:r>
            <a:r>
              <a:rPr lang="en-US" sz="2400" b="1" i="1" dirty="0">
                <a:latin typeface="Avenir Book" panose="02000503020000020003" pitchFamily="2" charset="0"/>
              </a:rPr>
              <a:t>4] The </a:t>
            </a:r>
            <a:r>
              <a:rPr lang="en-US" sz="2600" b="1" dirty="0">
                <a:solidFill>
                  <a:srgbClr val="7030A0"/>
                </a:solidFill>
                <a:latin typeface="Avenir Book" panose="02000503020000020003" pitchFamily="2" charset="0"/>
              </a:rPr>
              <a:t>2</a:t>
            </a:r>
            <a:r>
              <a:rPr lang="en-US" sz="2600" b="1" baseline="30000" dirty="0">
                <a:solidFill>
                  <a:srgbClr val="7030A0"/>
                </a:solidFill>
                <a:latin typeface="Avenir Book" panose="02000503020000020003" pitchFamily="2" charset="0"/>
              </a:rPr>
              <a:t>nd</a:t>
            </a:r>
            <a:r>
              <a:rPr lang="en-US" sz="2600" b="1" dirty="0">
                <a:solidFill>
                  <a:srgbClr val="7030A0"/>
                </a:solidFill>
                <a:latin typeface="Avenir Book" panose="02000503020000020003" pitchFamily="2" charset="0"/>
              </a:rPr>
              <a:t> Coming</a:t>
            </a:r>
            <a:r>
              <a:rPr lang="en-US" sz="2400" dirty="0">
                <a:latin typeface="Avenir Book" panose="02000503020000020003" pitchFamily="2" charset="0"/>
              </a:rPr>
              <a:t>       </a:t>
            </a:r>
            <a:r>
              <a:rPr lang="en-US" sz="2400" i="1" dirty="0">
                <a:highlight>
                  <a:srgbClr val="00FF00"/>
                </a:highlight>
                <a:latin typeface="Avenir Book" panose="02000503020000020003" pitchFamily="2" charset="0"/>
              </a:rPr>
              <a:t>Jesus returns to Earth </a:t>
            </a:r>
            <a:r>
              <a:rPr lang="en-US" sz="2400" i="1" dirty="0">
                <a:latin typeface="Avenir Book" panose="02000503020000020003" pitchFamily="2" charset="0"/>
              </a:rPr>
              <a:t>with His Church</a:t>
            </a:r>
            <a:endParaRPr lang="en-US" sz="2400" dirty="0">
              <a:latin typeface="Avenir Book" panose="02000503020000020003" pitchFamily="2" charset="0"/>
            </a:endParaRPr>
          </a:p>
          <a:p>
            <a:endParaRPr lang="en-US" sz="15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	</a:t>
            </a:r>
            <a:r>
              <a:rPr lang="en-US" sz="2400" b="1" i="1" dirty="0">
                <a:latin typeface="Avenir Book" panose="02000503020000020003" pitchFamily="2" charset="0"/>
              </a:rPr>
              <a:t>5] </a:t>
            </a:r>
            <a:r>
              <a:rPr lang="en-US" sz="2700" b="1" dirty="0">
                <a:solidFill>
                  <a:srgbClr val="7030A0"/>
                </a:solidFill>
                <a:latin typeface="Avenir Book" panose="02000503020000020003" pitchFamily="2" charset="0"/>
              </a:rPr>
              <a:t>Marriage Feast</a:t>
            </a:r>
            <a:r>
              <a:rPr lang="en-US" sz="2400" dirty="0">
                <a:latin typeface="Avenir Book" panose="02000503020000020003" pitchFamily="2" charset="0"/>
              </a:rPr>
              <a:t>	   10 virgins [</a:t>
            </a:r>
            <a:r>
              <a:rPr lang="en-US" sz="2400" i="1" dirty="0">
                <a:highlight>
                  <a:srgbClr val="00FF00"/>
                </a:highlight>
                <a:latin typeface="Avenir Book" panose="02000503020000020003" pitchFamily="2" charset="0"/>
              </a:rPr>
              <a:t>on Earth</a:t>
            </a:r>
            <a:r>
              <a:rPr lang="en-US" sz="2400" dirty="0">
                <a:latin typeface="Avenir Book" panose="02000503020000020003" pitchFamily="2" charset="0"/>
              </a:rPr>
              <a:t>] - </a:t>
            </a:r>
            <a:r>
              <a:rPr lang="en-US" sz="2400" i="1" dirty="0">
                <a:latin typeface="Avenir Book" panose="02000503020000020003" pitchFamily="2" charset="0"/>
              </a:rPr>
              <a:t>Israel ready after Tribulation”</a:t>
            </a:r>
            <a:endParaRPr lang="en-US" sz="2400" dirty="0">
              <a:latin typeface="Avenir Book" panose="02000503020000020003" pitchFamily="2" charset="0"/>
            </a:endParaRPr>
          </a:p>
          <a:p>
            <a:endParaRPr lang="en-US" sz="15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	</a:t>
            </a:r>
            <a:r>
              <a:rPr lang="en-US" sz="2400" b="1" i="1" dirty="0">
                <a:latin typeface="Avenir Book" panose="02000503020000020003" pitchFamily="2" charset="0"/>
              </a:rPr>
              <a:t>6] </a:t>
            </a:r>
            <a:r>
              <a:rPr lang="en-US" sz="2600" b="1" dirty="0">
                <a:solidFill>
                  <a:srgbClr val="7030A0"/>
                </a:solidFill>
                <a:latin typeface="Avenir Book" panose="02000503020000020003" pitchFamily="2" charset="0"/>
              </a:rPr>
              <a:t>Millennium Kingdom</a:t>
            </a:r>
            <a:r>
              <a:rPr lang="en-US" sz="2400" b="1" dirty="0">
                <a:solidFill>
                  <a:srgbClr val="7030A0"/>
                </a:solidFill>
                <a:latin typeface="Avenir Book" panose="02000503020000020003" pitchFamily="2" charset="0"/>
              </a:rPr>
              <a:t>  </a:t>
            </a:r>
            <a:r>
              <a:rPr lang="en-US" sz="2400" b="1" i="1" dirty="0">
                <a:latin typeface="Avenir Book" panose="02000503020000020003" pitchFamily="2" charset="0"/>
              </a:rPr>
              <a:t>   </a:t>
            </a:r>
            <a:r>
              <a:rPr lang="en-US" sz="2400" i="1" dirty="0">
                <a:latin typeface="Avenir Book" panose="02000503020000020003" pitchFamily="2" charset="0"/>
              </a:rPr>
              <a:t>10 Centuries on </a:t>
            </a:r>
            <a:r>
              <a:rPr lang="en-US" sz="2400" i="1" dirty="0">
                <a:highlight>
                  <a:srgbClr val="00FF00"/>
                </a:highlight>
                <a:latin typeface="Avenir Book" panose="02000503020000020003" pitchFamily="2" charset="0"/>
              </a:rPr>
              <a:t>restored Earth</a:t>
            </a:r>
            <a:endParaRPr lang="en-US" sz="2400" dirty="0">
              <a:solidFill>
                <a:srgbClr val="7030A0"/>
              </a:solidFill>
              <a:highlight>
                <a:srgbClr val="00FF00"/>
              </a:highlight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990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FC66A-B762-54C3-6860-8FAFF43EE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6A0CD1-F6C9-38B0-06FA-F4337B6E8F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C1763B-D42B-7597-D11F-FA5A31D8AD1D}"/>
              </a:ext>
            </a:extLst>
          </p:cNvPr>
          <p:cNvSpPr txBox="1"/>
          <p:nvPr/>
        </p:nvSpPr>
        <p:spPr>
          <a:xfrm>
            <a:off x="57375" y="0"/>
            <a:ext cx="11890884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The BEMA </a:t>
            </a:r>
            <a:r>
              <a:rPr lang="el-GR" sz="32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r>
              <a:rPr lang="en-US" sz="1000" b="0" i="0" dirty="0">
                <a:solidFill>
                  <a:srgbClr val="01103A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lang="en-US" sz="2400" b="1" dirty="0">
                <a:latin typeface="Avenir Book" panose="02000503020000020003" pitchFamily="2" charset="0"/>
              </a:rPr>
              <a:t>seems to be for </a:t>
            </a:r>
            <a:r>
              <a:rPr lang="en-US" sz="2500" b="1" i="1" dirty="0">
                <a:latin typeface="Avenir Book" panose="02000503020000020003" pitchFamily="2" charset="0"/>
              </a:rPr>
              <a:t>post-Calvary believers</a:t>
            </a:r>
          </a:p>
          <a:p>
            <a:endParaRPr lang="en-US" sz="800" b="1" i="1" dirty="0">
              <a:latin typeface="Avenir Book" panose="02000503020000020003" pitchFamily="2" charset="0"/>
            </a:endParaRPr>
          </a:p>
          <a:p>
            <a:r>
              <a:rPr lang="en-US" sz="2400" b="1" i="1" dirty="0">
                <a:latin typeface="Avenir Book" panose="02000503020000020003" pitchFamily="2" charset="0"/>
              </a:rPr>
              <a:t>	</a:t>
            </a:r>
            <a:r>
              <a:rPr lang="en-US" sz="2400" i="1" dirty="0">
                <a:latin typeface="Avenir Book" panose="02000503020000020003" pitchFamily="2" charset="0"/>
              </a:rPr>
              <a:t>During OT pre-Calvary only the “promise” of Mashiach to Abraham</a:t>
            </a:r>
          </a:p>
          <a:p>
            <a:r>
              <a:rPr lang="en-US" sz="2400" i="1" dirty="0">
                <a:latin typeface="Avenir Book" panose="02000503020000020003" pitchFamily="2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Romans 4:3  Galatians 3:6   James 2:6 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Abraham belief = righteousness</a:t>
            </a:r>
          </a:p>
          <a:p>
            <a:endParaRPr lang="en-US" sz="8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Avenir Book" panose="02000503020000020003" pitchFamily="2" charset="0"/>
              </a:rPr>
              <a:t>Luke 16 </a:t>
            </a:r>
            <a:r>
              <a:rPr lang="en-US" sz="2400" dirty="0">
                <a:latin typeface="Avenir Book" panose="02000503020000020003" pitchFamily="2" charset="0"/>
              </a:rPr>
              <a:t>explains all who died pre-Calvary went to Sheol “abode of the dead”</a:t>
            </a: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                                                </a:t>
            </a:r>
            <a:r>
              <a:rPr lang="en-US" sz="2400" dirty="0">
                <a:latin typeface="Avenir Book" panose="02000503020000020003" pitchFamily="2" charset="0"/>
              </a:rPr>
              <a:t>many believed in same way Abraham believed</a:t>
            </a: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1</a:t>
            </a:r>
            <a:r>
              <a:rPr lang="en-US" sz="2400" b="1" baseline="30000" dirty="0">
                <a:solidFill>
                  <a:srgbClr val="0070C0"/>
                </a:solidFill>
                <a:latin typeface="Avenir Book" panose="02000503020000020003" pitchFamily="2" charset="0"/>
              </a:rPr>
              <a:t>st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 Peter 3:19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Jesus descended and preached to those in Sheol</a:t>
            </a: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Ephesians 4:9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Jesus descended to Sheol and delivered those waiting for Messiah</a:t>
            </a:r>
          </a:p>
          <a:p>
            <a:endParaRPr lang="en-US" sz="8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400" b="1" dirty="0">
                <a:latin typeface="Avenir Book" panose="02000503020000020003" pitchFamily="2" charset="0"/>
              </a:rPr>
              <a:t>-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300" dirty="0">
                <a:latin typeface="Avenir Book" panose="02000503020000020003" pitchFamily="2" charset="0"/>
              </a:rPr>
              <a:t>OT believers in promise to Abraham </a:t>
            </a:r>
            <a:r>
              <a:rPr lang="en-US" sz="2400" b="1" i="1" dirty="0">
                <a:latin typeface="Avenir Book" panose="02000503020000020003" pitchFamily="2" charset="0"/>
              </a:rPr>
              <a:t>did not have Holy Spirit</a:t>
            </a:r>
            <a:r>
              <a:rPr lang="en-US" sz="2300" dirty="0">
                <a:latin typeface="Avenir Book" panose="02000503020000020003" pitchFamily="2" charset="0"/>
              </a:rPr>
              <a:t> down payment on their </a:t>
            </a:r>
          </a:p>
          <a:p>
            <a:r>
              <a:rPr lang="en-US" sz="2300" dirty="0">
                <a:latin typeface="Avenir Book" panose="02000503020000020003" pitchFamily="2" charset="0"/>
              </a:rPr>
              <a:t>    redemption, could not exhibit Fruit of the Spirit [</a:t>
            </a:r>
            <a:r>
              <a:rPr lang="en-US" sz="2300" dirty="0">
                <a:solidFill>
                  <a:srgbClr val="0070C0"/>
                </a:solidFill>
                <a:latin typeface="Avenir Book" panose="02000503020000020003" pitchFamily="2" charset="0"/>
              </a:rPr>
              <a:t>2</a:t>
            </a:r>
            <a:r>
              <a:rPr lang="en-US" sz="2300" baseline="30000" dirty="0">
                <a:solidFill>
                  <a:srgbClr val="0070C0"/>
                </a:solidFill>
                <a:latin typeface="Avenir Book" panose="02000503020000020003" pitchFamily="2" charset="0"/>
              </a:rPr>
              <a:t>nd</a:t>
            </a:r>
            <a:r>
              <a:rPr lang="en-US" sz="2300" dirty="0">
                <a:solidFill>
                  <a:srgbClr val="0070C0"/>
                </a:solidFill>
                <a:latin typeface="Avenir Book" panose="02000503020000020003" pitchFamily="2" charset="0"/>
              </a:rPr>
              <a:t> Peter 1 </a:t>
            </a:r>
            <a:r>
              <a:rPr lang="en-US" sz="2300" dirty="0">
                <a:latin typeface="Avenir Book" panose="02000503020000020003" pitchFamily="2" charset="0"/>
              </a:rPr>
              <a:t>and</a:t>
            </a:r>
            <a:r>
              <a:rPr lang="en-US" sz="2300" dirty="0">
                <a:solidFill>
                  <a:srgbClr val="0070C0"/>
                </a:solidFill>
                <a:latin typeface="Avenir Book" panose="02000503020000020003" pitchFamily="2" charset="0"/>
              </a:rPr>
              <a:t>  Galatians 5</a:t>
            </a:r>
            <a:r>
              <a:rPr lang="en-US" sz="2300" dirty="0">
                <a:latin typeface="Avenir Book" panose="02000503020000020003" pitchFamily="2" charset="0"/>
              </a:rPr>
              <a:t>]</a:t>
            </a:r>
          </a:p>
          <a:p>
            <a:endParaRPr lang="en-US" sz="1000" dirty="0">
              <a:latin typeface="Avenir Book" panose="02000503020000020003" pitchFamily="2" charset="0"/>
            </a:endParaRPr>
          </a:p>
          <a:p>
            <a:r>
              <a:rPr lang="en-US" sz="2300" i="1" dirty="0">
                <a:latin typeface="Avenir Book" panose="02000503020000020003" pitchFamily="2" charset="0"/>
              </a:rPr>
              <a:t>  - Their earthly life did not have sins covered at Calvary and grace bestowed – could not </a:t>
            </a:r>
          </a:p>
          <a:p>
            <a:r>
              <a:rPr lang="en-US" sz="2300" i="1" dirty="0">
                <a:latin typeface="Avenir Book" panose="02000503020000020003" pitchFamily="2" charset="0"/>
              </a:rPr>
              <a:t>    “walk in the Spirit” of faithful works - they simply believed God’s still-future “promise” </a:t>
            </a:r>
          </a:p>
          <a:p>
            <a:endParaRPr lang="en-US" sz="800" i="1" dirty="0">
              <a:latin typeface="Avenir Book" panose="02000503020000020003" pitchFamily="2" charset="0"/>
            </a:endParaRPr>
          </a:p>
          <a:p>
            <a:r>
              <a:rPr lang="en-US" sz="2300" i="1" dirty="0">
                <a:latin typeface="Avenir Book" panose="02000503020000020003" pitchFamily="2" charset="0"/>
              </a:rPr>
              <a:t>   - At physical death, not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absent from body present with the Lord </a:t>
            </a:r>
            <a:r>
              <a:rPr lang="en-US" sz="2300" dirty="0">
                <a:latin typeface="Avenir Book" panose="02000503020000020003" pitchFamily="2" charset="0"/>
              </a:rPr>
              <a:t>[Sheol]</a:t>
            </a:r>
            <a:r>
              <a:rPr lang="en-US" sz="2300" i="1" dirty="0">
                <a:latin typeface="Avenir Book" panose="02000503020000020003" pitchFamily="2" charset="0"/>
              </a:rPr>
              <a:t> so they cannot </a:t>
            </a:r>
          </a:p>
          <a:p>
            <a:r>
              <a:rPr lang="en-US" sz="2300" i="1" dirty="0">
                <a:latin typeface="Avenir Book" panose="02000503020000020003" pitchFamily="2" charset="0"/>
              </a:rPr>
              <a:t>     stand at </a:t>
            </a:r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bema </a:t>
            </a:r>
            <a:r>
              <a:rPr lang="en-US" sz="2300" i="1" dirty="0">
                <a:latin typeface="Avenir Book" panose="02000503020000020003" pitchFamily="2" charset="0"/>
              </a:rPr>
              <a:t>before Jesus to give account of their lifetime’s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spiritual stewardship</a:t>
            </a:r>
          </a:p>
          <a:p>
            <a:endParaRPr lang="en-US" sz="9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	</a:t>
            </a:r>
            <a:r>
              <a:rPr lang="en-US" sz="2400" b="1" dirty="0">
                <a:latin typeface="Avenir Book" panose="02000503020000020003" pitchFamily="2" charset="0"/>
              </a:rPr>
              <a:t>BELIEVERS </a:t>
            </a:r>
            <a:r>
              <a:rPr lang="en-US" sz="2400" b="1" i="1" u="sng" dirty="0">
                <a:latin typeface="Avenir Book" panose="02000503020000020003" pitchFamily="2" charset="0"/>
              </a:rPr>
              <a:t>AFTER</a:t>
            </a:r>
            <a:r>
              <a:rPr lang="en-US" sz="2400" b="1" dirty="0">
                <a:latin typeface="Avenir Book" panose="02000503020000020003" pitchFamily="2" charset="0"/>
              </a:rPr>
              <a:t> CALVARY </a:t>
            </a:r>
            <a:r>
              <a:rPr lang="en-US" sz="2800" b="1" dirty="0"/>
              <a:t>ARE</a:t>
            </a:r>
            <a:r>
              <a:rPr lang="en-US" sz="2400" b="1" dirty="0">
                <a:latin typeface="Avenir Book" panose="02000503020000020003" pitchFamily="2" charset="0"/>
              </a:rPr>
              <a:t> RESPONSIBLE FOR THIS</a:t>
            </a:r>
            <a:endParaRPr lang="en-US" sz="24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054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7A063-0A56-3E63-4BA3-CE7672C6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A0375F-0DA2-C77A-46C4-BB05852FE0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E28A6A-B380-D803-9077-673A86772717}"/>
              </a:ext>
            </a:extLst>
          </p:cNvPr>
          <p:cNvSpPr txBox="1"/>
          <p:nvPr/>
        </p:nvSpPr>
        <p:spPr>
          <a:xfrm>
            <a:off x="131322" y="870656"/>
            <a:ext cx="12172115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     </a:t>
            </a:r>
            <a:r>
              <a:rPr lang="en-US" sz="2400" b="1" dirty="0">
                <a:solidFill>
                  <a:srgbClr val="FF0000"/>
                </a:solidFill>
                <a:latin typeface="Avenir Book" panose="02000503020000020003" pitchFamily="2" charset="0"/>
              </a:rPr>
              <a:t>CAREFUL!!!           </a:t>
            </a:r>
            <a:r>
              <a:rPr lang="en-US" sz="2800" b="1" i="1" dirty="0">
                <a:latin typeface="Avenir Book" panose="02000503020000020003" pitchFamily="2" charset="0"/>
              </a:rPr>
              <a:t>The TREE and Fruit          </a:t>
            </a:r>
            <a:r>
              <a:rPr lang="en-US" sz="2400" dirty="0">
                <a:latin typeface="Avenir Book" panose="02000503020000020003" pitchFamily="2" charset="0"/>
              </a:rPr>
              <a:t>not </a:t>
            </a:r>
            <a:r>
              <a:rPr lang="en-US" sz="2400" b="1" i="1" dirty="0">
                <a:latin typeface="Avenir Book" panose="02000503020000020003" pitchFamily="2" charset="0"/>
              </a:rPr>
              <a:t>bema</a:t>
            </a:r>
            <a:endParaRPr lang="en-US" sz="2400" b="1" dirty="0">
              <a:latin typeface="Avenir Book" panose="02000503020000020003" pitchFamily="2" charset="0"/>
            </a:endParaRPr>
          </a:p>
          <a:p>
            <a:endParaRPr lang="en-US" sz="12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600" b="1" dirty="0">
                <a:solidFill>
                  <a:srgbClr val="0070C0"/>
                </a:solidFill>
                <a:latin typeface="Avenir Book" panose="02000503020000020003" pitchFamily="2" charset="0"/>
              </a:rPr>
              <a:t>Matt. 7 </a:t>
            </a:r>
            <a:r>
              <a:rPr lang="en-US" sz="2400" dirty="0">
                <a:latin typeface="Avenir Book" panose="02000503020000020003" pitchFamily="2" charset="0"/>
              </a:rPr>
              <a:t>full context: 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v15ff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false teachers, wolves in sheep’s clothing are 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		            coming who say all the terms and catch-phrases</a:t>
            </a:r>
          </a:p>
          <a:p>
            <a:endParaRPr lang="en-US" sz="1200" dirty="0"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	Matt. 7:21-23</a:t>
            </a:r>
            <a:r>
              <a:rPr lang="en-US" sz="22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 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Not everyone who says to Me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“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Lord, Lord” will enter 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the </a:t>
            </a:r>
            <a:r>
              <a:rPr lang="en-US" sz="2300" b="1" i="1" dirty="0">
                <a:solidFill>
                  <a:srgbClr val="7030A0"/>
                </a:solidFill>
                <a:effectLst/>
                <a:latin typeface="Avenir Book" panose="02000503020000020003" pitchFamily="2" charset="0"/>
              </a:rPr>
              <a:t>kingdom of heaven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 - but he who does the will of My Father who is in Heaven 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will enter - many will say to Me on 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THAT DAY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: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        “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Lord, Lord” did we not 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prophesy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 in Your name and 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         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in Your name </a:t>
            </a:r>
            <a:r>
              <a:rPr lang="en-US" sz="2300" b="0" dirty="0">
                <a:effectLst/>
                <a:latin typeface="Avenir Book" panose="02000503020000020003" pitchFamily="2" charset="0"/>
              </a:rPr>
              <a:t>[Lord Lord] 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cast out demons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, and 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         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in Your name </a:t>
            </a:r>
            <a:r>
              <a:rPr lang="en-US" sz="2300" b="0" dirty="0">
                <a:effectLst/>
                <a:latin typeface="Avenir Book" panose="02000503020000020003" pitchFamily="2" charset="0"/>
              </a:rPr>
              <a:t>[Lord Lord] 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perform many 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miracles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?       </a:t>
            </a:r>
            <a:r>
              <a:rPr lang="en-US" sz="2300" b="0" dirty="0">
                <a:effectLst/>
                <a:latin typeface="Avenir Book" panose="02000503020000020003" pitchFamily="2" charset="0"/>
              </a:rPr>
              <a:t>[nothing about Word]</a:t>
            </a:r>
            <a:endParaRPr lang="en-US" sz="23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endParaRPr lang="en-US" sz="8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Then I will declare to them  “</a:t>
            </a:r>
            <a:r>
              <a:rPr lang="en-US" sz="2500" b="1" i="1" dirty="0">
                <a:solidFill>
                  <a:srgbClr val="C00000"/>
                </a:solidFill>
                <a:effectLst/>
                <a:latin typeface="Avenir Book" panose="02000503020000020003" pitchFamily="2" charset="0"/>
              </a:rPr>
              <a:t>I Never </a:t>
            </a:r>
            <a:r>
              <a:rPr lang="en-US" sz="2500" b="1" i="1" dirty="0">
                <a:solidFill>
                  <a:srgbClr val="C00000"/>
                </a:solidFill>
                <a:latin typeface="Avenir Book" panose="02000503020000020003" pitchFamily="2" charset="0"/>
              </a:rPr>
              <a:t>K</a:t>
            </a:r>
            <a:r>
              <a:rPr lang="en-US" sz="2500" b="1" i="1" dirty="0">
                <a:solidFill>
                  <a:srgbClr val="C00000"/>
                </a:solidFill>
                <a:effectLst/>
                <a:latin typeface="Avenir Book" panose="02000503020000020003" pitchFamily="2" charset="0"/>
              </a:rPr>
              <a:t>new </a:t>
            </a:r>
            <a:r>
              <a:rPr lang="en-US" sz="2500" b="1" i="1" dirty="0">
                <a:solidFill>
                  <a:srgbClr val="C00000"/>
                </a:solidFill>
                <a:latin typeface="Avenir Book" panose="02000503020000020003" pitchFamily="2" charset="0"/>
              </a:rPr>
              <a:t>Y</a:t>
            </a:r>
            <a:r>
              <a:rPr lang="en-US" sz="2500" b="1" i="1" dirty="0">
                <a:solidFill>
                  <a:srgbClr val="C00000"/>
                </a:solidFill>
                <a:effectLst/>
                <a:latin typeface="Avenir Book" panose="02000503020000020003" pitchFamily="2" charset="0"/>
              </a:rPr>
              <a:t>ou 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so now depart from Me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		 </a:t>
            </a:r>
            <a:r>
              <a:rPr lang="en-US" sz="2500" b="1" i="1" dirty="0">
                <a:solidFill>
                  <a:srgbClr val="C00000"/>
                </a:solidFill>
                <a:latin typeface="Avenir Book" panose="02000503020000020003" pitchFamily="2" charset="0"/>
              </a:rPr>
              <a:t>you who practice lawlessness</a:t>
            </a:r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”</a:t>
            </a:r>
          </a:p>
          <a:p>
            <a:endParaRPr lang="en-US" sz="1000" b="1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	        </a:t>
            </a:r>
            <a:r>
              <a:rPr lang="en-US" sz="2800" b="1" dirty="0">
                <a:latin typeface="Avenir Book" panose="02000503020000020003" pitchFamily="2" charset="0"/>
              </a:rPr>
              <a:t>This is about FALSE PROPHETS </a:t>
            </a:r>
            <a:r>
              <a:rPr lang="en-US" sz="2400" b="1" dirty="0">
                <a:latin typeface="Avenir Book" panose="02000503020000020003" pitchFamily="2" charset="0"/>
              </a:rPr>
              <a:t>&amp;</a:t>
            </a:r>
            <a:r>
              <a:rPr lang="en-US" sz="2800" b="1" dirty="0">
                <a:latin typeface="Avenir Book" panose="02000503020000020003" pitchFamily="2" charset="0"/>
              </a:rPr>
              <a:t> TEACHERS!!</a:t>
            </a:r>
            <a:endParaRPr lang="en-US" sz="23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1D6B20-8B98-61E8-446F-BB7CA4624CAE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57030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16883-321E-A4A8-CEC6-875562A20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A043AE-2788-A6B5-BB2C-3B03D2EAE4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61DF9E-25AD-5C33-F743-89A97FD75FA1}"/>
              </a:ext>
            </a:extLst>
          </p:cNvPr>
          <p:cNvSpPr txBox="1"/>
          <p:nvPr/>
        </p:nvSpPr>
        <p:spPr>
          <a:xfrm>
            <a:off x="111209" y="109745"/>
            <a:ext cx="11548354" cy="634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     </a:t>
            </a:r>
            <a:r>
              <a:rPr lang="en-US" sz="2400" b="1" dirty="0">
                <a:solidFill>
                  <a:srgbClr val="FF0000"/>
                </a:solidFill>
                <a:latin typeface="Avenir Book" panose="02000503020000020003" pitchFamily="2" charset="0"/>
              </a:rPr>
              <a:t>CAREFUL!!!              </a:t>
            </a:r>
            <a:r>
              <a:rPr lang="en-US" sz="2800" b="1" i="1" dirty="0">
                <a:latin typeface="Avenir Book" panose="02000503020000020003" pitchFamily="2" charset="0"/>
              </a:rPr>
              <a:t>the Marriage Feast      </a:t>
            </a:r>
            <a:r>
              <a:rPr lang="en-US" sz="2400" dirty="0">
                <a:latin typeface="Avenir Book" panose="02000503020000020003" pitchFamily="2" charset="0"/>
              </a:rPr>
              <a:t>not </a:t>
            </a:r>
            <a:r>
              <a:rPr lang="en-US" sz="2400" b="1" i="1" dirty="0">
                <a:latin typeface="Avenir Book" panose="02000503020000020003" pitchFamily="2" charset="0"/>
              </a:rPr>
              <a:t>bema</a:t>
            </a:r>
          </a:p>
          <a:p>
            <a:endParaRPr lang="en-US" sz="12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Matt. 25:1-13</a:t>
            </a:r>
            <a:r>
              <a:rPr lang="en-US" sz="22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 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Ten virgins awaiting the Groom + Bride  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  </a:t>
            </a:r>
            <a:r>
              <a:rPr lang="en-US" sz="2300" dirty="0">
                <a:latin typeface="Avenir Book" panose="02000503020000020003" pitchFamily="2" charset="0"/>
              </a:rPr>
              <a:t>[Jewish believers came thru Tribulation awaiting Jesus’ 2</a:t>
            </a:r>
            <a:r>
              <a:rPr lang="en-US" sz="2300" baseline="30000" dirty="0">
                <a:latin typeface="Avenir Book" panose="02000503020000020003" pitchFamily="2" charset="0"/>
              </a:rPr>
              <a:t>nd</a:t>
            </a:r>
            <a:r>
              <a:rPr lang="en-US" sz="2300" dirty="0">
                <a:latin typeface="Avenir Book" panose="02000503020000020003" pitchFamily="2" charset="0"/>
              </a:rPr>
              <a:t> Coming]	</a:t>
            </a:r>
          </a:p>
          <a:p>
            <a:r>
              <a:rPr lang="en-US" sz="2300" dirty="0">
                <a:latin typeface="Avenir Book" panose="02000503020000020003" pitchFamily="2" charset="0"/>
              </a:rPr>
              <a:t>		    </a:t>
            </a:r>
            <a:r>
              <a:rPr lang="en-US" sz="2300" b="1" dirty="0">
                <a:latin typeface="Avenir Book" panose="02000503020000020003" pitchFamily="2" charset="0"/>
              </a:rPr>
              <a:t>This is about Israel prepared for Marriage Supper of Lamb</a:t>
            </a:r>
            <a:r>
              <a:rPr lang="en-US" sz="2300" dirty="0">
                <a:latin typeface="Avenir Book" panose="02000503020000020003" pitchFamily="2" charset="0"/>
              </a:rPr>
              <a:t> </a:t>
            </a:r>
          </a:p>
          <a:p>
            <a:endParaRPr lang="en-US" sz="12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			     </a:t>
            </a:r>
            <a:r>
              <a:rPr lang="en-US" sz="2300" b="1" i="1" dirty="0">
                <a:latin typeface="Avenir Book" panose="02000503020000020003" pitchFamily="2" charset="0"/>
              </a:rPr>
              <a:t>the </a:t>
            </a:r>
            <a:r>
              <a:rPr lang="en-US" sz="2800" b="1" i="1" dirty="0">
                <a:latin typeface="Avenir Book" panose="02000503020000020003" pitchFamily="2" charset="0"/>
              </a:rPr>
              <a:t>Banquet Invitations     </a:t>
            </a:r>
            <a:r>
              <a:rPr lang="en-US" sz="2300" dirty="0">
                <a:latin typeface="Avenir Book" panose="02000503020000020003" pitchFamily="2" charset="0"/>
              </a:rPr>
              <a:t>not </a:t>
            </a:r>
            <a:r>
              <a:rPr lang="en-US" sz="2300" b="1" i="1" dirty="0">
                <a:latin typeface="Avenir Book" panose="02000503020000020003" pitchFamily="2" charset="0"/>
              </a:rPr>
              <a:t>bema</a:t>
            </a:r>
            <a:endParaRPr lang="en-US" sz="2300" b="1" dirty="0">
              <a:latin typeface="Avenir Book" panose="02000503020000020003" pitchFamily="2" charset="0"/>
            </a:endParaRPr>
          </a:p>
          <a:p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Matt. 22:1-14 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King gives feast and invitations to attend, but invitees have no regard</a:t>
            </a:r>
          </a:p>
          <a:p>
            <a:r>
              <a:rPr lang="en-US" sz="23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  </a:t>
            </a:r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King’s prophets killed by invitees, so He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judges them and </a:t>
            </a:r>
          </a:p>
          <a:p>
            <a:r>
              <a:rPr lang="en-US" sz="23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</a:t>
            </a:r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 send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s invites out to all evil and good to fill wedding hall</a:t>
            </a:r>
          </a:p>
          <a:p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  But King finds those without proper wedding clothes – they are bound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  and thrown into outer darkness – MANY are called, few are chosen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    </a:t>
            </a:r>
            <a:r>
              <a:rPr lang="en-US" sz="2300" dirty="0">
                <a:latin typeface="Avenir Book" panose="02000503020000020003" pitchFamily="2" charset="0"/>
              </a:rPr>
              <a:t>NJ Presbyterian church</a:t>
            </a:r>
            <a:r>
              <a:rPr lang="en-US" sz="2300" i="1" dirty="0">
                <a:latin typeface="Avenir Book" panose="02000503020000020003" pitchFamily="2" charset="0"/>
              </a:rPr>
              <a:t>: “Many are cold, but few are frozen”</a:t>
            </a:r>
          </a:p>
          <a:p>
            <a:r>
              <a:rPr lang="en-US" sz="2300" i="1" dirty="0">
                <a:latin typeface="Avenir Book" panose="02000503020000020003" pitchFamily="2" charset="0"/>
              </a:rPr>
              <a:t>			    </a:t>
            </a:r>
            <a:r>
              <a:rPr lang="en-US" sz="2300" b="1" dirty="0">
                <a:latin typeface="Avenir Book" panose="02000503020000020003" pitchFamily="2" charset="0"/>
              </a:rPr>
              <a:t>True meaning: Many invited but far fewer </a:t>
            </a:r>
            <a:r>
              <a:rPr lang="en-US" sz="2300" b="1" i="1" u="sng" dirty="0">
                <a:latin typeface="Avenir Book" panose="02000503020000020003" pitchFamily="2" charset="0"/>
              </a:rPr>
              <a:t>choose to attend</a:t>
            </a:r>
          </a:p>
          <a:p>
            <a:endParaRPr lang="en-US" sz="1200" i="1" dirty="0">
              <a:latin typeface="Avenir Book" panose="02000503020000020003" pitchFamily="2" charset="0"/>
            </a:endParaRPr>
          </a:p>
          <a:p>
            <a:r>
              <a:rPr lang="en-US" sz="23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Luke 24:16-24  </a:t>
            </a:r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similar 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invitees have excuses </a:t>
            </a:r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so 2</a:t>
            </a:r>
            <a:r>
              <a:rPr lang="en-US" sz="2300" i="1" baseline="3000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nd</a:t>
            </a:r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invite goes out to all and none of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   </a:t>
            </a:r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those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originally invited will taste of that feast</a:t>
            </a:r>
          </a:p>
          <a:p>
            <a:endParaRPr lang="en-US" sz="110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     </a:t>
            </a:r>
            <a:r>
              <a:rPr lang="en-US" sz="2500" b="1" dirty="0">
                <a:latin typeface="Avenir Book" panose="02000503020000020003" pitchFamily="2" charset="0"/>
              </a:rPr>
              <a:t>These are about ISRAEL REJECTING God’s Word and Prophets</a:t>
            </a:r>
            <a:endParaRPr lang="en-US" sz="2500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350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226A6-2C2E-4862-C218-61B95F31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A78A2-3649-C085-B58D-9F98336B6F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ED4492-93E9-FEF8-33FC-17F7B594E430}"/>
              </a:ext>
            </a:extLst>
          </p:cNvPr>
          <p:cNvSpPr txBox="1"/>
          <p:nvPr/>
        </p:nvSpPr>
        <p:spPr>
          <a:xfrm>
            <a:off x="-200581" y="18957"/>
            <a:ext cx="1229381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     </a:t>
            </a:r>
            <a:r>
              <a:rPr lang="en-US" sz="2400" b="1" dirty="0">
                <a:solidFill>
                  <a:srgbClr val="FF0000"/>
                </a:solidFill>
                <a:latin typeface="Avenir Book" panose="02000503020000020003" pitchFamily="2" charset="0"/>
              </a:rPr>
              <a:t>CAREFUL!!!              </a:t>
            </a:r>
            <a:r>
              <a:rPr lang="en-US" sz="2800" b="1" i="1" dirty="0">
                <a:latin typeface="Avenir Book" panose="02000503020000020003" pitchFamily="2" charset="0"/>
              </a:rPr>
              <a:t>The Talents     </a:t>
            </a:r>
            <a:r>
              <a:rPr lang="en-US" sz="2000" dirty="0">
                <a:latin typeface="Avenir Book" panose="02000503020000020003" pitchFamily="2" charset="0"/>
              </a:rPr>
              <a:t>[just after the 10 virgins]     perhaps </a:t>
            </a:r>
            <a:r>
              <a:rPr lang="en-US" sz="2400" dirty="0">
                <a:latin typeface="Avenir Book" panose="02000503020000020003" pitchFamily="2" charset="0"/>
              </a:rPr>
              <a:t>not </a:t>
            </a:r>
            <a:r>
              <a:rPr lang="en-US" sz="2400" b="1" i="1" dirty="0">
                <a:latin typeface="Avenir Book" panose="02000503020000020003" pitchFamily="2" charset="0"/>
              </a:rPr>
              <a:t>bema</a:t>
            </a:r>
            <a:endParaRPr lang="en-US" sz="2400" b="1" dirty="0">
              <a:latin typeface="Avenir Book" panose="02000503020000020003" pitchFamily="2" charset="0"/>
            </a:endParaRPr>
          </a:p>
          <a:p>
            <a:endParaRPr lang="en-US" sz="8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      Matt. 25:14-30</a:t>
            </a:r>
            <a:r>
              <a:rPr lang="en-US" sz="22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Master entrusts stewardship of 10 talents, 5 talents, and 1 talent</a:t>
            </a:r>
          </a:p>
          <a:p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	 </a:t>
            </a:r>
            <a:r>
              <a:rPr lang="en-US" sz="2300" b="0" dirty="0">
                <a:effectLst/>
                <a:latin typeface="Avenir Book" panose="02000503020000020003" pitchFamily="2" charset="0"/>
              </a:rPr>
              <a:t>different distribution as He wills 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b="1" dirty="0">
                <a:latin typeface="Avenir Book" panose="02000503020000020003" pitchFamily="2" charset="0"/>
              </a:rPr>
              <a:t>Context of Chaps. 24-25 </a:t>
            </a:r>
            <a:r>
              <a:rPr lang="en-US" sz="2300" dirty="0">
                <a:latin typeface="Avenir Book" panose="02000503020000020003" pitchFamily="2" charset="0"/>
              </a:rPr>
              <a:t>= </a:t>
            </a:r>
            <a:r>
              <a:rPr lang="en-US" sz="2400" b="1" dirty="0">
                <a:solidFill>
                  <a:srgbClr val="7030A0"/>
                </a:solidFill>
                <a:latin typeface="Avenir Book" panose="02000503020000020003" pitchFamily="2" charset="0"/>
              </a:rPr>
              <a:t>Israel thru </a:t>
            </a:r>
            <a:r>
              <a:rPr lang="en-US" sz="2400" b="1" dirty="0">
                <a:solidFill>
                  <a:srgbClr val="7030A0"/>
                </a:solidFill>
                <a:effectLst/>
                <a:latin typeface="Avenir Book" panose="02000503020000020003" pitchFamily="2" charset="0"/>
              </a:rPr>
              <a:t>Tribulation </a:t>
            </a:r>
            <a:r>
              <a:rPr lang="en-US" sz="2300" b="0" dirty="0">
                <a:effectLst/>
                <a:latin typeface="Avenir Book" panose="02000503020000020003" pitchFamily="2" charset="0"/>
              </a:rPr>
              <a:t>before </a:t>
            </a:r>
            <a:r>
              <a:rPr lang="en-US" sz="2300" dirty="0">
                <a:latin typeface="Avenir Book" panose="02000503020000020003" pitchFamily="2" charset="0"/>
              </a:rPr>
              <a:t>the </a:t>
            </a:r>
            <a:r>
              <a:rPr lang="en-US" sz="2300" b="0" dirty="0">
                <a:effectLst/>
                <a:latin typeface="Avenir Book" panose="02000503020000020003" pitchFamily="2" charset="0"/>
              </a:rPr>
              <a:t>2</a:t>
            </a:r>
            <a:r>
              <a:rPr lang="en-US" sz="2300" b="0" baseline="30000" dirty="0">
                <a:effectLst/>
                <a:latin typeface="Avenir Book" panose="02000503020000020003" pitchFamily="2" charset="0"/>
              </a:rPr>
              <a:t>nd</a:t>
            </a:r>
            <a:r>
              <a:rPr lang="en-US" sz="2300" b="0" dirty="0">
                <a:effectLst/>
                <a:latin typeface="Avenir Book" panose="02000503020000020003" pitchFamily="2" charset="0"/>
              </a:rPr>
              <a:t> Coming of Jesus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 	- two faithful stewards are rewarded</a:t>
            </a:r>
          </a:p>
          <a:p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	 	-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unfaithful steward is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chastised and punished </a:t>
            </a:r>
          </a:p>
          <a:p>
            <a:endParaRPr lang="en-US" sz="9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    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Luke 19:11ff     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Master departs and entrusts minas to His bondslaves 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until He returns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– Those faithful in this, even more given to them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</a:t>
            </a:r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v27  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Master kills these enemies “who do not want Me to reign over them”</a:t>
            </a:r>
          </a:p>
          <a:p>
            <a:endParaRPr lang="en-US" sz="1100" b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       </a:t>
            </a:r>
            <a:r>
              <a:rPr lang="en-US" sz="2300" b="1" dirty="0">
                <a:effectLst/>
                <a:latin typeface="Avenir Book" panose="02000503020000020003" pitchFamily="2" charset="0"/>
              </a:rPr>
              <a:t>BOTH parables end in death of irresponsible servant [NOT </a:t>
            </a:r>
            <a:r>
              <a:rPr lang="en-US" sz="2300" i="1" dirty="0">
                <a:effectLst/>
                <a:latin typeface="Avenir Book" panose="02000503020000020003" pitchFamily="2" charset="0"/>
              </a:rPr>
              <a:t>believers at Bema</a:t>
            </a:r>
            <a:r>
              <a:rPr lang="en-US" sz="2300" dirty="0">
                <a:effectLst/>
                <a:latin typeface="Avenir Book" panose="02000503020000020003" pitchFamily="2" charset="0"/>
              </a:rPr>
              <a:t>]</a:t>
            </a:r>
          </a:p>
          <a:p>
            <a:endParaRPr lang="en-US" sz="700" dirty="0">
              <a:latin typeface="Avenir Book" panose="02000503020000020003" pitchFamily="2" charset="0"/>
            </a:endParaRPr>
          </a:p>
          <a:p>
            <a:r>
              <a:rPr lang="en-US" sz="700" b="1" dirty="0">
                <a:effectLst/>
                <a:latin typeface="Avenir Book" panose="02000503020000020003" pitchFamily="2" charset="0"/>
              </a:rPr>
              <a:t>        </a:t>
            </a:r>
            <a:r>
              <a:rPr lang="en-US" sz="2300" b="1" dirty="0">
                <a:latin typeface="Avenir Book" panose="02000503020000020003" pitchFamily="2" charset="0"/>
              </a:rPr>
              <a:t>      Instead sam</a:t>
            </a:r>
            <a:r>
              <a:rPr lang="en-US" sz="2300" b="1" dirty="0">
                <a:effectLst/>
                <a:latin typeface="Avenir Book" panose="02000503020000020003" pitchFamily="2" charset="0"/>
              </a:rPr>
              <a:t>e as </a:t>
            </a:r>
            <a:r>
              <a:rPr lang="en-US" sz="23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Matt. 25:32-33 </a:t>
            </a:r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sheep and goats </a:t>
            </a:r>
            <a:r>
              <a:rPr lang="en-US" sz="23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separated</a:t>
            </a:r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by God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   to Sheep: “Inherit the kingdom prepared for you”</a:t>
            </a:r>
          </a:p>
          <a:p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	   to Goats: “Depart from me to eternal fire prepared for Satan, angels”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         </a:t>
            </a:r>
            <a:r>
              <a:rPr lang="en-US" sz="2300" dirty="0">
                <a:latin typeface="Avenir Book" panose="02000503020000020003" pitchFamily="2" charset="0"/>
              </a:rPr>
              <a:t>In direct context of “good works” to: </a:t>
            </a:r>
            <a:r>
              <a:rPr lang="en-US" sz="2300" i="1" dirty="0">
                <a:latin typeface="Avenir Book" panose="02000503020000020003" pitchFamily="2" charset="0"/>
              </a:rPr>
              <a:t>hungry thirsty stranger naked sick imprisoned</a:t>
            </a:r>
          </a:p>
          <a:p>
            <a:endParaRPr lang="en-US" b="1" i="1" dirty="0">
              <a:effectLst/>
              <a:latin typeface="Avenir Book" panose="02000503020000020003" pitchFamily="2" charset="0"/>
            </a:endParaRPr>
          </a:p>
          <a:p>
            <a:r>
              <a:rPr lang="en-US" sz="2300" b="1" i="1" dirty="0">
                <a:latin typeface="Avenir Book" panose="02000503020000020003" pitchFamily="2" charset="0"/>
              </a:rPr>
              <a:t>			</a:t>
            </a:r>
            <a:r>
              <a:rPr lang="en-US" sz="2500" b="1" dirty="0">
                <a:latin typeface="Avenir Book" panose="02000503020000020003" pitchFamily="2" charset="0"/>
              </a:rPr>
              <a:t>MORE DETAILS ON THESE PARABLES NEXT WEEK</a:t>
            </a:r>
            <a:endParaRPr lang="en-US" sz="2500" b="1" dirty="0">
              <a:effectLst/>
              <a:latin typeface="Avenir Book" panose="02000503020000020003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8A4006-5911-1ED1-6706-A702A99E5DF8}"/>
              </a:ext>
            </a:extLst>
          </p:cNvPr>
          <p:cNvCxnSpPr/>
          <p:nvPr/>
        </p:nvCxnSpPr>
        <p:spPr>
          <a:xfrm>
            <a:off x="1974574" y="1232452"/>
            <a:ext cx="1205948" cy="33130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995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9A1CC-CA28-9748-0C86-A1B8E1620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909CF-3272-8F69-38EC-10333D061B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D82C00-9AD7-0475-06BD-FF933A906CCE}"/>
              </a:ext>
            </a:extLst>
          </p:cNvPr>
          <p:cNvSpPr txBox="1"/>
          <p:nvPr/>
        </p:nvSpPr>
        <p:spPr>
          <a:xfrm>
            <a:off x="3504173" y="538125"/>
            <a:ext cx="7772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52FB44-1D56-35C5-7B17-79BAF84B021F}"/>
              </a:ext>
            </a:extLst>
          </p:cNvPr>
          <p:cNvSpPr txBox="1"/>
          <p:nvPr/>
        </p:nvSpPr>
        <p:spPr>
          <a:xfrm>
            <a:off x="-614184" y="1184456"/>
            <a:ext cx="5577168" cy="386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      NEXT WEEK</a:t>
            </a:r>
          </a:p>
          <a:p>
            <a:endParaRPr lang="en-US" sz="2400" b="1" dirty="0"/>
          </a:p>
          <a:p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</a:rPr>
              <a:t>	 </a:t>
            </a:r>
            <a:r>
              <a:rPr lang="en-US" sz="3200" b="1" i="1" dirty="0">
                <a:solidFill>
                  <a:srgbClr val="0070C0"/>
                </a:solidFill>
              </a:rPr>
              <a:t>Biblical Definitions</a:t>
            </a:r>
          </a:p>
          <a:p>
            <a:r>
              <a:rPr lang="en-US" sz="3200" b="1" i="1" dirty="0">
                <a:solidFill>
                  <a:srgbClr val="0070C0"/>
                </a:solidFill>
              </a:rPr>
              <a:t>            of ‘Our Inheritance’</a:t>
            </a:r>
          </a:p>
          <a:p>
            <a:endParaRPr lang="en-US" sz="1200" b="1" i="1" dirty="0">
              <a:solidFill>
                <a:srgbClr val="0070C0"/>
              </a:solidFill>
            </a:endParaRPr>
          </a:p>
          <a:p>
            <a:r>
              <a:rPr lang="en-US" sz="3200" b="1" i="1" dirty="0">
                <a:solidFill>
                  <a:srgbClr val="0070C0"/>
                </a:solidFill>
              </a:rPr>
              <a:t>                   </a:t>
            </a:r>
            <a:r>
              <a:rPr lang="en-US" sz="3200" b="1" dirty="0"/>
              <a:t>5 CROWNS</a:t>
            </a:r>
          </a:p>
          <a:p>
            <a:r>
              <a:rPr lang="en-US" sz="3200" b="1" i="1" dirty="0">
                <a:solidFill>
                  <a:srgbClr val="0070C0"/>
                </a:solidFill>
              </a:rPr>
              <a:t>          </a:t>
            </a:r>
            <a:r>
              <a:rPr lang="en-US" sz="2400" b="1" i="1" dirty="0">
                <a:solidFill>
                  <a:srgbClr val="0070C0"/>
                </a:solidFill>
              </a:rPr>
              <a:t>            </a:t>
            </a:r>
            <a:r>
              <a:rPr lang="en-US" sz="3200" b="1" dirty="0"/>
              <a:t>RULING WITH JESUS</a:t>
            </a:r>
          </a:p>
          <a:p>
            <a:endParaRPr lang="en-US" sz="1300" b="1" i="1" dirty="0">
              <a:solidFill>
                <a:srgbClr val="0070C0"/>
              </a:solidFill>
            </a:endParaRPr>
          </a:p>
          <a:p>
            <a:r>
              <a:rPr lang="en-US" sz="3200" b="1" i="1" dirty="0">
                <a:solidFill>
                  <a:srgbClr val="0070C0"/>
                </a:solidFill>
              </a:rPr>
              <a:t>                   </a:t>
            </a:r>
            <a:r>
              <a:rPr lang="en-US" sz="2800" b="1" i="1" dirty="0"/>
              <a:t>and other Judgments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406246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CFBC5-34E2-3ADF-31A7-3EAF6ECD8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1E992-5D87-ACFA-EC22-BC37E44353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D16661-B469-C2C5-D140-F6F611B1F207}"/>
              </a:ext>
            </a:extLst>
          </p:cNvPr>
          <p:cNvSpPr txBox="1"/>
          <p:nvPr/>
        </p:nvSpPr>
        <p:spPr>
          <a:xfrm>
            <a:off x="189992" y="844530"/>
            <a:ext cx="1178867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latin typeface="Avenir Book" panose="02000503020000020003" pitchFamily="2" charset="0"/>
              </a:rPr>
              <a:t>Last Week  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 Hebrews 4:11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be diligent to enter that rest, so that no one will fall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		          because of following the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same example of disobedience</a:t>
            </a:r>
          </a:p>
          <a:p>
            <a:endParaRPr lang="en-US" sz="8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8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 							                                       </a:t>
            </a:r>
            <a:r>
              <a:rPr lang="en-US" sz="2200" dirty="0">
                <a:latin typeface="Avenir Book" panose="02000503020000020003" pitchFamily="2" charset="0"/>
              </a:rPr>
              <a:t>[see the connection in thought?]</a:t>
            </a:r>
          </a:p>
          <a:p>
            <a:endParaRPr lang="en-US" sz="700" b="1" dirty="0">
              <a:latin typeface="Avenir Book" panose="02000503020000020003" pitchFamily="2" charset="0"/>
            </a:endParaRPr>
          </a:p>
          <a:p>
            <a:r>
              <a:rPr lang="en-US" sz="2200" b="1" dirty="0">
                <a:latin typeface="Avenir Book" panose="02000503020000020003" pitchFamily="2" charset="0"/>
              </a:rPr>
              <a:t>           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4:12-13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 because the word </a:t>
            </a:r>
            <a:r>
              <a:rPr lang="en-US" sz="2300" dirty="0">
                <a:latin typeface="Avenir Book" panose="02000503020000020003" pitchFamily="2" charset="0"/>
              </a:rPr>
              <a:t>[</a:t>
            </a:r>
            <a:r>
              <a:rPr lang="el-GR" sz="2400" b="0" i="0" dirty="0">
                <a:solidFill>
                  <a:srgbClr val="0A0A0A"/>
                </a:solidFill>
                <a:effectLst/>
                <a:latin typeface="blbGentium"/>
              </a:rPr>
              <a:t>λόγος</a:t>
            </a:r>
            <a:r>
              <a:rPr lang="en-US" sz="2400" b="0" i="0" dirty="0">
                <a:solidFill>
                  <a:srgbClr val="0A0A0A"/>
                </a:solidFill>
                <a:effectLst/>
                <a:latin typeface="blbGentium"/>
              </a:rPr>
              <a:t> = </a:t>
            </a:r>
            <a:r>
              <a:rPr lang="en-US" sz="2300" dirty="0">
                <a:latin typeface="Avenir Book" panose="02000503020000020003" pitchFamily="2" charset="0"/>
              </a:rPr>
              <a:t>Logos]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of God is living and active 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	   sharper than any two-edged sword and 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	   piercing as far as the division of soul and spirit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	   of both joints and marrow - and 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	   able to judge the thoughts and intentions of the heart</a:t>
            </a:r>
          </a:p>
          <a:p>
            <a:endParaRPr lang="en-US" sz="12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and there is </a:t>
            </a:r>
            <a:r>
              <a:rPr lang="en-US" sz="25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NO creature hidden from His sight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 but all things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are open and laid bare to the eyes of Him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with whom we have to do</a:t>
            </a:r>
            <a:endParaRPr lang="en-US" sz="2300" b="1" i="1" dirty="0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  <a:latin typeface="Avenir Book" panose="02000503020000020003" pitchFamily="2" charset="0"/>
            </a:endParaRPr>
          </a:p>
          <a:p>
            <a:endParaRPr lang="en-US" sz="9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b="1" dirty="0">
                <a:latin typeface="Avenir Book" panose="02000503020000020003" pitchFamily="2" charset="0"/>
              </a:rPr>
              <a:t>Interesting: </a:t>
            </a:r>
            <a:r>
              <a:rPr lang="en-US" sz="2300" dirty="0">
                <a:latin typeface="Avenir Book" panose="02000503020000020003" pitchFamily="2" charset="0"/>
              </a:rPr>
              <a:t>No Bible in early 60s AD. Gods’ Word </a:t>
            </a:r>
            <a:r>
              <a:rPr lang="en-US" sz="2300" b="1" i="1" dirty="0">
                <a:latin typeface="Avenir Book" panose="02000503020000020003" pitchFamily="2" charset="0"/>
              </a:rPr>
              <a:t>Logos </a:t>
            </a:r>
            <a:r>
              <a:rPr lang="en-US" sz="2300" dirty="0">
                <a:latin typeface="Avenir Book" panose="02000503020000020003" pitchFamily="2" charset="0"/>
              </a:rPr>
              <a:t>is Paul referring to OT and </a:t>
            </a:r>
          </a:p>
          <a:p>
            <a:r>
              <a:rPr lang="en-US" sz="2300" b="1" dirty="0">
                <a:latin typeface="Avenir Book" panose="02000503020000020003" pitchFamily="2" charset="0"/>
              </a:rPr>
              <a:t>	         </a:t>
            </a:r>
            <a:r>
              <a:rPr lang="en-US" sz="2300" dirty="0">
                <a:latin typeface="Avenir Book" panose="02000503020000020003" pitchFamily="2" charset="0"/>
              </a:rPr>
              <a:t>God’s verbal instruction to the Hebrews thru Moses then Joshua in context</a:t>
            </a:r>
          </a:p>
          <a:p>
            <a:r>
              <a:rPr lang="en-US" sz="2300" dirty="0">
                <a:latin typeface="Avenir Book" panose="02000503020000020003" pitchFamily="2" charset="0"/>
              </a:rPr>
              <a:t>	         of Passover-Exodus-Canaan “type” or “foreshadow”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F5A66-CC8E-DA51-3CA6-899D8AFB832F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546FFC1-2BF5-A036-1C17-394DA374335E}"/>
              </a:ext>
            </a:extLst>
          </p:cNvPr>
          <p:cNvCxnSpPr>
            <a:cxnSpLocks/>
          </p:cNvCxnSpPr>
          <p:nvPr/>
        </p:nvCxnSpPr>
        <p:spPr>
          <a:xfrm flipH="1">
            <a:off x="2785403" y="1561514"/>
            <a:ext cx="6893169" cy="661181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Left Arrow 7">
            <a:extLst>
              <a:ext uri="{FF2B5EF4-FFF2-40B4-BE49-F238E27FC236}">
                <a16:creationId xmlns:a16="http://schemas.microsoft.com/office/drawing/2014/main" id="{7C351807-FF48-A95F-401C-D823EA27FDAC}"/>
              </a:ext>
            </a:extLst>
          </p:cNvPr>
          <p:cNvSpPr/>
          <p:nvPr/>
        </p:nvSpPr>
        <p:spPr>
          <a:xfrm>
            <a:off x="10401671" y="4445391"/>
            <a:ext cx="1122442" cy="351692"/>
          </a:xfrm>
          <a:prstGeom prst="lef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3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DE324-45FB-3C5E-9C6C-920BC4DFB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82050E-9CE5-4875-C1B9-C88E223EF5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126211-60D3-4B28-A5B4-B8F1131640E8}"/>
              </a:ext>
            </a:extLst>
          </p:cNvPr>
          <p:cNvSpPr txBox="1"/>
          <p:nvPr/>
        </p:nvSpPr>
        <p:spPr>
          <a:xfrm>
            <a:off x="176930" y="697483"/>
            <a:ext cx="11910633" cy="5678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God’s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300" dirty="0">
                <a:latin typeface="Avenir Book" panose="02000503020000020003" pitchFamily="2" charset="0"/>
              </a:rPr>
              <a:t>Logos]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is living </a:t>
            </a:r>
            <a:r>
              <a:rPr lang="en-US" sz="2300" dirty="0">
                <a:latin typeface="Avenir Book" panose="02000503020000020003" pitchFamily="2" charset="0"/>
              </a:rPr>
              <a:t>[</a:t>
            </a:r>
            <a:r>
              <a:rPr lang="el-GR" sz="2800" b="0" i="0" dirty="0" err="1">
                <a:solidFill>
                  <a:srgbClr val="0070C0"/>
                </a:solidFill>
                <a:effectLst/>
                <a:latin typeface="blbGentium"/>
              </a:rPr>
              <a:t>ζάω</a:t>
            </a:r>
            <a:r>
              <a:rPr lang="en-US" sz="2400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Avenir Book" panose="02000503020000020003" pitchFamily="2" charset="0"/>
              </a:rPr>
              <a:t>Zao </a:t>
            </a:r>
            <a:r>
              <a:rPr lang="en-US" sz="2300" dirty="0">
                <a:latin typeface="Avenir Book" panose="02000503020000020003" pitchFamily="2" charset="0"/>
              </a:rPr>
              <a:t>verb ‘to live’]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and active </a:t>
            </a:r>
            <a:r>
              <a:rPr lang="en-US" sz="2300" dirty="0">
                <a:latin typeface="Avenir Book" panose="02000503020000020003" pitchFamily="2" charset="0"/>
              </a:rPr>
              <a:t>[gives energy </a:t>
            </a:r>
            <a:r>
              <a:rPr lang="el-GR" sz="2500" b="0" i="0" dirty="0" err="1">
                <a:solidFill>
                  <a:srgbClr val="0070C0"/>
                </a:solidFill>
                <a:effectLst/>
                <a:latin typeface="blbGentium"/>
              </a:rPr>
              <a:t>ἐνεργής</a:t>
            </a:r>
            <a:r>
              <a:rPr lang="en-US" sz="2500" b="0" i="0" dirty="0">
                <a:solidFill>
                  <a:srgbClr val="0070C0"/>
                </a:solidFill>
                <a:effectLst/>
                <a:latin typeface="blbGentium"/>
              </a:rPr>
              <a:t> 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= </a:t>
            </a:r>
            <a:r>
              <a:rPr lang="en-US" sz="2300" b="0" i="1" dirty="0" err="1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energes</a:t>
            </a:r>
            <a:r>
              <a:rPr lang="en-US" sz="2300" b="0" dirty="0">
                <a:effectLst/>
                <a:latin typeface="Avenir Book" panose="02000503020000020003" pitchFamily="2" charset="0"/>
              </a:rPr>
              <a:t>]</a:t>
            </a:r>
            <a:endParaRPr lang="en-US" sz="23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endParaRPr lang="en-US" sz="9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            sharper than any </a:t>
            </a:r>
            <a:r>
              <a:rPr lang="en-US" sz="2300" dirty="0">
                <a:latin typeface="Avenir Book" panose="02000503020000020003" pitchFamily="2" charset="0"/>
              </a:rPr>
              <a:t>[of man’s]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2-edged sword - piercing </a:t>
            </a:r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to the extent of</a:t>
            </a:r>
          </a:p>
          <a:p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           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the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partition 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of soul </a:t>
            </a:r>
            <a:r>
              <a:rPr lang="en-US" sz="2300" dirty="0">
                <a:latin typeface="Avenir Book" panose="02000503020000020003" pitchFamily="2" charset="0"/>
              </a:rPr>
              <a:t>[</a:t>
            </a:r>
            <a:r>
              <a:rPr lang="el-GR" sz="2800" b="0" i="0" dirty="0" err="1">
                <a:solidFill>
                  <a:srgbClr val="0070C0"/>
                </a:solidFill>
                <a:effectLst/>
                <a:latin typeface="blbGentium"/>
              </a:rPr>
              <a:t>ψυχή</a:t>
            </a:r>
            <a:r>
              <a:rPr lang="en-US" sz="2300" dirty="0">
                <a:latin typeface="Avenir Book" panose="02000503020000020003" pitchFamily="2" charset="0"/>
              </a:rPr>
              <a:t>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= psuche</a:t>
            </a:r>
            <a:r>
              <a:rPr lang="en-US" sz="2300" dirty="0">
                <a:latin typeface="Avenir Book" panose="02000503020000020003" pitchFamily="2" charset="0"/>
              </a:rPr>
              <a:t>]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and spirit </a:t>
            </a:r>
            <a:r>
              <a:rPr lang="en-US" sz="2300" dirty="0">
                <a:latin typeface="Avenir Book" panose="02000503020000020003" pitchFamily="2" charset="0"/>
              </a:rPr>
              <a:t>[</a:t>
            </a:r>
            <a:r>
              <a:rPr lang="el-GR" sz="2400" b="0" i="0" dirty="0" err="1">
                <a:solidFill>
                  <a:srgbClr val="0A0A0A"/>
                </a:solidFill>
                <a:effectLst/>
                <a:latin typeface="blbGentium"/>
              </a:rPr>
              <a:t>πνεῦμα</a:t>
            </a:r>
            <a:r>
              <a:rPr lang="en-US" sz="2400" b="0" dirty="0">
                <a:effectLst/>
                <a:latin typeface="blbGentium"/>
              </a:rPr>
              <a:t> </a:t>
            </a:r>
            <a:r>
              <a:rPr lang="en-US" sz="2400" b="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= 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pneuma</a:t>
            </a:r>
            <a:r>
              <a:rPr lang="en-US" sz="2400" b="0" dirty="0">
                <a:effectLst/>
                <a:latin typeface="Avenir Book" panose="02000503020000020003" pitchFamily="2" charset="0"/>
              </a:rPr>
              <a:t>]</a:t>
            </a:r>
            <a:endParaRPr lang="en-US" sz="23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endParaRPr lang="en-US" sz="9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            </a:t>
            </a:r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similar to being able to separate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 joints and marrow </a:t>
            </a:r>
            <a:r>
              <a:rPr lang="en-US" sz="2300" dirty="0">
                <a:latin typeface="Avenir Book" panose="02000503020000020003" pitchFamily="2" charset="0"/>
              </a:rPr>
              <a:t>[seem indivisible]</a:t>
            </a:r>
            <a:endParaRPr lang="en-US" sz="9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                            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able to judge the </a:t>
            </a:r>
            <a:r>
              <a:rPr lang="en-US" sz="25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thoughts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 and intentions of the heart</a:t>
            </a:r>
          </a:p>
          <a:p>
            <a:r>
              <a:rPr lang="en-US" sz="12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 						</a:t>
            </a:r>
            <a:r>
              <a:rPr lang="en-US" sz="1200" i="1" dirty="0">
                <a:solidFill>
                  <a:srgbClr val="0070C0"/>
                </a:solidFill>
                <a:latin typeface="Avenir Book" panose="02000503020000020003" pitchFamily="2" charset="0"/>
              </a:rPr>
              <a:t>        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psuche           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pneuma</a:t>
            </a:r>
            <a:endParaRPr lang="en-US" sz="2400" b="1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1</a:t>
            </a:r>
            <a:r>
              <a:rPr lang="en-US" sz="2300" b="1" baseline="30000" dirty="0">
                <a:solidFill>
                  <a:srgbClr val="0070C0"/>
                </a:solidFill>
                <a:latin typeface="Avenir Book" panose="02000503020000020003" pitchFamily="2" charset="0"/>
              </a:rPr>
              <a:t>st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 Thess. 5:23 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body </a:t>
            </a:r>
            <a:r>
              <a:rPr lang="el-GR" sz="2400" dirty="0" err="1"/>
              <a:t>σῶμα</a:t>
            </a:r>
            <a:r>
              <a:rPr lang="en-US" sz="2400" dirty="0"/>
              <a:t> =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soma   soul and spirit   </a:t>
            </a:r>
            <a:r>
              <a:rPr lang="en-US" sz="2400" b="1" dirty="0">
                <a:latin typeface="Avenir Book" panose="02000503020000020003" pitchFamily="2" charset="0"/>
              </a:rPr>
              <a:t>Uniquely created 3 dimensions</a:t>
            </a:r>
            <a:endParaRPr lang="en-US" sz="2300" b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Ephesians 6:17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the sword of the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pneuma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</a:t>
            </a: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2</a:t>
            </a:r>
            <a:r>
              <a:rPr lang="en-US" sz="2400" b="1" baseline="30000" dirty="0">
                <a:solidFill>
                  <a:srgbClr val="0070C0"/>
                </a:solidFill>
                <a:latin typeface="Avenir Book" panose="02000503020000020003" pitchFamily="2" charset="0"/>
              </a:rPr>
              <a:t>nd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 Tim. 3:16-17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all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 Scripture is </a:t>
            </a:r>
            <a:r>
              <a:rPr lang="el-GR" sz="2800" b="0" i="0" dirty="0" err="1">
                <a:solidFill>
                  <a:srgbClr val="0A0A0A"/>
                </a:solidFill>
                <a:effectLst/>
                <a:latin typeface="blbGentium"/>
              </a:rPr>
              <a:t>θεόπνευστος</a:t>
            </a:r>
            <a:r>
              <a:rPr lang="en-US" sz="2800" b="0" i="0" dirty="0">
                <a:solidFill>
                  <a:srgbClr val="0A0A0A"/>
                </a:solidFill>
                <a:effectLst/>
                <a:latin typeface="blbGentium"/>
              </a:rPr>
              <a:t> 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theo-pneustos =  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God-breathed</a:t>
            </a:r>
          </a:p>
          <a:p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                          ROI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for teaching,  reproof,  correction,  training in righteousness</a:t>
            </a: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Matt. 4:4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mankind lives on every Word that proceeds from the mouth of God</a:t>
            </a: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Psalm 19:7-9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Law of the Lord is perfect, restores the psuche, His testimony is sure, </a:t>
            </a:r>
          </a:p>
          <a:p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	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His precepts are right, commandments are pure</a:t>
            </a:r>
          </a:p>
          <a:p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Psalm 119:105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Your Word is a lamp to my feet and a light to my pathway</a:t>
            </a:r>
            <a:endParaRPr lang="en-US" sz="2300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F6E54B-2633-AD1E-8DEB-974AA77C13AA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67882-740C-175B-A2F8-3A9AB9776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501334"/>
            <a:ext cx="2053883" cy="173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7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C8B10-41BD-361D-9038-A0793C99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022E1-2128-DF0B-3F5D-57CCC569AF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EB734-BF1B-F050-63E9-67B122BA190F}"/>
              </a:ext>
            </a:extLst>
          </p:cNvPr>
          <p:cNvSpPr txBox="1"/>
          <p:nvPr/>
        </p:nvSpPr>
        <p:spPr>
          <a:xfrm>
            <a:off x="571252" y="666705"/>
            <a:ext cx="10357323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FOR 1</a:t>
            </a:r>
            <a:r>
              <a:rPr lang="en-US" sz="2400" b="1" baseline="30000" dirty="0">
                <a:latin typeface="Avenir Book" panose="02000503020000020003" pitchFamily="2" charset="0"/>
              </a:rPr>
              <a:t>st</a:t>
            </a:r>
            <a:r>
              <a:rPr lang="en-US" sz="2400" b="1" dirty="0">
                <a:latin typeface="Avenir Book" panose="02000503020000020003" pitchFamily="2" charset="0"/>
              </a:rPr>
              <a:t> Century AD Hebrew Christians</a:t>
            </a:r>
          </a:p>
          <a:p>
            <a:r>
              <a:rPr lang="en-US" sz="2400" b="1" dirty="0">
                <a:latin typeface="Avenir Book" panose="02000503020000020003" pitchFamily="2" charset="0"/>
              </a:rPr>
              <a:t>	  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God’s Word is all you need to hear and obey</a:t>
            </a:r>
          </a:p>
          <a:p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  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Follow God’s clear instructions and be blessed </a:t>
            </a:r>
          </a:p>
          <a:p>
            <a:endParaRPr lang="en-US" sz="1200" b="1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400" b="1" dirty="0">
                <a:latin typeface="Avenir Book" panose="02000503020000020003" pitchFamily="2" charset="0"/>
              </a:rPr>
              <a:t>FOR 21</a:t>
            </a:r>
            <a:r>
              <a:rPr lang="en-US" sz="2400" b="1" baseline="30000" dirty="0">
                <a:latin typeface="Avenir Book" panose="02000503020000020003" pitchFamily="2" charset="0"/>
              </a:rPr>
              <a:t>ST</a:t>
            </a:r>
            <a:r>
              <a:rPr lang="en-US" sz="2400" b="1" dirty="0">
                <a:latin typeface="Avenir Book" panose="02000503020000020003" pitchFamily="2" charset="0"/>
              </a:rPr>
              <a:t> Century AD Believers</a:t>
            </a:r>
          </a:p>
          <a:p>
            <a:r>
              <a:rPr lang="en-US" sz="2400" b="1" dirty="0">
                <a:latin typeface="Avenir Book" panose="02000503020000020003" pitchFamily="2" charset="0"/>
              </a:rPr>
              <a:t>	     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God’s Word is all you need to hear and obey</a:t>
            </a:r>
          </a:p>
          <a:p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      Follow God’s clear instructions and be blessed</a:t>
            </a:r>
          </a:p>
          <a:p>
            <a:endParaRPr lang="en-US" sz="1200" b="1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Hebrews 13:8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Jesus the LOGOS is the same yesterday, today, and forever</a:t>
            </a:r>
          </a:p>
          <a:p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James 1:17 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God has no variance and no shadow of turning </a:t>
            </a:r>
            <a:endParaRPr lang="en-US" sz="12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Avenir Book" panose="02000503020000020003" pitchFamily="2" charset="0"/>
              </a:rPr>
              <a:t>Psalm 138:2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6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God has magnified His WORD above His own name </a:t>
            </a:r>
          </a:p>
          <a:p>
            <a:endParaRPr lang="en-US" sz="8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b="1" dirty="0">
                <a:latin typeface="Avenir Book" panose="02000503020000020003" pitchFamily="2" charset="0"/>
              </a:rPr>
              <a:t>CAN YOU IMAGINE IF ISRAEL/HEBREWS </a:t>
            </a:r>
            <a:r>
              <a:rPr lang="en-US" sz="2400" b="1" i="1" u="sng" dirty="0">
                <a:latin typeface="Avenir Book" panose="02000503020000020003" pitchFamily="2" charset="0"/>
              </a:rPr>
              <a:t>DID</a:t>
            </a:r>
            <a:r>
              <a:rPr lang="en-US" sz="2400" b="1" dirty="0">
                <a:latin typeface="Avenir Book" panose="02000503020000020003" pitchFamily="2" charset="0"/>
              </a:rPr>
              <a:t> GOD’S WORD?</a:t>
            </a:r>
            <a:endParaRPr lang="en-US" sz="24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endParaRPr lang="en-US" sz="12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1" dirty="0">
                <a:latin typeface="Avenir Book" panose="02000503020000020003" pitchFamily="2" charset="0"/>
              </a:rPr>
              <a:t>YOUR BIBLE IS THE GUIDEBOOK TO </a:t>
            </a:r>
            <a:r>
              <a:rPr lang="en-US" sz="2300" b="1" i="1" dirty="0">
                <a:latin typeface="Avenir Book" panose="02000503020000020003" pitchFamily="2" charset="0"/>
              </a:rPr>
              <a:t>“finishing well”</a:t>
            </a:r>
          </a:p>
          <a:p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1" dirty="0">
                <a:latin typeface="Avenir Book" panose="02000503020000020003" pitchFamily="2" charset="0"/>
              </a:rPr>
              <a:t>YOUR BIBLE IS YOUR OWNER’S MANUAL </a:t>
            </a:r>
            <a:r>
              <a:rPr lang="en-US" sz="2300" b="1" i="1" dirty="0">
                <a:latin typeface="Avenir Book" panose="02000503020000020003" pitchFamily="2" charset="0"/>
              </a:rPr>
              <a:t>”unto good works”</a:t>
            </a:r>
          </a:p>
          <a:p>
            <a:r>
              <a:rPr lang="en-US" sz="2300" b="1" i="1" dirty="0">
                <a:latin typeface="Avenir Book" panose="02000503020000020003" pitchFamily="2" charset="0"/>
              </a:rPr>
              <a:t>	</a:t>
            </a:r>
            <a:r>
              <a:rPr lang="en-US" sz="2300" b="1" dirty="0">
                <a:latin typeface="Avenir Book" panose="02000503020000020003" pitchFamily="2" charset="0"/>
              </a:rPr>
              <a:t>YOUR BIBLE IS THE MAP </a:t>
            </a:r>
            <a:r>
              <a:rPr lang="en-US" sz="2300" i="1" dirty="0">
                <a:latin typeface="Avenir Book" panose="02000503020000020003" pitchFamily="2" charset="0"/>
              </a:rPr>
              <a:t>“for running the race, enduring to the end”</a:t>
            </a:r>
          </a:p>
          <a:p>
            <a:r>
              <a:rPr lang="en-US" sz="2300" b="1" i="1" dirty="0">
                <a:latin typeface="Avenir Book" panose="02000503020000020003" pitchFamily="2" charset="0"/>
              </a:rPr>
              <a:t>	</a:t>
            </a:r>
            <a:r>
              <a:rPr lang="en-US" sz="2300" b="1" dirty="0">
                <a:latin typeface="Avenir Book" panose="02000503020000020003" pitchFamily="2" charset="0"/>
              </a:rPr>
              <a:t>YOUR BIBLE IS ALL YOU NEED!!   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[Power of Simplicity Chapter-1]</a:t>
            </a:r>
            <a:endParaRPr lang="en-US" sz="2300" b="1" dirty="0"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7BAF5-C2B6-11A4-5C7C-FE601570D8CC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61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8C1FB-0BC5-57CD-549B-6309D8B15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0043B7-93FC-A064-936F-DEE44257C2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49EFB5-BC43-0899-D598-C5C3036C9828}"/>
              </a:ext>
            </a:extLst>
          </p:cNvPr>
          <p:cNvSpPr txBox="1"/>
          <p:nvPr/>
        </p:nvSpPr>
        <p:spPr>
          <a:xfrm>
            <a:off x="189992" y="844530"/>
            <a:ext cx="108170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THE BEMA </a:t>
            </a:r>
            <a:r>
              <a:rPr lang="el-GR" sz="32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blbGentium"/>
              </a:rPr>
              <a:t>         </a:t>
            </a:r>
            <a:r>
              <a:rPr lang="en-US" sz="2800" b="0" i="1" dirty="0">
                <a:effectLst/>
                <a:latin typeface="Avenir Book" panose="02000503020000020003" pitchFamily="2" charset="0"/>
              </a:rPr>
              <a:t>or as they say in Jersey       “da Beamer seat”</a:t>
            </a:r>
            <a:endParaRPr lang="en-US" sz="3200" b="0" i="0" dirty="0">
              <a:solidFill>
                <a:srgbClr val="0070C0"/>
              </a:solidFill>
              <a:effectLst/>
              <a:latin typeface="blbGentium"/>
            </a:endParaRPr>
          </a:p>
          <a:p>
            <a:r>
              <a:rPr lang="en-US" sz="3200" dirty="0">
                <a:solidFill>
                  <a:srgbClr val="0070C0"/>
                </a:solidFill>
                <a:latin typeface="blbGentium"/>
              </a:rPr>
              <a:t>          </a:t>
            </a:r>
            <a:endParaRPr lang="en-US" sz="2600" dirty="0">
              <a:latin typeface="blbGent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589EFC-A86F-1E82-5C03-249824F529CE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7816D-0F84-835A-B536-2CF66EB57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809" y="1470699"/>
            <a:ext cx="5257853" cy="525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434C3-8D72-C615-AD7D-85B26967B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4B219-9DCA-79A0-013D-266F45B4DE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B3376C-5DC2-17C0-C9ED-48BF548E141B}"/>
              </a:ext>
            </a:extLst>
          </p:cNvPr>
          <p:cNvSpPr txBox="1"/>
          <p:nvPr/>
        </p:nvSpPr>
        <p:spPr>
          <a:xfrm>
            <a:off x="189992" y="844530"/>
            <a:ext cx="11365804" cy="5647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THE BEMA </a:t>
            </a:r>
            <a:r>
              <a:rPr lang="el-GR" sz="32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r>
              <a:rPr lang="en-US" sz="3200" dirty="0">
                <a:solidFill>
                  <a:srgbClr val="0070C0"/>
                </a:solidFill>
                <a:latin typeface="blbGentium"/>
              </a:rPr>
              <a:t>    </a:t>
            </a:r>
            <a:r>
              <a:rPr lang="en-US" sz="2600" dirty="0">
                <a:latin typeface="blbGentium"/>
              </a:rPr>
              <a:t>Linked directly to Paul’s encouragement </a:t>
            </a:r>
            <a:r>
              <a:rPr lang="en-US" sz="2700" i="1" dirty="0">
                <a:latin typeface="blbGentium"/>
              </a:rPr>
              <a:t>“finish the race well”</a:t>
            </a:r>
          </a:p>
          <a:p>
            <a:endParaRPr lang="en-US" sz="800" dirty="0">
              <a:latin typeface="blbGentium"/>
            </a:endParaRPr>
          </a:p>
          <a:p>
            <a:pPr algn="l" rtl="0" fontAlgn="base"/>
            <a:r>
              <a:rPr lang="en-US" sz="2600" dirty="0">
                <a:latin typeface="blbGentium"/>
              </a:rPr>
              <a:t>	</a:t>
            </a:r>
            <a:r>
              <a:rPr lang="en-US" sz="230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Philippians 3:13-14 </a:t>
            </a:r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I have </a:t>
            </a:r>
            <a:r>
              <a:rPr lang="en-US" sz="2500" b="1" i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not yet</a:t>
            </a:r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laid hold of the </a:t>
            </a:r>
            <a:r>
              <a:rPr lang="en-US" sz="2300" b="1" i="1" dirty="0">
                <a:solidFill>
                  <a:srgbClr val="0070C0"/>
                </a:solidFill>
                <a:effectLst/>
              </a:rPr>
              <a:t>prize that lies ahead</a:t>
            </a:r>
          </a:p>
          <a:p>
            <a:pPr algn="l" rtl="0" fontAlgn="base"/>
            <a:endParaRPr lang="en-US" sz="900" b="1" dirty="0">
              <a:solidFill>
                <a:srgbClr val="0070C0"/>
              </a:solidFill>
              <a:effectLst/>
            </a:endParaRPr>
          </a:p>
          <a:p>
            <a:pPr algn="l" rtl="0" fontAlgn="base"/>
            <a:r>
              <a:rPr lang="en-US" sz="2300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1</a:t>
            </a:r>
            <a:r>
              <a:rPr lang="en-US" sz="2300" baseline="3000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st</a:t>
            </a:r>
            <a:r>
              <a:rPr lang="en-US" sz="230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Corinth. 9:24 </a:t>
            </a:r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run toward a </a:t>
            </a:r>
            <a:r>
              <a:rPr lang="en-US" sz="2300" b="1" i="1" dirty="0">
                <a:solidFill>
                  <a:srgbClr val="0070C0"/>
                </a:solidFill>
                <a:effectLst/>
              </a:rPr>
              <a:t>final prize  </a:t>
            </a:r>
            <a:r>
              <a:rPr lang="en-US" sz="2300" dirty="0">
                <a:effectLst/>
                <a:latin typeface="Avenir Book" panose="02000503020000020003" pitchFamily="2" charset="0"/>
              </a:rPr>
              <a:t>[</a:t>
            </a:r>
            <a:r>
              <a:rPr lang="en-US" sz="2300" u="sng" dirty="0">
                <a:effectLst/>
                <a:latin typeface="Avenir Book" panose="02000503020000020003" pitchFamily="2" charset="0"/>
              </a:rPr>
              <a:t>after</a:t>
            </a:r>
            <a:r>
              <a:rPr lang="en-US" sz="2300" dirty="0">
                <a:effectLst/>
                <a:latin typeface="Avenir Book" panose="02000503020000020003" pitchFamily="2" charset="0"/>
              </a:rPr>
              <a:t> being saved]</a:t>
            </a:r>
          </a:p>
          <a:p>
            <a:pPr algn="l" rtl="0" fontAlgn="base"/>
            <a:endParaRPr lang="en-US" sz="900" dirty="0">
              <a:effectLst/>
              <a:latin typeface="Avenir Book" panose="02000503020000020003" pitchFamily="2" charset="0"/>
            </a:endParaRPr>
          </a:p>
          <a:p>
            <a:pPr fontAlgn="base"/>
            <a:r>
              <a:rPr lang="en-US" sz="2300" dirty="0">
                <a:latin typeface="Avenir Book" panose="02000503020000020003" pitchFamily="2" charset="0"/>
              </a:rPr>
              <a:t>	</a:t>
            </a:r>
            <a:r>
              <a:rPr lang="en-US" sz="2300" dirty="0">
                <a:solidFill>
                  <a:srgbClr val="0070C0"/>
                </a:solidFill>
                <a:latin typeface="Avenir Book" panose="02000503020000020003" pitchFamily="2" charset="0"/>
              </a:rPr>
              <a:t>2</a:t>
            </a:r>
            <a:r>
              <a:rPr lang="en-US" sz="2300" baseline="30000" dirty="0">
                <a:solidFill>
                  <a:srgbClr val="0070C0"/>
                </a:solidFill>
                <a:latin typeface="Avenir Book" panose="02000503020000020003" pitchFamily="2" charset="0"/>
              </a:rPr>
              <a:t>nd</a:t>
            </a:r>
            <a:r>
              <a:rPr lang="en-US" sz="2300" dirty="0">
                <a:solidFill>
                  <a:srgbClr val="0070C0"/>
                </a:solidFill>
                <a:latin typeface="Avenir Book" panose="02000503020000020003" pitchFamily="2" charset="0"/>
              </a:rPr>
              <a:t> Tim. 4:7-8 </a:t>
            </a:r>
            <a:r>
              <a:rPr lang="en-US" sz="2300" b="1" i="1" dirty="0">
                <a:solidFill>
                  <a:srgbClr val="0070C0"/>
                </a:solidFill>
              </a:rPr>
              <a:t>finish the course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to obtain </a:t>
            </a:r>
            <a:r>
              <a:rPr lang="en-US" sz="2300" b="1" i="1" dirty="0">
                <a:solidFill>
                  <a:srgbClr val="CEBB43"/>
                </a:solidFill>
              </a:rPr>
              <a:t>Crown of Righteousness</a:t>
            </a:r>
          </a:p>
          <a:p>
            <a:pPr fontAlgn="base"/>
            <a:r>
              <a:rPr lang="en-US" sz="2300" b="1" i="1" dirty="0">
                <a:solidFill>
                  <a:srgbClr val="CEBB43"/>
                </a:solidFill>
                <a:effectLst/>
              </a:rPr>
              <a:t>		               </a:t>
            </a:r>
            <a:r>
              <a:rPr lang="en-US" sz="2300" b="1" i="1" dirty="0">
                <a:solidFill>
                  <a:srgbClr val="0070C0"/>
                </a:solidFill>
                <a:effectLst/>
              </a:rPr>
              <a:t>God will award it </a:t>
            </a:r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to me On That Day!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and not just to </a:t>
            </a:r>
          </a:p>
          <a:p>
            <a:pPr fontAlgn="base"/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          me but to </a:t>
            </a:r>
            <a:r>
              <a:rPr lang="en-US" sz="2300" b="1" i="1" dirty="0">
                <a:solidFill>
                  <a:srgbClr val="0070C0"/>
                </a:solidFill>
              </a:rPr>
              <a:t>all who loved His appearing </a:t>
            </a:r>
            <a:r>
              <a:rPr lang="en-US" sz="2300" dirty="0">
                <a:latin typeface="Avenir Book" panose="02000503020000020003" pitchFamily="2" charset="0"/>
              </a:rPr>
              <a:t>[harpazo]</a:t>
            </a:r>
          </a:p>
          <a:p>
            <a:pPr fontAlgn="base"/>
            <a:endParaRPr lang="en-US" sz="900" b="1" i="1" dirty="0">
              <a:solidFill>
                <a:srgbClr val="CEBB43"/>
              </a:solidFill>
              <a:effectLst/>
            </a:endParaRPr>
          </a:p>
          <a:p>
            <a:pPr algn="l" rtl="0" fontAlgn="base"/>
            <a:r>
              <a:rPr lang="en-US" sz="2300" dirty="0">
                <a:latin typeface="Avenir Book" panose="02000503020000020003" pitchFamily="2" charset="0"/>
              </a:rPr>
              <a:t>	</a:t>
            </a:r>
            <a:r>
              <a:rPr lang="en-US" sz="2300" dirty="0">
                <a:solidFill>
                  <a:srgbClr val="0070C0"/>
                </a:solidFill>
                <a:latin typeface="Avenir Book" panose="02000503020000020003" pitchFamily="2" charset="0"/>
              </a:rPr>
              <a:t>Heb. 12:1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grandstand is packed, all are watching, </a:t>
            </a:r>
            <a:r>
              <a:rPr lang="en-US" sz="2300" b="1" i="1" dirty="0">
                <a:solidFill>
                  <a:srgbClr val="0070C0"/>
                </a:solidFill>
              </a:rPr>
              <a:t>run race with endurance</a:t>
            </a:r>
            <a:endParaRPr lang="en-US" sz="2300" b="1" dirty="0">
              <a:effectLst/>
            </a:endParaRPr>
          </a:p>
          <a:p>
            <a:endParaRPr lang="en-US" sz="900" dirty="0">
              <a:latin typeface="blbGentium"/>
            </a:endParaRPr>
          </a:p>
          <a:p>
            <a:pPr algn="l"/>
            <a:r>
              <a:rPr lang="en-US" sz="2300" dirty="0">
                <a:latin typeface="blbGentium"/>
              </a:rPr>
              <a:t>	</a:t>
            </a:r>
            <a:r>
              <a:rPr lang="en-US" sz="24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1</a:t>
            </a:r>
            <a:r>
              <a:rPr lang="en-US" sz="2400" b="1" baseline="3000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st</a:t>
            </a:r>
            <a:r>
              <a:rPr lang="en-US" sz="24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Corinth. 9:24-25 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WE run 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on Earth to receive corruptible </a:t>
            </a:r>
            <a:r>
              <a:rPr lang="en-US" sz="2300" b="0" i="1" dirty="0" err="1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stephanos</a:t>
            </a:r>
            <a:endParaRPr lang="en-US" sz="23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pPr algn="l"/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            but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WE run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to receive incorruptible </a:t>
            </a:r>
            <a:r>
              <a:rPr lang="en-US" sz="2300" i="1" dirty="0" err="1">
                <a:solidFill>
                  <a:srgbClr val="0070C0"/>
                </a:solidFill>
                <a:latin typeface="Avenir Book" panose="02000503020000020003" pitchFamily="2" charset="0"/>
              </a:rPr>
              <a:t>stephanos</a:t>
            </a:r>
            <a:endParaRPr lang="en-US" sz="23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pPr algn="l"/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      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v26-27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 I, Paul, run not with uncertainty but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I discipline my body 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so that </a:t>
            </a:r>
          </a:p>
          <a:p>
            <a:pPr algn="l"/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</a:t>
            </a:r>
            <a:r>
              <a:rPr lang="en-US" sz="2300" b="1" i="1" u="sng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AFTER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I have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preached to others </a:t>
            </a:r>
            <a:r>
              <a:rPr lang="en-US" sz="2300" b="1" i="1" dirty="0">
                <a:solidFill>
                  <a:srgbClr val="C00000"/>
                </a:solidFill>
                <a:latin typeface="Avenir Book" panose="02000503020000020003" pitchFamily="2" charset="0"/>
              </a:rPr>
              <a:t>I will not be disqualified </a:t>
            </a:r>
            <a:r>
              <a:rPr lang="en-US" sz="2300" i="1" dirty="0">
                <a:solidFill>
                  <a:srgbClr val="C00000"/>
                </a:solidFill>
                <a:latin typeface="Avenir Book" panose="02000503020000020003" pitchFamily="2" charset="0"/>
              </a:rPr>
              <a:t>[cast aside]</a:t>
            </a:r>
            <a:endParaRPr lang="en-US" sz="2300" b="1" i="1" dirty="0">
              <a:solidFill>
                <a:srgbClr val="C00000"/>
              </a:solidFill>
              <a:latin typeface="Avenir Book" panose="02000503020000020003" pitchFamily="2" charset="0"/>
            </a:endParaRPr>
          </a:p>
          <a:p>
            <a:pPr algn="l"/>
            <a:r>
              <a:rPr lang="en-US" sz="2300" b="1" i="1" dirty="0">
                <a:solidFill>
                  <a:srgbClr val="C00000"/>
                </a:solidFill>
                <a:effectLst/>
                <a:latin typeface="Avenir Book" panose="02000503020000020003" pitchFamily="2" charset="0"/>
              </a:rPr>
              <a:t>		</a:t>
            </a:r>
            <a:r>
              <a:rPr lang="en-US" sz="2300" dirty="0">
                <a:latin typeface="Avenir Book" panose="02000503020000020003" pitchFamily="2" charset="0"/>
              </a:rPr>
              <a:t>Paul is not worried about his salvation-justification, that’s sealed!!</a:t>
            </a:r>
          </a:p>
          <a:p>
            <a:pPr algn="l"/>
            <a:r>
              <a:rPr lang="en-US" sz="2300" dirty="0">
                <a:latin typeface="Avenir Book" panose="02000503020000020003" pitchFamily="2" charset="0"/>
              </a:rPr>
              <a:t>		What then is Paul worried/concerned about?    </a:t>
            </a:r>
            <a:r>
              <a:rPr lang="en-US" sz="2400" b="1" dirty="0">
                <a:latin typeface="Avenir Book" panose="02000503020000020003" pitchFamily="2" charset="0"/>
              </a:rPr>
              <a:t>HIS INHERITANCE</a:t>
            </a:r>
            <a:endParaRPr lang="en-US" sz="2400" b="1" dirty="0">
              <a:latin typeface="blbGent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63562C-2E2C-C67B-3E5A-E2B01B198AE5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594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597C4-37F7-3D8A-B330-5E43FA222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2F70D-DC67-CA3C-EE5E-434BD0E4D1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D8431F-5F81-1041-A9A4-B6364E5BD497}"/>
              </a:ext>
            </a:extLst>
          </p:cNvPr>
          <p:cNvSpPr txBox="1"/>
          <p:nvPr/>
        </p:nvSpPr>
        <p:spPr>
          <a:xfrm>
            <a:off x="189992" y="844530"/>
            <a:ext cx="11591828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THE BEMA </a:t>
            </a:r>
            <a:r>
              <a:rPr lang="el-GR" sz="32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r>
              <a:rPr lang="en-US" sz="3200" dirty="0">
                <a:solidFill>
                  <a:srgbClr val="0070C0"/>
                </a:solidFill>
                <a:latin typeface="blbGentium"/>
              </a:rPr>
              <a:t>          </a:t>
            </a:r>
            <a:r>
              <a:rPr lang="en-US" sz="2400" dirty="0">
                <a:latin typeface="Avenir Book" panose="02000503020000020003" pitchFamily="2" charset="0"/>
              </a:rPr>
              <a:t>great segue from end of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Heb. 4:13</a:t>
            </a:r>
            <a:endParaRPr lang="en-US" sz="2400" b="1" dirty="0"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there is NO creature hidden from His sight - such that ALL THINGS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are open and laid bare to the eyes </a:t>
            </a:r>
            <a:r>
              <a:rPr lang="en-US" sz="25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of </a:t>
            </a:r>
            <a:r>
              <a:rPr lang="en-US" sz="2600" b="1" i="1" u="sng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Him with whom we have to do</a:t>
            </a:r>
          </a:p>
          <a:p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				          </a:t>
            </a:r>
            <a:r>
              <a:rPr lang="en-US" sz="2400" dirty="0">
                <a:latin typeface="Avenir Book" panose="02000503020000020003" pitchFamily="2" charset="0"/>
              </a:rPr>
              <a:t>we </a:t>
            </a:r>
            <a:r>
              <a:rPr lang="en-US" sz="2400" u="sng" dirty="0">
                <a:latin typeface="Avenir Book" panose="02000503020000020003" pitchFamily="2" charset="0"/>
              </a:rPr>
              <a:t>WILL</a:t>
            </a:r>
            <a:r>
              <a:rPr lang="en-US" sz="2400" dirty="0">
                <a:latin typeface="Avenir Book" panose="02000503020000020003" pitchFamily="2" charset="0"/>
              </a:rPr>
              <a:t> stand before Jesus at the </a:t>
            </a:r>
            <a:r>
              <a:rPr lang="el-GR" sz="27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endParaRPr lang="en-US" sz="1000" dirty="0">
              <a:solidFill>
                <a:srgbClr val="0070C0"/>
              </a:solidFill>
              <a:latin typeface="blbGentium"/>
            </a:endParaRPr>
          </a:p>
          <a:p>
            <a:endParaRPr lang="en-US" sz="1000" dirty="0">
              <a:solidFill>
                <a:srgbClr val="0070C0"/>
              </a:solidFill>
              <a:latin typeface="blbGentium"/>
            </a:endParaRPr>
          </a:p>
          <a:p>
            <a:r>
              <a:rPr lang="en-US" sz="2800" dirty="0">
                <a:latin typeface="blbGentium"/>
              </a:rPr>
              <a:t>First Let’s Define </a:t>
            </a:r>
            <a:r>
              <a:rPr lang="el-GR" sz="32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blbGentium"/>
              </a:rPr>
              <a:t>  </a:t>
            </a:r>
            <a:r>
              <a:rPr lang="en-US" sz="3200" b="0" i="0" dirty="0">
                <a:effectLst/>
                <a:latin typeface="blbGentium"/>
              </a:rPr>
              <a:t>[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blbGentium"/>
              </a:rPr>
              <a:t>bay-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blbGentium"/>
              </a:rPr>
              <a:t>mah</a:t>
            </a:r>
            <a:r>
              <a:rPr lang="en-US" sz="2400" dirty="0">
                <a:latin typeface="blbGentium"/>
              </a:rPr>
              <a:t> with ‘eta’ - </a:t>
            </a:r>
            <a:r>
              <a:rPr lang="en-US" sz="2400" b="1" i="1" dirty="0">
                <a:latin typeface="blbGentium"/>
              </a:rPr>
              <a:t>not bee-</a:t>
            </a:r>
            <a:r>
              <a:rPr lang="en-US" sz="2400" b="1" i="1" dirty="0" err="1">
                <a:latin typeface="blbGentium"/>
              </a:rPr>
              <a:t>mah</a:t>
            </a:r>
            <a:r>
              <a:rPr lang="en-US" sz="2400" b="1" i="1" dirty="0">
                <a:latin typeface="blbGentium"/>
              </a:rPr>
              <a:t> </a:t>
            </a:r>
            <a:r>
              <a:rPr lang="en-US" sz="2400" dirty="0">
                <a:latin typeface="blbGentium"/>
              </a:rPr>
              <a:t>with ‘iota’]</a:t>
            </a:r>
            <a:endParaRPr lang="en-US" sz="2400" b="0" i="0" dirty="0">
              <a:solidFill>
                <a:srgbClr val="0070C0"/>
              </a:solidFill>
              <a:effectLst/>
              <a:latin typeface="blbGentium"/>
            </a:endParaRPr>
          </a:p>
          <a:p>
            <a:r>
              <a:rPr lang="en-US" sz="2800" dirty="0">
                <a:solidFill>
                  <a:srgbClr val="0070C0"/>
                </a:solidFill>
                <a:latin typeface="blbGentium"/>
              </a:rPr>
              <a:t>	</a:t>
            </a:r>
            <a:r>
              <a:rPr lang="en-US" sz="2400" dirty="0">
                <a:latin typeface="Avenir Book" panose="02000503020000020003" pitchFamily="2" charset="0"/>
              </a:rPr>
              <a:t>- athletes not punished/reprimanded at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bema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       </a:t>
            </a:r>
            <a:r>
              <a:rPr lang="en-US" sz="2400" b="1" dirty="0">
                <a:latin typeface="Avenir Book" panose="02000503020000020003" pitchFamily="2" charset="0"/>
              </a:rPr>
              <a:t>Always rewarded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	- started in Athens, </a:t>
            </a:r>
            <a:r>
              <a:rPr lang="en-US" sz="2400" i="1" dirty="0">
                <a:latin typeface="Avenir Book" panose="02000503020000020003" pitchFamily="2" charset="0"/>
              </a:rPr>
              <a:t>top-step from which you address all  </a:t>
            </a:r>
            <a:r>
              <a:rPr lang="el-GR" sz="2800" b="0" i="0" dirty="0" err="1">
                <a:solidFill>
                  <a:srgbClr val="0070C0"/>
                </a:solidFill>
                <a:effectLst/>
                <a:latin typeface="Google Sans"/>
              </a:rPr>
              <a:t>βαίνειν</a:t>
            </a:r>
            <a:r>
              <a:rPr lang="en-US" sz="2800" i="1" dirty="0">
                <a:latin typeface="Avenir Book" panose="02000503020000020003" pitchFamily="2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venir Book" panose="02000503020000020003" pitchFamily="2" charset="0"/>
              </a:rPr>
              <a:t>bainein</a:t>
            </a:r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dirty="0">
                <a:latin typeface="Avenir Book" panose="02000503020000020003" pitchFamily="2" charset="0"/>
              </a:rPr>
              <a:t>-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raised platform/dais with steps  </a:t>
            </a:r>
            <a:r>
              <a:rPr lang="en-US" sz="2400" dirty="0">
                <a:latin typeface="Avenir Book" panose="02000503020000020003" pitchFamily="2" charset="0"/>
              </a:rPr>
              <a:t>[judge stands above recipient]</a:t>
            </a:r>
          </a:p>
          <a:p>
            <a:r>
              <a:rPr lang="en-US" sz="2600" dirty="0">
                <a:latin typeface="blbGentium"/>
              </a:rPr>
              <a:t>	</a:t>
            </a:r>
            <a:r>
              <a:rPr lang="en-US" sz="2600" dirty="0">
                <a:latin typeface="Avenir Book" panose="02000503020000020003" pitchFamily="2" charset="0"/>
              </a:rPr>
              <a:t>- </a:t>
            </a:r>
            <a:r>
              <a:rPr lang="en-US" sz="2400" dirty="0">
                <a:latin typeface="Avenir Book" panose="02000503020000020003" pitchFamily="2" charset="0"/>
              </a:rPr>
              <a:t>center of the city platform-tribunal from which judgments passed/rendered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4A681-3D3A-D326-2496-CC4FC9C81B40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FD911D3B-1BEF-21C4-1088-858CFDBB8CBE}"/>
              </a:ext>
            </a:extLst>
          </p:cNvPr>
          <p:cNvSpPr/>
          <p:nvPr/>
        </p:nvSpPr>
        <p:spPr>
          <a:xfrm>
            <a:off x="10864468" y="1688123"/>
            <a:ext cx="1122442" cy="436098"/>
          </a:xfrm>
          <a:prstGeom prst="lef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5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CEB57-08CC-D546-2AE8-EE94B285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AF89A-EDEC-B3E7-7542-4168094C7CCB}"/>
              </a:ext>
            </a:extLst>
          </p:cNvPr>
          <p:cNvSpPr txBox="1"/>
          <p:nvPr/>
        </p:nvSpPr>
        <p:spPr>
          <a:xfrm>
            <a:off x="222762" y="99947"/>
            <a:ext cx="4477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BEMA </a:t>
            </a:r>
            <a:r>
              <a:rPr lang="el-GR" sz="32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blbGentium"/>
              </a:rPr>
              <a:t> </a:t>
            </a:r>
            <a:r>
              <a:rPr lang="en-US" sz="2300" b="0" i="1" dirty="0">
                <a:effectLst/>
                <a:latin typeface="Avenir Book" panose="02000503020000020003" pitchFamily="2" charset="0"/>
              </a:rPr>
              <a:t>in 1</a:t>
            </a:r>
            <a:r>
              <a:rPr lang="en-US" sz="2300" b="0" i="1" baseline="30000" dirty="0">
                <a:effectLst/>
                <a:latin typeface="Avenir Book" panose="02000503020000020003" pitchFamily="2" charset="0"/>
              </a:rPr>
              <a:t>st</a:t>
            </a:r>
            <a:r>
              <a:rPr lang="en-US" sz="2300" b="0" i="1" dirty="0">
                <a:effectLst/>
                <a:latin typeface="Avenir Book" panose="02000503020000020003" pitchFamily="2" charset="0"/>
              </a:rPr>
              <a:t> Century AD</a:t>
            </a:r>
            <a:r>
              <a:rPr lang="en-US" sz="2300" b="0" i="0" dirty="0">
                <a:solidFill>
                  <a:srgbClr val="01103A"/>
                </a:solidFill>
                <a:effectLst/>
                <a:latin typeface="Avenir Book" panose="02000503020000020003" pitchFamily="2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B1EA6A-0178-5991-2A8C-9F1F54171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22" y="784668"/>
            <a:ext cx="6098903" cy="4574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CB87CB-221E-B106-7DD7-0552B55EB886}"/>
              </a:ext>
            </a:extLst>
          </p:cNvPr>
          <p:cNvSpPr txBox="1"/>
          <p:nvPr/>
        </p:nvSpPr>
        <p:spPr>
          <a:xfrm>
            <a:off x="804002" y="5358845"/>
            <a:ext cx="48141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</a:rPr>
              <a:t>Pilate’s </a:t>
            </a:r>
            <a:r>
              <a:rPr lang="el-GR" sz="3200" b="0" i="0" dirty="0" err="1">
                <a:solidFill>
                  <a:srgbClr val="0070C0"/>
                </a:solidFill>
                <a:effectLst/>
                <a:latin typeface="blbGentium"/>
              </a:rPr>
              <a:t>βῆμα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blbGentium"/>
              </a:rPr>
              <a:t> </a:t>
            </a:r>
            <a:r>
              <a:rPr lang="en-US" sz="2800" b="0" i="0" dirty="0">
                <a:effectLst/>
                <a:latin typeface="Avenir Book" panose="02000503020000020003" pitchFamily="2" charset="0"/>
              </a:rPr>
              <a:t>at Praetorium</a:t>
            </a:r>
          </a:p>
          <a:p>
            <a:r>
              <a:rPr lang="en-US" sz="2800" dirty="0">
                <a:latin typeface="Avenir Book" panose="02000503020000020003" pitchFamily="2" charset="0"/>
              </a:rPr>
              <a:t>   in</a:t>
            </a:r>
            <a:r>
              <a:rPr lang="en-US" sz="2800" b="0" i="0" dirty="0">
                <a:effectLst/>
                <a:latin typeface="Avenir Book" panose="02000503020000020003" pitchFamily="2" charset="0"/>
              </a:rPr>
              <a:t> Jerusalem</a:t>
            </a:r>
            <a:r>
              <a:rPr lang="en-US" sz="2800" dirty="0">
                <a:latin typeface="Avenir Book" panose="02000503020000020003" pitchFamily="2" charset="0"/>
              </a:rPr>
              <a:t> </a:t>
            </a:r>
            <a:r>
              <a:rPr lang="en-US" sz="2400" dirty="0">
                <a:latin typeface="Avenir Book" panose="02000503020000020003" pitchFamily="2" charset="0"/>
              </a:rPr>
              <a:t>[Matthew 27:19]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38C48-7145-7B1E-9EA9-01F36B77D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231" y="1322274"/>
            <a:ext cx="6430769" cy="48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4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56135</TotalTime>
  <Words>3735</Words>
  <Application>Microsoft Macintosh PowerPoint</Application>
  <PresentationFormat>Widescreen</PresentationFormat>
  <Paragraphs>421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Aptos</vt:lpstr>
      <vt:lpstr>Aptos Display</vt:lpstr>
      <vt:lpstr>Arial</vt:lpstr>
      <vt:lpstr>Arial</vt:lpstr>
      <vt:lpstr>Avenir Book</vt:lpstr>
      <vt:lpstr>blbGentium</vt:lpstr>
      <vt:lpstr>Copperplate Gothic Bold</vt:lpstr>
      <vt:lpstr>Google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Dave Newton</dc:creator>
  <cp:lastModifiedBy>Dave Newton</cp:lastModifiedBy>
  <cp:revision>446</cp:revision>
  <cp:lastPrinted>2025-02-24T22:59:59Z</cp:lastPrinted>
  <dcterms:created xsi:type="dcterms:W3CDTF">2024-12-05T18:22:41Z</dcterms:created>
  <dcterms:modified xsi:type="dcterms:W3CDTF">2025-03-10T15:12:26Z</dcterms:modified>
</cp:coreProperties>
</file>