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1" r:id="rId2"/>
    <p:sldId id="361" r:id="rId3"/>
    <p:sldId id="379" r:id="rId4"/>
    <p:sldId id="362" r:id="rId5"/>
    <p:sldId id="383" r:id="rId6"/>
    <p:sldId id="372" r:id="rId7"/>
    <p:sldId id="388" r:id="rId8"/>
    <p:sldId id="380" r:id="rId9"/>
    <p:sldId id="374" r:id="rId10"/>
    <p:sldId id="375" r:id="rId11"/>
    <p:sldId id="376" r:id="rId12"/>
    <p:sldId id="377" r:id="rId13"/>
    <p:sldId id="378" r:id="rId14"/>
    <p:sldId id="381" r:id="rId15"/>
    <p:sldId id="382" r:id="rId16"/>
    <p:sldId id="373" r:id="rId17"/>
    <p:sldId id="387" r:id="rId18"/>
    <p:sldId id="384" r:id="rId19"/>
    <p:sldId id="385" r:id="rId20"/>
    <p:sldId id="3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B3F"/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0"/>
    <p:restoredTop sz="94752"/>
  </p:normalViewPr>
  <p:slideViewPr>
    <p:cSldViewPr snapToGrid="0">
      <p:cViewPr varScale="1">
        <p:scale>
          <a:sx n="102" d="100"/>
          <a:sy n="102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6D05-4E8B-CAD7-470D-A6EC4B13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D717AE-A483-0D09-C842-696FF7B08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38DA2F-BA71-A180-8C2A-564BE2B10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4664C-29A1-5AD0-E8FC-F3E7D4210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0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32816-080D-2D2D-50B5-AE611E73F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24AC0C-5AD0-C663-761E-FA9725733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04BF7B-631D-BF74-5AF2-14D571EBE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8992A-0E90-9563-0CDB-40AC40243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6359E-256C-D8BC-01FE-BA8B6352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0ABA1-9B00-60A0-E849-6D9032CC8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20524-B90A-A6A6-D8FD-875C343C8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3B326-3FD7-3C29-9EAD-E46C5944F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9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1A60-A19E-80D9-7969-9598E0E1A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7CB04-133F-7917-8429-8566C9FDE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5DD19C-9243-19DF-5E53-97B9EDF4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B497-76C5-47B6-E8D5-D0BC780E3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00BF-109D-A353-9BDC-C4EC91398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1A273-CCC3-ED86-7CDE-EFC2C2D60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8ECF1-0DF1-D24F-0B9D-8D3FF5CBA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5861B-911B-4731-0E63-3F49A2A16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9967-52C5-B64C-2C51-D25129257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F6746-70D6-39DD-E33F-B46996E12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91E54-3723-F541-52E2-8E5666567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4567B-E809-E633-28DC-FD4F5F76C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2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3D7FA-EFAE-0A87-081D-455F0216E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FD63FB-E722-BF6D-B09E-F2258D1C1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CCA92B-DDEA-D7FA-6166-70B8B3765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A4194-2885-D3F0-372B-E0BED425B7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88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E0F6-1B0C-B0CC-B194-35574EE7E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AAD2B-4C27-1A08-96E0-069C1E7F3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C436F-10C5-5D1A-9C33-CEDE62878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CAA1E-5C84-2B10-A010-75444942E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68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84E29-3A37-BD57-8A42-77F0DD5B8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0507DD-9A38-D625-C883-E151C0674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39D48-C176-4F47-3463-42E18B75A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CE6B-9034-195E-0139-0D35A4755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6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0438D-0433-A46A-483D-DDF834EC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5D3B1D-0593-2059-C0A0-C58ED80D1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D9812-9881-699D-0E21-BB48530AA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A78E0-31E8-DAB2-3083-5FC2DA8FF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10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BC6F0-AFD7-D75F-981A-930B86270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A3F4D-36B9-354B-53E7-8A56F6643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2D864-F93B-CFFD-12EC-BB38C48F2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E5C9C-9209-E7D0-C657-DA25A7D84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AB88-9BC2-1E85-2B1A-16A40704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1581-C574-2750-330E-A8A8C06F6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A8913-9570-0354-C535-A2BA64FF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7B422-93BE-C66D-4EAD-57AAE82C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ABF75-BCE2-9A03-B3B8-F679E30A7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672AD-3F77-4C28-E2C9-6F274680E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AA0ED-B902-FAE0-EE4B-F9F8E2422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C5776-9EA5-4C6C-6B4B-37D99E018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0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A330B-9B82-4EE4-C460-5D08E13C1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1A9993-B326-5BF8-41A9-AB085AB2C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5EE83-85DF-8FB9-B707-FD5CD8F6A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E378D-9A4E-B77C-F02E-F3FF26A8A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8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55E0-2935-1E1C-94F1-1387513EA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D4E2C-2F48-9209-E3FF-BC2C941A0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0C387-3976-165E-BF51-562FF0731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C2533-B0F8-A569-C2BE-9D5AB757D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5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877A-67FF-3E54-BC5B-D598931F2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997F4-36C5-E204-F5B6-A24CB1F6E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6AC3F-66BB-0DE2-8C15-05635F700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7CACB-1564-00F2-5882-336F22E37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9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B51D-95A9-D2C0-F505-401CC69BD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BC740C-BA17-BD34-5F87-95ABC78F4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93415-35B3-70D6-2068-E3D26275C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E6E38-AA59-D572-9898-7EFFC132E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0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3E5C-35E8-7F98-8D9E-BC0C46CC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C1F4C-6987-34C5-308B-29485BD8D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D9E68-CE13-385E-B855-90F4CB466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72618-8656-21F2-2BD7-0C2AE4AAD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41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959F0-5169-A28C-4EF7-C6C4BEB3B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86CA1-BD70-882E-8133-CA0554EEF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84129-DB6F-6A5D-9221-98D214308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E2E28-B531-E74F-6769-78633897CC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884028"/>
            <a:ext cx="598362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Session-9</a:t>
            </a:r>
          </a:p>
          <a:p>
            <a:endParaRPr lang="en-US" sz="1000" b="1" dirty="0"/>
          </a:p>
          <a:p>
            <a:r>
              <a:rPr lang="en-US" sz="3600" b="1" i="1" dirty="0">
                <a:solidFill>
                  <a:srgbClr val="0070C0"/>
                </a:solidFill>
              </a:rPr>
              <a:t>Biblical Definitions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  of ‘Our Inheritance’</a:t>
            </a:r>
            <a:endParaRPr lang="en-US" sz="1400" b="1" i="1" dirty="0">
              <a:solidFill>
                <a:srgbClr val="0070C0"/>
              </a:solidFill>
            </a:endParaRPr>
          </a:p>
          <a:p>
            <a:r>
              <a:rPr lang="en-US" sz="3600" b="1" i="1" dirty="0">
                <a:solidFill>
                  <a:srgbClr val="0070C0"/>
                </a:solidFill>
              </a:rPr>
              <a:t>             </a:t>
            </a:r>
            <a:r>
              <a:rPr lang="en-US" sz="3600" b="1" i="1" dirty="0"/>
              <a:t>- </a:t>
            </a:r>
            <a:r>
              <a:rPr lang="en-US" sz="3600" b="1" dirty="0"/>
              <a:t>5 CROWNS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          </a:t>
            </a:r>
            <a:r>
              <a:rPr lang="en-US" sz="2800" b="1" i="1" dirty="0">
                <a:solidFill>
                  <a:srgbClr val="0070C0"/>
                </a:solidFill>
              </a:rPr>
              <a:t>    </a:t>
            </a:r>
            <a:r>
              <a:rPr lang="en-US" sz="2800" b="1" i="1" dirty="0"/>
              <a:t>- </a:t>
            </a:r>
            <a:r>
              <a:rPr lang="en-US" sz="3600" b="1" dirty="0"/>
              <a:t>RULING WITH JESUS</a:t>
            </a:r>
          </a:p>
          <a:p>
            <a:r>
              <a:rPr lang="en-US" sz="3600" b="1" i="1" dirty="0"/>
              <a:t>               and other Judgments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3BC10-9C2C-54A6-3926-E404AE69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9B8199-E117-65A1-0737-4F69A60930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C04E7-E9A7-8D8A-CA25-32C7AF3AE2A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17AA3-9938-2E57-7636-BE7911DB88D2}"/>
              </a:ext>
            </a:extLst>
          </p:cNvPr>
          <p:cNvSpPr txBox="1"/>
          <p:nvPr/>
        </p:nvSpPr>
        <p:spPr>
          <a:xfrm>
            <a:off x="-333643" y="778375"/>
            <a:ext cx="12111008" cy="5068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        </a:t>
            </a:r>
            <a:r>
              <a:rPr lang="en-US" sz="28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 No. 2</a:t>
            </a:r>
          </a:p>
          <a:p>
            <a:pPr indent="609585"/>
            <a:r>
              <a:rPr lang="en-US" sz="28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Life 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στέφανος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ζωή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stephanos</a:t>
            </a:r>
            <a:r>
              <a:rPr lang="en-US" sz="2400" b="1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 zo-ay</a:t>
            </a:r>
            <a:endParaRPr lang="en-US" sz="2800" b="1" dirty="0">
              <a:solidFill>
                <a:srgbClr val="BDAB3F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1:12  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blessed is the one who perseveres under trial for once approved</a:t>
            </a: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will receive the </a:t>
            </a:r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Life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“Promised” to those who love Him</a:t>
            </a:r>
          </a:p>
          <a:p>
            <a:pPr indent="609585"/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Revelation 2:10 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be fearful about what you are about to suffer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you will be imprisoned and tested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you will have tribulation, so be faithful unto death,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I will give you the </a:t>
            </a:r>
            <a:r>
              <a:rPr lang="en-US" sz="2267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Life</a:t>
            </a:r>
          </a:p>
          <a:p>
            <a:pPr indent="609585"/>
            <a:endParaRPr lang="en-US" sz="2267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speak of being tried, tested, suffering BUT persevering without fear</a:t>
            </a:r>
          </a:p>
          <a:p>
            <a:pPr indent="609585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demonstrate holding fast OVERCOME earthly life and physical death</a:t>
            </a: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to eternal life Receiving that </a:t>
            </a:r>
            <a:r>
              <a:rPr lang="en-US" sz="2400" b="1" i="1" dirty="0" err="1">
                <a:solidFill>
                  <a:srgbClr val="BDAB3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stephanos</a:t>
            </a:r>
            <a:r>
              <a:rPr lang="en-US" sz="2400" b="1" i="1" dirty="0">
                <a:solidFill>
                  <a:srgbClr val="BDAB3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zoa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life that has no end!</a:t>
            </a:r>
            <a:endParaRPr lang="en-US" sz="2267" b="1" i="1" dirty="0">
              <a:solidFill>
                <a:srgbClr val="BDAB3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8D8FD-6D0A-73BE-2EF0-FDD8263C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CDC933-3603-C67D-F7A4-B2A2D04C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5B02E-BB49-8506-180D-F7C5241E165F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0DDB77-677D-4360-EF82-888499879DA1}"/>
              </a:ext>
            </a:extLst>
          </p:cNvPr>
          <p:cNvSpPr txBox="1"/>
          <p:nvPr/>
        </p:nvSpPr>
        <p:spPr>
          <a:xfrm>
            <a:off x="4591" y="894330"/>
            <a:ext cx="11606062" cy="5468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       </a:t>
            </a:r>
            <a:r>
              <a:rPr lang="en-US" sz="28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 No. 3</a:t>
            </a:r>
          </a:p>
          <a:p>
            <a:pPr indent="609585"/>
            <a:r>
              <a:rPr lang="en-US" sz="28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Glory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στέφανος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δόξα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stephanos</a:t>
            </a:r>
            <a:r>
              <a:rPr lang="en-US" sz="2400" b="1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 doxa = glory/</a:t>
            </a:r>
            <a:r>
              <a:rPr lang="en-US" sz="2400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splendor</a:t>
            </a:r>
          </a:p>
          <a:p>
            <a:pPr indent="609585"/>
            <a:r>
              <a:rPr lang="en-US" sz="2400" i="1" dirty="0">
                <a:solidFill>
                  <a:srgbClr val="BDAB3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        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[doxology: “</a:t>
            </a:r>
            <a:r>
              <a:rPr lang="en-US" sz="2400" i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glory be to the Father . . . “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67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267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Peter 5:1-4  	</a:t>
            </a:r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shepherd the flock with love, have oversight not out of compulsion</a:t>
            </a:r>
          </a:p>
          <a:p>
            <a:pPr indent="609585"/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but voluntarily as per the Will of God, and never for sordid gain</a:t>
            </a:r>
          </a:p>
          <a:p>
            <a:pPr indent="609585"/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but serve with eagerness, and don’t lord your position of authority</a:t>
            </a:r>
          </a:p>
          <a:p>
            <a:pPr indent="609585"/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over those allotted to your charge, but be an example to the flock</a:t>
            </a:r>
          </a:p>
          <a:p>
            <a:pPr indent="609585"/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and then </a:t>
            </a:r>
            <a:r>
              <a:rPr lang="en-US" sz="2267" i="1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Chief Shepherd appears</a:t>
            </a:r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you will receive</a:t>
            </a:r>
          </a:p>
          <a:p>
            <a:pPr indent="609585"/>
            <a:r>
              <a:rPr lang="en-US" sz="2267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the unfading </a:t>
            </a:r>
            <a:r>
              <a:rPr lang="en-US" sz="2267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Crown of Glory</a:t>
            </a:r>
            <a:endParaRPr lang="en-US" sz="2267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endParaRPr lang="en-US" sz="1200" b="1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humble servant-leaders shepherding God’s people in His</a:t>
            </a: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absence, in the same loving manner as the Lord!  [not just ‘pastors’]</a:t>
            </a: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6:7-8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others as unto the Lord, and whatever good</a:t>
            </a:r>
          </a:p>
          <a:p>
            <a:pPr indent="609585"/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you do, this </a:t>
            </a:r>
            <a:r>
              <a:rPr lang="en-US" sz="25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</a:t>
            </a:r>
            <a:r>
              <a:rPr lang="en-US" sz="2500" b="1" i="1" u="sng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back</a:t>
            </a:r>
            <a:r>
              <a:rPr lang="en-US" sz="25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Lord</a:t>
            </a:r>
            <a:endParaRPr lang="en-US" sz="25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7D3DC-611D-D838-56B3-0D1414B7B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77A51-C704-B0D9-3C0E-11BE723220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40FE8C-0C81-B2FB-D4D9-16385899BD7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6795FE-E5EF-F54A-EFA7-BA529F487347}"/>
              </a:ext>
            </a:extLst>
          </p:cNvPr>
          <p:cNvSpPr txBox="1"/>
          <p:nvPr/>
        </p:nvSpPr>
        <p:spPr>
          <a:xfrm>
            <a:off x="543839" y="776764"/>
            <a:ext cx="11426013" cy="5257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      </a:t>
            </a:r>
            <a:r>
              <a:rPr lang="en-US" sz="28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 No. 4</a:t>
            </a:r>
          </a:p>
          <a:p>
            <a:pPr indent="609585"/>
            <a:r>
              <a:rPr lang="en-US" sz="24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Exultation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στέφανος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stephanos</a:t>
            </a:r>
            <a:r>
              <a:rPr lang="en-US" sz="2400" b="1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i="1" dirty="0">
                <a:effectLst/>
                <a:latin typeface="Avenir Book" panose="02000503020000020003" pitchFamily="2" charset="0"/>
              </a:rPr>
              <a:t>of pure rejoicing-joy-happiness</a:t>
            </a:r>
            <a:endParaRPr lang="en-US" sz="2400" b="1" dirty="0">
              <a:solidFill>
                <a:srgbClr val="BDAB3F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i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Rejoicing </a:t>
            </a:r>
            <a:r>
              <a:rPr lang="en-US" sz="2400" i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fruit of evangelism</a:t>
            </a:r>
            <a:r>
              <a:rPr lang="en-US" sz="2400" b="1" i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67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267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Thess. 2:19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is our hope, our joy, our </a:t>
            </a:r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Exultation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609585"/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YOU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[who believed]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we see you in the presence of 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the Lord Jesus at the harpazo . . . YOU are our glory and joy</a:t>
            </a:r>
          </a:p>
          <a:p>
            <a:pPr indent="609585"/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[those who believe because of your witness/testimony]</a:t>
            </a:r>
            <a:endParaRPr lang="en-US" sz="23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4:1 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 YOU are my beloved brothers in Christ,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whom I long to see, YOU are my joy and my </a:t>
            </a:r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</a:p>
          <a:p>
            <a:pPr indent="609585"/>
            <a:endParaRPr lang="en-US" sz="23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evangelize, spread the Gospel, rejoice in people coming to Jesus</a:t>
            </a:r>
          </a:p>
          <a:p>
            <a:pPr indent="609585"/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267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6DE74-8D64-BAA2-FF6F-804C19CDF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BC819-0CCC-20F0-8D5C-763AC10DAE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A66CAA-D54A-A4CE-7823-FA333F0E8CE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E0A2D-A5F8-DA4B-340E-D4483747CD04}"/>
              </a:ext>
            </a:extLst>
          </p:cNvPr>
          <p:cNvSpPr txBox="1"/>
          <p:nvPr/>
        </p:nvSpPr>
        <p:spPr>
          <a:xfrm>
            <a:off x="0" y="933519"/>
            <a:ext cx="11333359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      </a:t>
            </a:r>
            <a:r>
              <a:rPr lang="en-US" sz="28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 No. 5</a:t>
            </a:r>
          </a:p>
          <a:p>
            <a:pPr indent="609585"/>
            <a:r>
              <a:rPr lang="en-US" sz="24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Incorruptible Crown</a:t>
            </a:r>
            <a:r>
              <a:rPr lang="en-US" sz="2400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ἄφθαρτος</a:t>
            </a:r>
            <a:r>
              <a:rPr lang="en-US" sz="2400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στέφανος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>
                <a:solidFill>
                  <a:srgbClr val="BDAB3F"/>
                </a:solidFill>
                <a:latin typeface="Avenir Book" panose="02000503020000020003" pitchFamily="2" charset="0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aphithartos</a:t>
            </a:r>
            <a:r>
              <a:rPr lang="en-US" sz="2400" b="1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stephanos</a:t>
            </a:r>
            <a:r>
              <a:rPr lang="en-US" sz="2400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immortal!</a:t>
            </a:r>
            <a:endParaRPr lang="en-US" sz="2400" dirty="0">
              <a:solidFill>
                <a:srgbClr val="BDAB3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Corinth. 9:25 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 who competes demonstrates self-control in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in all things – here on earth they do so for a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perishable </a:t>
            </a:r>
            <a:r>
              <a:rPr lang="en-US" sz="23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[corruptible crown]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but </a:t>
            </a:r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compete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an imperishable </a:t>
            </a:r>
            <a:r>
              <a:rPr lang="en-US" sz="2300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stephanos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[incorruptible]</a:t>
            </a:r>
          </a:p>
          <a:p>
            <a:pPr indent="609585"/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in this world is temporal, corruptible, perishable</a:t>
            </a: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that one does that has an ETERNAL ROI is incorruptible and imperishable</a:t>
            </a:r>
          </a:p>
          <a:p>
            <a:pPr indent="609585"/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up for yourself “treasures in heaven”</a:t>
            </a:r>
          </a:p>
          <a:p>
            <a:pPr indent="609585"/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You are a believer [saved] but all you do is for the wrong reasons!</a:t>
            </a:r>
          </a:p>
          <a:p>
            <a:pPr indent="609585"/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OR your motives are pure, as unto Jesus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3:23-24</a:t>
            </a: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whatever you do, work at it with your whole heart, as unto </a:t>
            </a:r>
          </a:p>
          <a:p>
            <a:pPr indent="609585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and not for the praise of men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58DCD-B617-6DB1-7682-1356A69A5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51AF31-8577-9464-2A0F-C8E89ACF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B34E6-3FAA-207A-4DC2-2C4C6A5E3FC3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2B0CCF-54A4-911B-85D9-9EAE05CE04B1}"/>
              </a:ext>
            </a:extLst>
          </p:cNvPr>
          <p:cNvSpPr txBox="1"/>
          <p:nvPr/>
        </p:nvSpPr>
        <p:spPr>
          <a:xfrm>
            <a:off x="-155872" y="776765"/>
            <a:ext cx="11545148" cy="4909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      </a:t>
            </a:r>
            <a:r>
              <a:rPr lang="en-US" sz="2800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Ruling with Jesus in the Millennium</a:t>
            </a:r>
            <a:endParaRPr lang="en-US" sz="2800" b="1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dirty="0">
                <a:solidFill>
                  <a:srgbClr val="BDAB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2:26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give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authority over the nations</a:t>
            </a:r>
          </a:p>
          <a:p>
            <a:pPr indent="609585"/>
            <a:endParaRPr lang="en-US" sz="900" b="1" i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5:9-10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have made them to be a kingdom and priests to our God</a:t>
            </a:r>
          </a:p>
          <a:p>
            <a:pPr indent="609585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will reign upon the Earth</a:t>
            </a:r>
          </a:p>
          <a:p>
            <a:pPr indent="609585"/>
            <a:endParaRPr lang="en-US" sz="900" b="1" i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3:21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grant him to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 with Me on My Father’s throne</a:t>
            </a:r>
          </a:p>
          <a:p>
            <a:pPr indent="609585"/>
            <a:endParaRPr lang="en-US" sz="900" b="1" i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Cor. 6:1-3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saints will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 the world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will also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judge angels</a:t>
            </a:r>
          </a:p>
          <a:p>
            <a:pPr indent="609585"/>
            <a:endParaRPr lang="en-US" sz="900" b="1" i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Rev. 20:6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will be priests of God and Christ</a:t>
            </a:r>
          </a:p>
          <a:p>
            <a:pPr indent="609585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reign with Jesus for 1,000 years </a:t>
            </a:r>
          </a:p>
          <a:p>
            <a:pPr indent="609585"/>
            <a:endParaRPr lang="en-US" sz="9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7:27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kingdom and dominion given to the people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saints of the</a:t>
            </a:r>
          </a:p>
          <a:p>
            <a:pPr indent="609585"/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High whose kingdom is everlasting</a:t>
            </a:r>
          </a:p>
        </p:txBody>
      </p:sp>
    </p:spTree>
    <p:extLst>
      <p:ext uri="{BB962C8B-B14F-4D97-AF65-F5344CB8AC3E}">
        <p14:creationId xmlns:p14="http://schemas.microsoft.com/office/powerpoint/2010/main" val="18040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03910-BBD4-13E5-4962-3B9B0753D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02DAB-8627-D2B3-9606-D1803153EF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19B30F-ABB5-AA79-AE88-DDCBF20CA387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D9DE2-8A9F-FC89-1925-7857101ED26F}"/>
              </a:ext>
            </a:extLst>
          </p:cNvPr>
          <p:cNvSpPr txBox="1"/>
          <p:nvPr/>
        </p:nvSpPr>
        <p:spPr>
          <a:xfrm>
            <a:off x="-169076" y="1103336"/>
            <a:ext cx="11590032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      </a:t>
            </a:r>
            <a:r>
              <a:rPr lang="en-US" sz="2800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Ruling with Jesus in the Millennium</a:t>
            </a:r>
            <a:endParaRPr lang="en-US" sz="2800" b="1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dirty="0">
                <a:solidFill>
                  <a:srgbClr val="BDAB3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22:28-30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 on thrones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judging the 12 tribes of Israel</a:t>
            </a:r>
          </a:p>
          <a:p>
            <a:pPr indent="609585"/>
            <a:endParaRPr lang="en-US" sz="9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Tim. 2:12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we endure will will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reign with Him </a:t>
            </a:r>
          </a:p>
          <a:p>
            <a:pPr indent="609585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Galatians 4:7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not a slave but a son and God has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 you an heir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Matt. 5:21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were faithful with a few things, I will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you in charge of many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A9C18-B829-9CBC-9EE5-B23B4B029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61E7B4-5CA1-976C-2C85-1A2ACAF9F6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37B214-B666-4406-0124-874C7D4DA83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3FD77-4D5C-E2CD-D2EE-F8E6EA54D766}"/>
              </a:ext>
            </a:extLst>
          </p:cNvPr>
          <p:cNvSpPr txBox="1"/>
          <p:nvPr/>
        </p:nvSpPr>
        <p:spPr>
          <a:xfrm>
            <a:off x="297309" y="1000194"/>
            <a:ext cx="11115159" cy="4857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Inheritance is on reserve OUTSIDE this temporal realm  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This is where you store up additional, compounded future value 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100% risk-insured against fraud, forgery, theft, or transfers of any kind 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[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Peter 1:4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imperishable - undefiled - will not fade away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sz="1600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Consider earthly assets with their values, and then compare those to the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Rewards of your INHERITANCE and you’ll understand the perspective of </a:t>
            </a:r>
          </a:p>
          <a:p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HOW shall we live?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from the Pharisee Saul from Tarsus: </a:t>
            </a:r>
          </a:p>
          <a:p>
            <a:endParaRPr lang="en-US" sz="1333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me to live is Christ, and to die is gain” 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Philippians 1:21</a:t>
            </a:r>
          </a:p>
          <a:p>
            <a:endParaRPr lang="en-US" sz="1733" dirty="0">
              <a:solidFill>
                <a:srgbClr val="201F1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12:2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67" i="1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your eyes upon Jesus, look full in His wonderful face</a:t>
            </a:r>
          </a:p>
          <a:p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and the things of Earth will grow strangely dim</a:t>
            </a:r>
          </a:p>
          <a:p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in the light of His glory and grace”</a:t>
            </a:r>
            <a:r>
              <a:rPr lang="en-US" sz="2300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dirty="0"/>
              <a:t>[Helen </a:t>
            </a:r>
            <a:r>
              <a:rPr lang="en-US" sz="2400" dirty="0" err="1"/>
              <a:t>Lemmel</a:t>
            </a:r>
            <a:r>
              <a:rPr lang="en-US" sz="2400" dirty="0"/>
              <a:t>, 1922]</a:t>
            </a:r>
          </a:p>
        </p:txBody>
      </p:sp>
    </p:spTree>
    <p:extLst>
      <p:ext uri="{BB962C8B-B14F-4D97-AF65-F5344CB8AC3E}">
        <p14:creationId xmlns:p14="http://schemas.microsoft.com/office/powerpoint/2010/main" val="3010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738B9-648F-1912-A397-28DA80ADC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1E5AA-6966-533F-3055-5424912A71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ADC53-9F6D-EC6F-6C99-74980E15C85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B2B36-3EF5-3E8C-BB17-0A2DCEA36828}"/>
              </a:ext>
            </a:extLst>
          </p:cNvPr>
          <p:cNvSpPr txBox="1"/>
          <p:nvPr/>
        </p:nvSpPr>
        <p:spPr>
          <a:xfrm>
            <a:off x="11003" y="893600"/>
            <a:ext cx="11421716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JUDGMENTS in the Bible</a:t>
            </a:r>
          </a:p>
          <a:p>
            <a:endParaRPr lang="en-US" sz="1200" b="1" dirty="0">
              <a:solidFill>
                <a:srgbClr val="201F1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01F1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1. Bema </a:t>
            </a:r>
            <a:r>
              <a:rPr lang="en-US" sz="2400" i="1" dirty="0">
                <a:solidFill>
                  <a:srgbClr val="201F1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believers ‘good’ works OR works for wrong motives</a:t>
            </a:r>
            <a:endParaRPr lang="en-US" sz="2800" dirty="0">
              <a:solidFill>
                <a:srgbClr val="201F1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000" dirty="0">
              <a:solidFill>
                <a:srgbClr val="201F1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01F1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2. Sheep and Goats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Matt. 5:23-46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after the Tribulation, Jesus separates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	   those who come thru that horrific time on Earth based on those who had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	   faith and showed ‘good’ works toward Israel after the abomination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	   </a:t>
            </a:r>
            <a:r>
              <a:rPr 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hungry, thirsty, stranger, naked, sick, imprisoned</a:t>
            </a:r>
          </a:p>
          <a:p>
            <a:r>
              <a:rPr 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	   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“When you did it to the least of these my Hebrew brothers”</a:t>
            </a:r>
            <a:r>
              <a:rPr 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	    </a:t>
            </a:r>
            <a:r>
              <a:rPr lang="en-US" sz="2400" b="1" i="1" dirty="0">
                <a:latin typeface="Avenir Book" panose="02000503020000020003" pitchFamily="2" charset="0"/>
                <a:cs typeface="Times New Roman" panose="02020603050405020304" pitchFamily="18" charset="0"/>
              </a:rPr>
              <a:t>Goats</a:t>
            </a:r>
            <a:r>
              <a:rPr lang="en-US" sz="2400" dirty="0">
                <a:latin typeface="Avenir Book" panose="02000503020000020003" pitchFamily="2" charset="0"/>
                <a:cs typeface="Times New Roman" panose="02020603050405020304" pitchFamily="18" charset="0"/>
              </a:rPr>
              <a:t> repaid for their deeds/works that were bad”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	    </a:t>
            </a:r>
            <a:r>
              <a:rPr lang="en-US" sz="2400" b="1" i="1" dirty="0">
                <a:latin typeface="Avenir Book" panose="02000503020000020003" pitchFamily="2" charset="0"/>
                <a:cs typeface="Times New Roman" panose="02020603050405020304" pitchFamily="18" charset="0"/>
              </a:rPr>
              <a:t>Sheep </a:t>
            </a:r>
            <a:r>
              <a:rPr lang="en-US" sz="2400" dirty="0">
                <a:latin typeface="Avenir Book" panose="02000503020000020003" pitchFamily="2" charset="0"/>
                <a:cs typeface="Times New Roman" panose="02020603050405020304" pitchFamily="18" charset="0"/>
              </a:rPr>
              <a:t>rewarded for their deeds that were “good”</a:t>
            </a:r>
          </a:p>
          <a:p>
            <a:endParaRPr lang="en-US" sz="900" dirty="0">
              <a:latin typeface="Avenir Book" panose="02000503020000020003" pitchFamily="2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201F1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3. Great </a:t>
            </a:r>
            <a:r>
              <a:rPr lang="en-US" sz="28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Throne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20:11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 opened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 of Life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     sinners finally judged to eternal separation from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     God - exactly what they always wanted</a:t>
            </a:r>
            <a:endParaRPr lang="en-US" sz="2800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7A063-0A56-3E63-4BA3-CE7672C63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0375F-0DA2-C77A-46C4-BB05852FE0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E28A6A-B380-D803-9077-673A86772717}"/>
              </a:ext>
            </a:extLst>
          </p:cNvPr>
          <p:cNvSpPr txBox="1"/>
          <p:nvPr/>
        </p:nvSpPr>
        <p:spPr>
          <a:xfrm>
            <a:off x="131322" y="870656"/>
            <a:ext cx="1217211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Avenir Book" panose="02000503020000020003" pitchFamily="2" charset="0"/>
              </a:rPr>
              <a:t>CAREFUL!!!           </a:t>
            </a:r>
            <a:r>
              <a:rPr lang="en-US" sz="2800" b="1" i="1" dirty="0">
                <a:latin typeface="Avenir Book" panose="02000503020000020003" pitchFamily="2" charset="0"/>
              </a:rPr>
              <a:t>The TREE and Fruit          </a:t>
            </a:r>
            <a:r>
              <a:rPr lang="en-US" sz="2400" b="1" dirty="0">
                <a:highlight>
                  <a:srgbClr val="00FFFF"/>
                </a:highlight>
                <a:latin typeface="Avenir Book" panose="02000503020000020003" pitchFamily="2" charset="0"/>
              </a:rPr>
              <a:t>not </a:t>
            </a:r>
            <a:r>
              <a:rPr lang="en-US" sz="2400" b="1" i="1" dirty="0">
                <a:highlight>
                  <a:srgbClr val="00FFFF"/>
                </a:highlight>
                <a:latin typeface="Avenir Book" panose="02000503020000020003" pitchFamily="2" charset="0"/>
              </a:rPr>
              <a:t>bema</a:t>
            </a:r>
            <a:endParaRPr lang="en-US" sz="2400" b="1" dirty="0">
              <a:highlight>
                <a:srgbClr val="00FFFF"/>
              </a:highlight>
              <a:latin typeface="Avenir Book" panose="02000503020000020003" pitchFamily="2" charset="0"/>
            </a:endParaRPr>
          </a:p>
          <a:p>
            <a:endParaRPr lang="en-US" sz="1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600" b="1" dirty="0">
                <a:solidFill>
                  <a:srgbClr val="0070C0"/>
                </a:solidFill>
                <a:latin typeface="Avenir Book" panose="02000503020000020003" pitchFamily="2" charset="0"/>
              </a:rPr>
              <a:t>Matt. 7 </a:t>
            </a:r>
            <a:r>
              <a:rPr lang="en-US" sz="2400" dirty="0">
                <a:latin typeface="Avenir Book" panose="02000503020000020003" pitchFamily="2" charset="0"/>
              </a:rPr>
              <a:t>full context: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v15ff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false teachers, wolves in sheep’s clothing are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coming who say all right terms and catch-phrases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Matt. 7:21-23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Not everyone who says to Me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“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Lord, Lord” will enter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kingdom of heaven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 - but he who does the will of My Father who is in Heaven 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will enter - many will say to Me on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THAT DAY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: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“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Lord, Lord” did we not </a:t>
            </a:r>
            <a:r>
              <a:rPr lang="en-US" sz="25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prophesy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 in Your name and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 Your name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[Lord Lord] </a:t>
            </a:r>
            <a:r>
              <a:rPr lang="en-US" sz="25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cast out demons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, and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 Your name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[Lord Lord]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perform many </a:t>
            </a:r>
            <a:r>
              <a:rPr lang="en-US" sz="25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miracles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?  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[nothing about Word]</a:t>
            </a:r>
            <a:endParaRPr lang="en-US" sz="23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8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Then I will declare to them  “</a:t>
            </a:r>
            <a:r>
              <a:rPr lang="en-US" sz="25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I </a:t>
            </a:r>
            <a:r>
              <a:rPr lang="en-US" sz="2500" b="1" i="1" u="sng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Never</a:t>
            </a:r>
            <a:r>
              <a:rPr lang="en-US" sz="25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 </a:t>
            </a:r>
            <a:r>
              <a:rPr lang="en-US" sz="25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K</a:t>
            </a:r>
            <a:r>
              <a:rPr lang="en-US" sz="25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new </a:t>
            </a:r>
            <a:r>
              <a:rPr lang="en-US" sz="25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Y</a:t>
            </a:r>
            <a:r>
              <a:rPr lang="en-US" sz="25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ou 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so now depart from Me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</a:t>
            </a:r>
            <a:r>
              <a:rPr lang="en-US" sz="25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you who practice lawlessness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”</a:t>
            </a:r>
          </a:p>
          <a:p>
            <a:endParaRPr lang="en-US" sz="10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</a:t>
            </a:r>
            <a:r>
              <a:rPr lang="en-US" sz="2800" b="1" dirty="0">
                <a:latin typeface="Avenir Book" panose="02000503020000020003" pitchFamily="2" charset="0"/>
              </a:rPr>
              <a:t>This is about FALSE PROPHETS </a:t>
            </a:r>
            <a:r>
              <a:rPr lang="en-US" sz="2400" b="1" dirty="0">
                <a:latin typeface="Avenir Book" panose="02000503020000020003" pitchFamily="2" charset="0"/>
              </a:rPr>
              <a:t>&amp;</a:t>
            </a:r>
            <a:r>
              <a:rPr lang="en-US" sz="2800" b="1" dirty="0">
                <a:latin typeface="Avenir Book" panose="02000503020000020003" pitchFamily="2" charset="0"/>
              </a:rPr>
              <a:t> TEACHERS!!</a:t>
            </a:r>
            <a:endParaRPr lang="en-US" sz="23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D6B20-8B98-61E8-446F-BB7CA4624CAE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703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16883-321E-A4A8-CEC6-875562A2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043AE-2788-A6B5-BB2C-3B03D2EAE4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61DF9E-25AD-5C33-F743-89A97FD75FA1}"/>
              </a:ext>
            </a:extLst>
          </p:cNvPr>
          <p:cNvSpPr txBox="1"/>
          <p:nvPr/>
        </p:nvSpPr>
        <p:spPr>
          <a:xfrm>
            <a:off x="111209" y="109745"/>
            <a:ext cx="11548354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Avenir Book" panose="02000503020000020003" pitchFamily="2" charset="0"/>
              </a:rPr>
              <a:t>CAREFUL!!!              </a:t>
            </a:r>
            <a:r>
              <a:rPr lang="en-US" sz="2800" b="1" i="1" dirty="0">
                <a:latin typeface="Avenir Book" panose="02000503020000020003" pitchFamily="2" charset="0"/>
              </a:rPr>
              <a:t>the Marriage Feast      </a:t>
            </a:r>
            <a:r>
              <a:rPr lang="en-US" sz="2400" b="1" dirty="0">
                <a:highlight>
                  <a:srgbClr val="00FFFF"/>
                </a:highlight>
                <a:latin typeface="Avenir Book" panose="02000503020000020003" pitchFamily="2" charset="0"/>
              </a:rPr>
              <a:t>not </a:t>
            </a:r>
            <a:r>
              <a:rPr lang="en-US" sz="2400" b="1" i="1" dirty="0">
                <a:highlight>
                  <a:srgbClr val="00FFFF"/>
                </a:highlight>
                <a:latin typeface="Avenir Book" panose="02000503020000020003" pitchFamily="2" charset="0"/>
              </a:rPr>
              <a:t>bema</a:t>
            </a:r>
          </a:p>
          <a:p>
            <a:endParaRPr lang="en-US" sz="12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Matt. 25:1-13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Ten virgins awaiting the Groom + Bride 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</a:t>
            </a:r>
            <a:r>
              <a:rPr lang="en-US" sz="2300" dirty="0">
                <a:latin typeface="Avenir Book" panose="02000503020000020003" pitchFamily="2" charset="0"/>
              </a:rPr>
              <a:t>[Jewish believers came thru Tribulation awaiting Jesus’ 2</a:t>
            </a:r>
            <a:r>
              <a:rPr lang="en-US" sz="2300" baseline="30000" dirty="0">
                <a:latin typeface="Avenir Book" panose="02000503020000020003" pitchFamily="2" charset="0"/>
              </a:rPr>
              <a:t>nd</a:t>
            </a:r>
            <a:r>
              <a:rPr lang="en-US" sz="2300" dirty="0">
                <a:latin typeface="Avenir Book" panose="02000503020000020003" pitchFamily="2" charset="0"/>
              </a:rPr>
              <a:t> Coming]	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    </a:t>
            </a:r>
            <a:r>
              <a:rPr lang="en-US" sz="2300" b="1" dirty="0">
                <a:latin typeface="Avenir Book" panose="02000503020000020003" pitchFamily="2" charset="0"/>
              </a:rPr>
              <a:t>This is about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Israel</a:t>
            </a:r>
            <a:r>
              <a:rPr lang="en-US" sz="2300" b="1" dirty="0">
                <a:latin typeface="Avenir Book" panose="02000503020000020003" pitchFamily="2" charset="0"/>
              </a:rPr>
              <a:t> prepared or not for Marriage Supper of Lamb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</a:p>
          <a:p>
            <a:endParaRPr lang="en-US" sz="1200" b="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			     </a:t>
            </a:r>
            <a:r>
              <a:rPr lang="en-US" sz="2300" b="1" i="1" dirty="0">
                <a:latin typeface="Avenir Book" panose="02000503020000020003" pitchFamily="2" charset="0"/>
              </a:rPr>
              <a:t>the </a:t>
            </a:r>
            <a:r>
              <a:rPr lang="en-US" sz="2800" b="1" i="1" dirty="0">
                <a:latin typeface="Avenir Book" panose="02000503020000020003" pitchFamily="2" charset="0"/>
              </a:rPr>
              <a:t>Banquet Invitations     </a:t>
            </a:r>
            <a:r>
              <a:rPr lang="en-US" sz="2300" b="1" dirty="0">
                <a:highlight>
                  <a:srgbClr val="00FFFF"/>
                </a:highlight>
                <a:latin typeface="Avenir Book" panose="02000503020000020003" pitchFamily="2" charset="0"/>
              </a:rPr>
              <a:t>not </a:t>
            </a:r>
            <a:r>
              <a:rPr lang="en-US" sz="2300" b="1" i="1" dirty="0">
                <a:highlight>
                  <a:srgbClr val="00FFFF"/>
                </a:highlight>
                <a:latin typeface="Avenir Book" panose="02000503020000020003" pitchFamily="2" charset="0"/>
              </a:rPr>
              <a:t>bema</a:t>
            </a:r>
            <a:endParaRPr lang="en-US" sz="2300" b="1" dirty="0">
              <a:highlight>
                <a:srgbClr val="00FFFF"/>
              </a:highlight>
              <a:latin typeface="Avenir Book" panose="02000503020000020003" pitchFamily="2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Matt. 22:1-14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King gives feast and invitations to attend, but invitees have no regard</a:t>
            </a:r>
          </a:p>
          <a:p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King’s prophets killed by invitees, so He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judges them and </a:t>
            </a:r>
          </a:p>
          <a:p>
            <a:r>
              <a:rPr lang="en-US" sz="23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send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s invites out to all evil and good to fill wedding hall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  But King finds those without proper wedding clothes – they are bound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and thrown into outer darkness – </a:t>
            </a:r>
            <a:r>
              <a:rPr lang="en-US" sz="2300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MANY are called, few are chosen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</a:t>
            </a:r>
            <a:r>
              <a:rPr lang="en-US" sz="2300" dirty="0">
                <a:latin typeface="Avenir Book" panose="02000503020000020003" pitchFamily="2" charset="0"/>
              </a:rPr>
              <a:t>NJ Presbyterian church</a:t>
            </a:r>
            <a:r>
              <a:rPr lang="en-US" sz="2300" i="1" dirty="0">
                <a:latin typeface="Avenir Book" panose="02000503020000020003" pitchFamily="2" charset="0"/>
              </a:rPr>
              <a:t>: “Many are cold, but few are frozen”</a:t>
            </a:r>
          </a:p>
          <a:p>
            <a:r>
              <a:rPr lang="en-US" sz="2300" i="1" dirty="0">
                <a:latin typeface="Avenir Book" panose="02000503020000020003" pitchFamily="2" charset="0"/>
              </a:rPr>
              <a:t>			    </a:t>
            </a:r>
            <a:r>
              <a:rPr lang="en-US" sz="2300" b="1" dirty="0">
                <a:latin typeface="Avenir Book" panose="02000503020000020003" pitchFamily="2" charset="0"/>
              </a:rPr>
              <a:t>True meaning: Many invited but far fewer </a:t>
            </a:r>
            <a:r>
              <a:rPr lang="en-US" sz="2300" b="1" i="1" u="sng" dirty="0">
                <a:latin typeface="Avenir Book" panose="02000503020000020003" pitchFamily="2" charset="0"/>
              </a:rPr>
              <a:t>choose to attend</a:t>
            </a:r>
          </a:p>
          <a:p>
            <a:endParaRPr lang="en-US" sz="1200" i="1" dirty="0">
              <a:latin typeface="Avenir Book" panose="02000503020000020003" pitchFamily="2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Luke 24:16-24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similar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invitees have excuses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so 2</a:t>
            </a:r>
            <a:r>
              <a:rPr lang="en-US" sz="2300" i="1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nd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invite goes out to all and none of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those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originally invited will taste of that feast</a:t>
            </a:r>
          </a:p>
          <a:p>
            <a:endParaRPr lang="en-US" sz="11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</a:t>
            </a:r>
            <a:r>
              <a:rPr lang="en-US" sz="2500" b="1" dirty="0">
                <a:latin typeface="Avenir Book" panose="02000503020000020003" pitchFamily="2" charset="0"/>
              </a:rPr>
              <a:t>These are about ISRAEL REJECTING God’s Word and Prophets</a:t>
            </a:r>
            <a:endParaRPr lang="en-US" sz="2500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CFBC5-34E2-3ADF-31A7-3EAF6ECD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1E992-5D87-ACFA-EC22-BC37E44353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D16661-B469-C2C5-D140-F6F611B1F207}"/>
              </a:ext>
            </a:extLst>
          </p:cNvPr>
          <p:cNvSpPr txBox="1"/>
          <p:nvPr/>
        </p:nvSpPr>
        <p:spPr>
          <a:xfrm>
            <a:off x="189992" y="844530"/>
            <a:ext cx="116545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Last Week 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Hebrews 4:12-13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God’s WORD </a:t>
            </a:r>
            <a:r>
              <a:rPr lang="en-US" sz="2300" b="1" dirty="0">
                <a:latin typeface="Avenir Book" panose="02000503020000020003" pitchFamily="2" charset="0"/>
              </a:rPr>
              <a:t>and </a:t>
            </a:r>
            <a:r>
              <a:rPr lang="en-US" sz="2400" dirty="0">
                <a:latin typeface="Avenir Book" panose="02000503020000020003" pitchFamily="2" charset="0"/>
              </a:rPr>
              <a:t>the </a:t>
            </a:r>
            <a:r>
              <a:rPr lang="en-US" sz="2400" b="1" dirty="0">
                <a:latin typeface="Avenir Book" panose="02000503020000020003" pitchFamily="2" charset="0"/>
              </a:rPr>
              <a:t>BEMA </a:t>
            </a:r>
            <a:r>
              <a:rPr lang="el-GR" sz="3200" b="0" i="0" dirty="0" err="1">
                <a:solidFill>
                  <a:srgbClr val="0070C0"/>
                </a:solidFill>
                <a:effectLst/>
                <a:latin typeface="blbGentium"/>
              </a:rPr>
              <a:t>βῆμα</a:t>
            </a:r>
            <a:r>
              <a:rPr lang="en-US" sz="3200" dirty="0">
                <a:solidFill>
                  <a:srgbClr val="0070C0"/>
                </a:solidFill>
                <a:latin typeface="blbGentium"/>
              </a:rPr>
              <a:t>    </a:t>
            </a:r>
          </a:p>
          <a:p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latin typeface="Avenir Book" panose="02000503020000020003" pitchFamily="2" charset="0"/>
              </a:rPr>
              <a:t>Tonight - 2 things happen at the Bema:  1] </a:t>
            </a:r>
            <a:r>
              <a:rPr lang="en-US" sz="2400" b="1" i="1" dirty="0">
                <a:latin typeface="Avenir Book" panose="02000503020000020003" pitchFamily="2" charset="0"/>
              </a:rPr>
              <a:t>O</a:t>
            </a:r>
            <a:r>
              <a:rPr lang="en-US" sz="2400" i="1" dirty="0">
                <a:latin typeface="Avenir Book" panose="02000503020000020003" pitchFamily="2" charset="0"/>
              </a:rPr>
              <a:t>ur works and motives “tested by fire”</a:t>
            </a:r>
          </a:p>
          <a:p>
            <a:r>
              <a:rPr lang="en-US" sz="2400" b="1" i="1" dirty="0">
                <a:latin typeface="Avenir Book" panose="02000503020000020003" pitchFamily="2" charset="0"/>
              </a:rPr>
              <a:t>						  </a:t>
            </a:r>
            <a:r>
              <a:rPr lang="en-US" sz="2400" b="1" dirty="0">
                <a:latin typeface="Avenir Book" panose="02000503020000020003" pitchFamily="2" charset="0"/>
              </a:rPr>
              <a:t>2] </a:t>
            </a:r>
            <a:r>
              <a:rPr lang="en-US" sz="2400" b="1" i="1" dirty="0">
                <a:latin typeface="Avenir Book" panose="02000503020000020003" pitchFamily="2" charset="0"/>
              </a:rPr>
              <a:t>R</a:t>
            </a:r>
            <a:r>
              <a:rPr lang="en-US" sz="2400" i="1" dirty="0">
                <a:latin typeface="Avenir Book" panose="02000503020000020003" pitchFamily="2" charset="0"/>
              </a:rPr>
              <a:t>ewards given by the Lord for “tested”</a:t>
            </a:r>
            <a:endParaRPr lang="en-US" sz="15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“My </a:t>
            </a:r>
            <a:r>
              <a:rPr lang="en-US" sz="2500" b="1" i="1" u="sng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Reward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is with Me”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Rev. 22:12 </a:t>
            </a:r>
          </a:p>
          <a:p>
            <a:endParaRPr lang="en-US" sz="8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Scriptures about His Reward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Peter 1:9-11		Colossians 3:23-24		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John 8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Timothy 4:8		Matthew 5:12		Matthew 9:41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Luke 6:22-23			Luke 6:35			Luke 14:14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Hebrews 10:34-35		Matthew 6:4-6		Titus 3:8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Matthew 16:19-21		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4:1-2		Rev. 3:11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Revelation 3:4-5		Revelation 22:12		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Tim. 2:12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Revelation 3:21		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9:24-27		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5:1-10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3:11-15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DF5A66-CC8E-DA51-3CA6-899D8AFB832F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14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226A6-2C2E-4862-C218-61B95F319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A78A2-3649-C085-B58D-9F98336B6F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ED4492-93E9-FEF8-33FC-17F7B594E430}"/>
              </a:ext>
            </a:extLst>
          </p:cNvPr>
          <p:cNvSpPr txBox="1"/>
          <p:nvPr/>
        </p:nvSpPr>
        <p:spPr>
          <a:xfrm>
            <a:off x="-200581" y="18957"/>
            <a:ext cx="12293815" cy="57400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     </a:t>
            </a:r>
            <a:r>
              <a:rPr lang="en-US" sz="2400" b="1" dirty="0">
                <a:solidFill>
                  <a:srgbClr val="FF0000"/>
                </a:solidFill>
                <a:latin typeface="Avenir Book" panose="02000503020000020003" pitchFamily="2" charset="0"/>
              </a:rPr>
              <a:t>CAREFUL!!!              </a:t>
            </a:r>
            <a:r>
              <a:rPr lang="en-US" sz="2800" b="1" i="1" dirty="0">
                <a:latin typeface="Avenir Book" panose="02000503020000020003" pitchFamily="2" charset="0"/>
              </a:rPr>
              <a:t>The Talents     </a:t>
            </a:r>
            <a:r>
              <a:rPr lang="en-US" sz="2000" dirty="0">
                <a:latin typeface="Avenir Book" panose="02000503020000020003" pitchFamily="2" charset="0"/>
              </a:rPr>
              <a:t>[just after the 10 virgins]     </a:t>
            </a:r>
            <a:r>
              <a:rPr lang="en-US" sz="2400" b="1" dirty="0">
                <a:highlight>
                  <a:srgbClr val="00FFFF"/>
                </a:highlight>
                <a:latin typeface="Avenir Book" panose="02000503020000020003" pitchFamily="2" charset="0"/>
              </a:rPr>
              <a:t>not </a:t>
            </a:r>
            <a:r>
              <a:rPr lang="en-US" sz="2400" b="1" i="1" dirty="0">
                <a:highlight>
                  <a:srgbClr val="00FFFF"/>
                </a:highlight>
                <a:latin typeface="Avenir Book" panose="02000503020000020003" pitchFamily="2" charset="0"/>
              </a:rPr>
              <a:t>bema</a:t>
            </a:r>
            <a:endParaRPr lang="en-US" sz="2400" b="1" dirty="0">
              <a:highlight>
                <a:srgbClr val="00FFFF"/>
              </a:highlight>
              <a:latin typeface="Avenir Book" panose="02000503020000020003" pitchFamily="2" charset="0"/>
            </a:endParaRPr>
          </a:p>
          <a:p>
            <a:endParaRPr lang="en-US" sz="800" b="1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     Matt. 25:14-30</a:t>
            </a:r>
            <a:r>
              <a:rPr lang="en-US" sz="22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Master entrusts stewardship of 10 talents, 5 talents, and 1 talent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different distribution as He wills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latin typeface="Avenir Book" panose="02000503020000020003" pitchFamily="2" charset="0"/>
              </a:rPr>
              <a:t>Context of Chaps. 24-25 </a:t>
            </a:r>
            <a:r>
              <a:rPr lang="en-US" sz="2300" dirty="0">
                <a:latin typeface="Avenir Book" panose="02000503020000020003" pitchFamily="2" charset="0"/>
              </a:rPr>
              <a:t>= 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Israel thru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Tribulation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before </a:t>
            </a:r>
            <a:r>
              <a:rPr lang="en-US" sz="2300" dirty="0">
                <a:latin typeface="Avenir Book" panose="02000503020000020003" pitchFamily="2" charset="0"/>
              </a:rPr>
              <a:t>the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2</a:t>
            </a:r>
            <a:r>
              <a:rPr lang="en-US" sz="2300" b="0" baseline="30000" dirty="0">
                <a:effectLst/>
                <a:latin typeface="Avenir Book" panose="02000503020000020003" pitchFamily="2" charset="0"/>
              </a:rPr>
              <a:t>nd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Coming of Jesus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	- two faithful stewards are rewarded</a:t>
            </a: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	-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unfaithful steward is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chastised and punished </a:t>
            </a:r>
          </a:p>
          <a:p>
            <a:endParaRPr lang="en-US" sz="9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Luke 19:11ff 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Master departs and entrusts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minas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to His bondslaves 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until He returns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– Those faithful in this, even more given to them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v27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Master kills these enemies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“who do not want Me to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reign over them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”</a:t>
            </a:r>
          </a:p>
          <a:p>
            <a:endParaRPr lang="en-US" sz="11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 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BOTH parables end in death of irresponsible servant [NOT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believers at Bema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]</a:t>
            </a:r>
          </a:p>
          <a:p>
            <a:endParaRPr lang="en-US" sz="700" dirty="0">
              <a:latin typeface="Avenir Book" panose="02000503020000020003" pitchFamily="2" charset="0"/>
            </a:endParaRPr>
          </a:p>
          <a:p>
            <a:r>
              <a:rPr lang="en-US" sz="700" b="1" dirty="0">
                <a:effectLst/>
                <a:latin typeface="Avenir Book" panose="02000503020000020003" pitchFamily="2" charset="0"/>
              </a:rPr>
              <a:t>        </a:t>
            </a:r>
            <a:r>
              <a:rPr lang="en-US" sz="2300" b="1" dirty="0">
                <a:latin typeface="Avenir Book" panose="02000503020000020003" pitchFamily="2" charset="0"/>
              </a:rPr>
              <a:t>      Instead sam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e as </a:t>
            </a:r>
            <a:r>
              <a:rPr lang="en-US" sz="23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Matt. 25:32-33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sheep and goats separated </a:t>
            </a:r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by God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to Sheep: “Inherit the kingdom prepared for you”</a:t>
            </a:r>
          </a:p>
          <a:p>
            <a:r>
              <a:rPr lang="en-US" sz="23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	   to Goats: “Depart from me to eternal fire prepared for Satan, angels”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   </a:t>
            </a:r>
            <a:r>
              <a:rPr lang="en-US" sz="2300" dirty="0">
                <a:latin typeface="Avenir Book" panose="02000503020000020003" pitchFamily="2" charset="0"/>
              </a:rPr>
              <a:t>In direct context of “good works” to: </a:t>
            </a:r>
            <a:r>
              <a:rPr lang="en-US" sz="2300" i="1" dirty="0">
                <a:latin typeface="Avenir Book" panose="02000503020000020003" pitchFamily="2" charset="0"/>
              </a:rPr>
              <a:t>hungry thirsty stranger naked sick imprisoned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8A4006-5911-1ED1-6706-A702A99E5DF8}"/>
              </a:ext>
            </a:extLst>
          </p:cNvPr>
          <p:cNvCxnSpPr/>
          <p:nvPr/>
        </p:nvCxnSpPr>
        <p:spPr>
          <a:xfrm>
            <a:off x="1842052" y="967409"/>
            <a:ext cx="1205948" cy="3313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9A1CC-CA28-9748-0C86-A1B8E1620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909CF-3272-8F69-38EC-10333D061B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C00-9AD7-0475-06BD-FF933A906CCE}"/>
              </a:ext>
            </a:extLst>
          </p:cNvPr>
          <p:cNvSpPr txBox="1"/>
          <p:nvPr/>
        </p:nvSpPr>
        <p:spPr>
          <a:xfrm>
            <a:off x="3504173" y="538125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2FB44-1D56-35C5-7B17-79BAF84B021F}"/>
              </a:ext>
            </a:extLst>
          </p:cNvPr>
          <p:cNvSpPr txBox="1"/>
          <p:nvPr/>
        </p:nvSpPr>
        <p:spPr>
          <a:xfrm>
            <a:off x="-627248" y="1445713"/>
            <a:ext cx="540808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NEXT WEEK</a:t>
            </a:r>
          </a:p>
          <a:p>
            <a:endParaRPr lang="en-US" sz="2400" b="1" dirty="0"/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sz="3200" b="1" i="1" dirty="0">
                <a:solidFill>
                  <a:srgbClr val="0070C0"/>
                </a:solidFill>
              </a:rPr>
              <a:t>Hebrews 4:14 thru 5:6</a:t>
            </a: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endParaRPr lang="en-US" sz="1200" b="1" i="1" dirty="0">
              <a:solidFill>
                <a:srgbClr val="0070C0"/>
              </a:solidFill>
            </a:endParaRPr>
          </a:p>
          <a:p>
            <a:pPr algn="l" fontAlgn="base"/>
            <a:r>
              <a:rPr lang="en-US" sz="3200" b="1" i="1" dirty="0">
                <a:solidFill>
                  <a:srgbClr val="0070C0"/>
                </a:solidFill>
              </a:rPr>
              <a:t>            </a:t>
            </a:r>
            <a:r>
              <a:rPr lang="en-US" sz="3200" b="0" i="1" dirty="0">
                <a:effectLst/>
              </a:rPr>
              <a:t>Cites Psalms 2:7, 110:4</a:t>
            </a:r>
            <a:endParaRPr lang="en-US" sz="3200" b="0" i="0" dirty="0">
              <a:effectLst/>
            </a:endParaRPr>
          </a:p>
          <a:p>
            <a:pPr algn="l" fontAlgn="base"/>
            <a:r>
              <a:rPr lang="en-US" sz="3200" b="0" i="1" dirty="0">
                <a:effectLst/>
              </a:rPr>
              <a:t>           Infers Psalm 139:7-12</a:t>
            </a:r>
            <a:endParaRPr lang="en-US" sz="3200" b="0" i="0" dirty="0">
              <a:effectLst/>
            </a:endParaRPr>
          </a:p>
          <a:p>
            <a:endParaRPr lang="en-US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4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8097-FA1D-F7CF-A88A-9DC88E84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9B3E0-3C3A-EEB2-6111-95630634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F8324-3221-AFB2-1157-B280E5EC1E59}"/>
              </a:ext>
            </a:extLst>
          </p:cNvPr>
          <p:cNvSpPr txBox="1"/>
          <p:nvPr/>
        </p:nvSpPr>
        <p:spPr>
          <a:xfrm>
            <a:off x="189992" y="844530"/>
            <a:ext cx="10677410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>
                <a:latin typeface="Avenir Book" panose="02000503020000020003" pitchFamily="2" charset="0"/>
              </a:rPr>
              <a:t>Last Week 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Hebrews 4:12-13 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God’s WORD 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</a:t>
            </a:r>
            <a:r>
              <a:rPr lang="en-US" sz="2300" b="1" dirty="0">
                <a:latin typeface="Avenir Book" panose="02000503020000020003" pitchFamily="2" charset="0"/>
              </a:rPr>
              <a:t>and </a:t>
            </a:r>
            <a:r>
              <a:rPr lang="en-US" sz="2400" dirty="0">
                <a:latin typeface="Avenir Book" panose="02000503020000020003" pitchFamily="2" charset="0"/>
              </a:rPr>
              <a:t>the </a:t>
            </a:r>
            <a:r>
              <a:rPr lang="en-US" sz="2400" b="1" dirty="0">
                <a:latin typeface="Avenir Book" panose="02000503020000020003" pitchFamily="2" charset="0"/>
              </a:rPr>
              <a:t>BEMA </a:t>
            </a:r>
            <a:r>
              <a:rPr lang="el-GR" sz="3200" b="0" i="0" dirty="0" err="1">
                <a:solidFill>
                  <a:srgbClr val="0070C0"/>
                </a:solidFill>
                <a:effectLst/>
                <a:latin typeface="blbGentium"/>
              </a:rPr>
              <a:t>βῆμα</a:t>
            </a:r>
            <a:r>
              <a:rPr lang="en-US" sz="3200" dirty="0">
                <a:solidFill>
                  <a:srgbClr val="0070C0"/>
                </a:solidFill>
                <a:latin typeface="blbGentium"/>
              </a:rPr>
              <a:t>    </a:t>
            </a:r>
            <a:r>
              <a:rPr lang="en-US" sz="2800" dirty="0">
                <a:latin typeface="Avenir Book" panose="02000503020000020003" pitchFamily="2" charset="0"/>
              </a:rPr>
              <a:t>This is </a:t>
            </a:r>
            <a:r>
              <a:rPr lang="en-US" sz="2800" b="1" u="sng" dirty="0">
                <a:latin typeface="Avenir Book" panose="02000503020000020003" pitchFamily="2" charset="0"/>
              </a:rPr>
              <a:t>NOT</a:t>
            </a:r>
            <a:r>
              <a:rPr lang="en-US" sz="2800" dirty="0">
                <a:latin typeface="Avenir Book" panose="02000503020000020003" pitchFamily="2" charset="0"/>
              </a:rPr>
              <a:t> judgment of sin</a:t>
            </a:r>
          </a:p>
          <a:p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8:1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NO condemnation for those who are in Christ</a:t>
            </a: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Psalm 103:12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sin is </a:t>
            </a:r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far as the East is from the West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1200" b="1" dirty="0">
              <a:latin typeface="Avenir Book" panose="02000503020000020003" pitchFamily="2" charset="0"/>
            </a:endParaRPr>
          </a:p>
          <a:p>
            <a:r>
              <a:rPr lang="en-US" sz="2400" b="1" dirty="0">
                <a:latin typeface="Avenir Book" panose="02000503020000020003" pitchFamily="2" charset="0"/>
              </a:rPr>
              <a:t>  </a:t>
            </a:r>
            <a:r>
              <a:rPr lang="en-US" sz="2800" b="1" dirty="0">
                <a:latin typeface="Avenir Book" panose="02000503020000020003" pitchFamily="2" charset="0"/>
              </a:rPr>
              <a:t>Tonight:</a:t>
            </a:r>
            <a:r>
              <a:rPr lang="en-US" sz="2400" b="1" dirty="0">
                <a:latin typeface="Avenir Book" panose="02000503020000020003" pitchFamily="2" charset="0"/>
              </a:rPr>
              <a:t>  </a:t>
            </a:r>
            <a:r>
              <a:rPr lang="en-US" sz="2800" i="1" dirty="0">
                <a:latin typeface="Avenir Book" panose="02000503020000020003" pitchFamily="2" charset="0"/>
              </a:rPr>
              <a:t>What is the “Inheritance”?   What are the “Rewards” </a:t>
            </a:r>
            <a:r>
              <a:rPr lang="en-US" sz="3200" b="1" dirty="0">
                <a:latin typeface="Avenir Book" panose="02000503020000020003" pitchFamily="2" charset="0"/>
              </a:rPr>
              <a:t>?</a:t>
            </a:r>
          </a:p>
          <a:p>
            <a:endParaRPr lang="en-US" sz="7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saved from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wrath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when He judges sin     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5:9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We’re not destined for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wrath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for </a:t>
            </a:r>
            <a:r>
              <a:rPr lang="en-US" sz="2400" b="1" i="1" u="sng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inheritance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Thess. 5:9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Great JOY standing before the Lord in resurrection bodies,  YET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</a:rPr>
              <a:t>there could be tears because of regret over lost opportunities in life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Rev. 21:4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will wipe away every tear from our eyes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John 2:28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at the harpazo we want to have confidence and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	            not shrink/cower away from Him in shame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D1516-55ED-83E2-BB2C-9E5C8E2CD55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72747-1108-2758-83C8-D5FE8A95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B98D1-743C-AD7C-06FE-1DBF6203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A6B13-86B4-9B47-E1E5-554C35DA91D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57F628-3454-DCB7-6347-7CBE45522356}"/>
              </a:ext>
            </a:extLst>
          </p:cNvPr>
          <p:cNvSpPr txBox="1"/>
          <p:nvPr/>
        </p:nvSpPr>
        <p:spPr>
          <a:xfrm>
            <a:off x="320765" y="891286"/>
            <a:ext cx="10716395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best part?   Your inheritance comes without any cost to you: </a:t>
            </a:r>
          </a:p>
          <a:p>
            <a:endParaRPr lang="en-US" sz="800" dirty="0">
              <a:solidFill>
                <a:srgbClr val="201F1E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No legal fees	- No intermediary transaction fees</a:t>
            </a:r>
          </a:p>
          <a:p>
            <a:r>
              <a:rPr lang="en-US" sz="24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No finder’s fees 	- No management fees </a:t>
            </a:r>
          </a:p>
          <a:p>
            <a:endParaRPr lang="en-US" sz="800" dirty="0">
              <a:solidFill>
                <a:srgbClr val="201F1E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NO taxes of any kind.   </a:t>
            </a:r>
            <a:r>
              <a:rPr lang="en-US" sz="2800" b="1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Everything for sin has already been paid</a:t>
            </a:r>
          </a:p>
          <a:p>
            <a:endParaRPr lang="en-US" sz="1300" b="1" i="1" dirty="0">
              <a:solidFill>
                <a:srgbClr val="201F1E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Romans 8:17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children of God then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fellow-heirs with Jesus</a:t>
            </a:r>
            <a:endParaRPr lang="en-US" sz="2500" b="1" i="1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3:6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Gentiles are now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fellow heirs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partakers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Promise</a:t>
            </a: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Rev. 4:1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meta-tauta then a door opened in Heaven and 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[harpazo]</a:t>
            </a:r>
            <a:endParaRPr lang="en-US" sz="2400" i="1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“Come up here and I will show you the things that WILL take place”</a:t>
            </a:r>
          </a:p>
          <a:p>
            <a:endParaRPr lang="en-US" sz="1200" b="1" dirty="0">
              <a:solidFill>
                <a:srgbClr val="0070C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u="sng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harpazo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Marriage at throne, then the Bema, I might ask,</a:t>
            </a:r>
          </a:p>
          <a:p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400" b="1" i="1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“How did you do with the time you still had in 2025 and beyond?”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i="1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82B6F-9A33-B976-C7EA-4178776B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ED1E8-5F2E-7BD8-2F59-22EC3126B3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CBF58E-9D93-DD18-9FD0-360929A0470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18C67-F915-6D3B-9C64-7F1298D742D4}"/>
              </a:ext>
            </a:extLst>
          </p:cNvPr>
          <p:cNvSpPr txBox="1"/>
          <p:nvPr/>
        </p:nvSpPr>
        <p:spPr>
          <a:xfrm>
            <a:off x="318151" y="646331"/>
            <a:ext cx="11496160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ONLY Basis for our “works” . . . </a:t>
            </a:r>
          </a:p>
          <a:p>
            <a:r>
              <a:rPr lang="en-US" sz="2800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Ephesians 2:10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His workmanship created for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Works!</a:t>
            </a:r>
            <a:endParaRPr lang="en-US" sz="2800" b="1" dirty="0">
              <a:solidFill>
                <a:srgbClr val="201F1E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GOD’s Plans </a:t>
            </a:r>
            <a:r>
              <a:rPr lang="en-US" sz="2600" b="1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our own</a:t>
            </a:r>
          </a:p>
          <a:p>
            <a:r>
              <a:rPr lang="en-US" sz="2800" b="1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Corinth. 3:9-10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God’s building, and on that foundation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builds on that, but take heed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  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you build </a:t>
            </a:r>
            <a:endParaRPr lang="en-US" sz="2500" b="1" i="1" dirty="0">
              <a:solidFill>
                <a:srgbClr val="201F1E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i="1" dirty="0">
              <a:solidFill>
                <a:srgbClr val="201F1E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201F1E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GOD’s Foundation </a:t>
            </a:r>
            <a:r>
              <a:rPr lang="en-US" sz="2600" i="1" dirty="0">
                <a:solidFill>
                  <a:srgbClr val="201F1E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the world’s</a:t>
            </a:r>
          </a:p>
          <a:p>
            <a:r>
              <a:rPr lang="en-US" sz="2800" i="1" dirty="0">
                <a:solidFill>
                  <a:srgbClr val="201F1E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Corinth. 3:11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cannot lay any other foundation except that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    which is laid which is Jesus Christ</a:t>
            </a:r>
            <a:endParaRPr lang="en-US" sz="2800" i="1" dirty="0">
              <a:solidFill>
                <a:srgbClr val="201F1E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b="1" i="1" dirty="0">
              <a:solidFill>
                <a:srgbClr val="201F1E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201F1E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3. GOD’s Motives </a:t>
            </a:r>
            <a:r>
              <a:rPr lang="en-US" sz="2600" b="1" i="1" dirty="0">
                <a:solidFill>
                  <a:srgbClr val="201F1E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not the world’s</a:t>
            </a:r>
          </a:p>
          <a:p>
            <a:r>
              <a:rPr lang="en-US" sz="2800" b="1" i="1" dirty="0">
                <a:solidFill>
                  <a:srgbClr val="201F1E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Corinth. 3:12-13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build with 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gold, silver, precious stones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400" b="1" i="1" dirty="0">
                <a:solidFill>
                  <a:srgbClr val="FF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wood, hay, chaff-stubble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when these are tested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fire it will reveal eternal value or not</a:t>
            </a:r>
            <a:endParaRPr lang="en-US" sz="2800" b="1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321FE-704C-9CEA-DE7B-9DE241415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7A295-6EA4-857C-0EC7-22D06F8E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BA670D-F61F-60D4-72A0-EC9380B40C3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D2825-E0AB-58BB-B0F7-129A36082F31}"/>
              </a:ext>
            </a:extLst>
          </p:cNvPr>
          <p:cNvSpPr txBox="1"/>
          <p:nvPr/>
        </p:nvSpPr>
        <p:spPr>
          <a:xfrm>
            <a:off x="164081" y="889843"/>
            <a:ext cx="11887229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3 TYPES OF REWARDS</a:t>
            </a:r>
          </a:p>
          <a:p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201F1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Jesus’ statements to the 7 churches</a:t>
            </a:r>
            <a:endParaRPr lang="en-US" sz="2400" b="1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l-GR" sz="2800" b="0" i="0" dirty="0" err="1">
                <a:solidFill>
                  <a:srgbClr val="0070C0"/>
                </a:solidFill>
                <a:effectLst/>
                <a:latin typeface="blbGentium"/>
              </a:rPr>
              <a:t>νικάω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blbGentium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nikao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500" b="1" i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overcomer</a:t>
            </a:r>
            <a:r>
              <a:rPr lang="en-US" sz="24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John 5:4-5  Romans 8:37</a:t>
            </a:r>
          </a:p>
          <a:p>
            <a:endParaRPr lang="en-US" sz="1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Ephesus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2:7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 eat from Tree of Life in 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22:2, 14, 19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Smyrna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2:11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not be hurt by the second death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Pergamum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2:17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receive 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hidden manna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 white stone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   with a new name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Thyatira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2:26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give you authority over the nations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Sardis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3:5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clothed in white garments</a:t>
            </a:r>
          </a:p>
          <a:p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Philadelphia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3:12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a pillar in God’s final Temple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Laodicea 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3:21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grant him to sit with Me on My Father’s throne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4B53D-A6F6-11EE-7858-E20404569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EF990-C266-DA79-5BE7-E796EB2E2A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7D7D6-2635-4161-D90C-A4CC29530F21}"/>
              </a:ext>
            </a:extLst>
          </p:cNvPr>
          <p:cNvSpPr txBox="1"/>
          <p:nvPr/>
        </p:nvSpPr>
        <p:spPr>
          <a:xfrm>
            <a:off x="178258" y="288594"/>
            <a:ext cx="11835484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Pergamum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Rev. 2:17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receive 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hidden manna </a:t>
            </a:r>
            <a:r>
              <a:rPr lang="en-US" sz="2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[what is this?]</a:t>
            </a:r>
            <a:endParaRPr lang="en-US" sz="25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6:48-58 </a:t>
            </a:r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the bread of life, your fathers ate manna in the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wilderness and they died, this is the bread from heaven you eat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don’t die, I AM that living bread from heaven, whoever eats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will live forever </a:t>
            </a:r>
            <a:r>
              <a:rPr lang="en-US" sz="24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[manna in the Exodus a “foreshadow” of Jesus]</a:t>
            </a:r>
          </a:p>
          <a:p>
            <a:endParaRPr lang="en-US" sz="10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Apocalyptic [Revelation] literature uses provocative imagery to illustrate truths</a:t>
            </a:r>
          </a:p>
          <a:p>
            <a:r>
              <a:rPr lang="en-US" sz="2300" b="1" i="1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300" i="1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hidden” is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κρύπτω</a:t>
            </a:r>
            <a:r>
              <a:rPr lang="en-US" sz="2400" b="1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300" dirty="0" err="1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krypto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300" i="1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concealed </a:t>
            </a:r>
            <a:r>
              <a:rPr lang="en-US" sz="23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[cryptography, encrypted = ”not for all”]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connotes it is exclusive for believers in Jesus, unbelievers do not partake of it</a:t>
            </a:r>
            <a:endParaRPr lang="en-US" sz="2300" b="1" i="1" dirty="0">
              <a:solidFill>
                <a:schemeClr val="accent6">
                  <a:lumMod val="75000"/>
                </a:schemeClr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white stone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λευκός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300" b="0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leukos</a:t>
            </a:r>
            <a:r>
              <a:rPr lang="en-US" sz="2300" b="0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=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brilliant light 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[numerous attempted explanations]</a:t>
            </a:r>
            <a:endParaRPr lang="en-US" sz="2300" b="1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with a new name </a:t>
            </a:r>
            <a:r>
              <a:rPr lang="en-US" sz="2300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Greek-Roman victors at the games awarded a diamond-like stone</a:t>
            </a:r>
          </a:p>
          <a:p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  </a:t>
            </a:r>
            <a:r>
              <a:rPr lang="en-US" sz="23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their name inscribed [clearly another </a:t>
            </a:r>
            <a:r>
              <a:rPr lang="en-US" sz="2500" b="1" i="1" u="sng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Reward</a:t>
            </a:r>
            <a:r>
              <a:rPr lang="en-US" sz="23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]</a:t>
            </a:r>
          </a:p>
          <a:p>
            <a:endParaRPr lang="en-US" sz="8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300" b="1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3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Believers will be spiritually sustained by partaking in Jesus for all eternity</a:t>
            </a:r>
          </a:p>
          <a:p>
            <a:r>
              <a:rPr lang="en-US" sz="23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and the ‘new name’ refers to the adopted-standing as fellow heir/child of God</a:t>
            </a:r>
          </a:p>
          <a:p>
            <a:r>
              <a:rPr lang="en-US" sz="2300" b="1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698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CFD74-6259-7714-B2D5-2A9EDFE1A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20CE49-510E-6FFF-6DD3-E74ABD8C37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AF906-FA4E-BAB6-E9DE-1E5EA9E83931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348F28-E0FB-28FD-CF03-FE077639FCF5}"/>
              </a:ext>
            </a:extLst>
          </p:cNvPr>
          <p:cNvSpPr txBox="1"/>
          <p:nvPr/>
        </p:nvSpPr>
        <p:spPr>
          <a:xfrm>
            <a:off x="164081" y="889843"/>
            <a:ext cx="1160926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3 TYPES OF REWARDS</a:t>
            </a:r>
          </a:p>
          <a:p>
            <a:endParaRPr lang="en-US" sz="1200" dirty="0">
              <a:solidFill>
                <a:srgbClr val="201F1E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has designated </a:t>
            </a:r>
            <a:r>
              <a:rPr lang="en-US" sz="24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unique “Crowns”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granted at His discretion. 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These are referred to with the Greek term </a:t>
            </a:r>
            <a:r>
              <a:rPr lang="en-US" sz="2400" b="1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</a:t>
            </a:r>
            <a:r>
              <a:rPr lang="en-US" sz="2400" b="1" i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describes a circular 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wrapped-wreath of leaves </a:t>
            </a:r>
            <a:r>
              <a:rPr lang="en-US" sz="2400" b="1" i="1" u="sng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Awarded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the winner of an event </a:t>
            </a: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[not the </a:t>
            </a:r>
            <a:r>
              <a:rPr lang="en-US" sz="2400" b="1" i="1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diadem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that is worn by a King as a Royal Ruler] </a:t>
            </a:r>
          </a:p>
          <a:p>
            <a:endParaRPr lang="en-US" sz="2400" dirty="0">
              <a:solidFill>
                <a:srgbClr val="201F1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rgbClr val="201F1E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 also speaks whether a person will/will not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 with Jesus in Millennium</a:t>
            </a:r>
          </a:p>
          <a:p>
            <a:endParaRPr lang="en-US" sz="12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2:26-27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rule with Jesus in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kingdom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3:21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will reward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overcomer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sit down with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 </a:t>
            </a:r>
            <a:r>
              <a:rPr lang="en-US" sz="2400" b="1" i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His throne</a:t>
            </a:r>
            <a:r>
              <a:rPr lang="en-US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even as Jesus overcame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80527-C3D7-E8ED-1CAA-24B2FEEB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92431-536E-811D-0A70-9AA0CD1CB3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C185D1-C452-28A4-962E-42AFD9A8E465}"/>
              </a:ext>
            </a:extLst>
          </p:cNvPr>
          <p:cNvSpPr txBox="1"/>
          <p:nvPr/>
        </p:nvSpPr>
        <p:spPr>
          <a:xfrm>
            <a:off x="-130126" y="578678"/>
            <a:ext cx="11703973" cy="5986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609585"/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        </a:t>
            </a:r>
            <a:r>
              <a:rPr lang="en-US" sz="2800" b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Stephanos No. 1</a:t>
            </a:r>
          </a:p>
          <a:p>
            <a:pPr indent="609585"/>
            <a:r>
              <a:rPr lang="en-US" sz="28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Crown of Righteousness 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στέφανος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l-GR" sz="2800" b="0" i="0" dirty="0" err="1">
                <a:solidFill>
                  <a:srgbClr val="0A0A0A"/>
                </a:solidFill>
                <a:effectLst/>
                <a:latin typeface="blbGentium"/>
              </a:rPr>
              <a:t>δικαιοσύνη</a:t>
            </a:r>
            <a:r>
              <a:rPr lang="en-US" sz="28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stephanos</a:t>
            </a:r>
            <a:r>
              <a:rPr lang="en-US" sz="2400" b="1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400" b="1" i="1" dirty="0" err="1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dikai</a:t>
            </a:r>
            <a:r>
              <a:rPr lang="en-US" sz="2400" b="1" i="1" dirty="0">
                <a:solidFill>
                  <a:srgbClr val="BDAB3F"/>
                </a:solidFill>
                <a:effectLst/>
                <a:latin typeface="Avenir Book" panose="02000503020000020003" pitchFamily="2" charset="0"/>
              </a:rPr>
              <a:t>-ozone</a:t>
            </a:r>
          </a:p>
          <a:p>
            <a:pPr indent="609585"/>
            <a:r>
              <a:rPr lang="en-US" sz="2400" b="1" i="1" dirty="0">
                <a:solidFill>
                  <a:srgbClr val="BDAB3F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      		  </a:t>
            </a:r>
            <a:r>
              <a:rPr lang="en-US" sz="2400" i="1" dirty="0"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purity from any form of sin</a:t>
            </a:r>
            <a:r>
              <a:rPr lang="en-US" sz="2800" b="1" dirty="0">
                <a:solidFill>
                  <a:srgbClr val="BDAB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BDAB3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Tim. 4:7-8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have fought the good fight,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I have finished the course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[race]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I have KEPT the faith so that in the future is stored for me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the Crown of Righteousness, which the Lord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“the righteous Judge”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[at Bema]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2300" b="1" i="1" u="sng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ON THAT DAY!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and not just to me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[Paul]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also to all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those who have </a:t>
            </a:r>
            <a:r>
              <a:rPr lang="en-US" sz="23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loved His appearing  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Maranatha!</a:t>
            </a:r>
          </a:p>
          <a:p>
            <a:pPr indent="609585"/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convinced in soon return of Jesus! Rewarded for that faith + finish.</a:t>
            </a:r>
          </a:p>
          <a:p>
            <a:pPr indent="609585"/>
            <a:endParaRPr lang="en-US" sz="900" i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09585"/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3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Tim. 4:8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bodily discipline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[exercise]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little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[limited]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</a:p>
          <a:p>
            <a:pPr indent="609585"/>
            <a:r>
              <a:rPr lang="en-US" sz="23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godliness is profitable unto all things,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it holds “Promise” for this present life and also </a:t>
            </a:r>
          </a:p>
          <a:p>
            <a:pPr indent="609585"/>
            <a:r>
              <a:rPr lang="en-US" sz="23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for the </a:t>
            </a:r>
            <a:r>
              <a:rPr lang="en-US" sz="2300" b="1" i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Life still to Come</a:t>
            </a:r>
            <a:endParaRPr lang="en-US" sz="23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3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53552</TotalTime>
  <Words>3169</Words>
  <Application>Microsoft Macintosh PowerPoint</Application>
  <PresentationFormat>Widescreen</PresentationFormat>
  <Paragraphs>341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Avenir Book</vt:lpstr>
      <vt:lpstr>blbGentium</vt:lpstr>
      <vt:lpstr>Calibri</vt:lpstr>
      <vt:lpstr>Copperplate Gothic Bold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453</cp:revision>
  <cp:lastPrinted>2025-02-24T22:59:59Z</cp:lastPrinted>
  <dcterms:created xsi:type="dcterms:W3CDTF">2024-12-05T18:22:41Z</dcterms:created>
  <dcterms:modified xsi:type="dcterms:W3CDTF">2025-03-11T17:50:19Z</dcterms:modified>
</cp:coreProperties>
</file>