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9" r:id="rId3"/>
    <p:sldId id="270" r:id="rId4"/>
    <p:sldId id="271" r:id="rId5"/>
    <p:sldId id="272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6" r:id="rId14"/>
    <p:sldId id="260" r:id="rId15"/>
    <p:sldId id="288" r:id="rId16"/>
    <p:sldId id="257" r:id="rId17"/>
    <p:sldId id="275" r:id="rId18"/>
    <p:sldId id="284" r:id="rId19"/>
    <p:sldId id="274" r:id="rId20"/>
    <p:sldId id="279" r:id="rId21"/>
    <p:sldId id="273" r:id="rId22"/>
    <p:sldId id="278" r:id="rId23"/>
    <p:sldId id="280" r:id="rId24"/>
    <p:sldId id="285" r:id="rId25"/>
    <p:sldId id="281" r:id="rId26"/>
    <p:sldId id="282" r:id="rId27"/>
    <p:sldId id="283" r:id="rId28"/>
    <p:sldId id="286" r:id="rId29"/>
    <p:sldId id="289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BB43"/>
    <a:srgbClr val="E5CE71"/>
    <a:srgbClr val="DAC647"/>
    <a:srgbClr val="E5C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/>
    <p:restoredTop sz="94648"/>
  </p:normalViewPr>
  <p:slideViewPr>
    <p:cSldViewPr snapToGrid="0">
      <p:cViewPr>
        <p:scale>
          <a:sx n="117" d="100"/>
          <a:sy n="117" d="100"/>
        </p:scale>
        <p:origin x="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78B38-D2F2-87E3-D9BA-C1E02C052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DD15C-52B7-4B7C-0241-A9B190D09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DE0D2-9C0D-6107-23AD-3AFB33B2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48E3B-4C5E-7E38-9A54-3E18C2CD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F1C75-DFF7-E971-A41B-8E8F6CA4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3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A3B1-50E8-395C-646A-C5EFD978B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F9DEA-D582-F176-3073-5096366B2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46C6F-C158-7BD1-8770-55B9F239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0A56F-B7A2-231E-E94F-ECFC4CA1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B2AFF-98AA-C825-70A4-868D1D01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0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97AB5-63EE-3255-7D6E-2F471CC38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B9D22-4AEF-F0CA-5C52-BC9468A4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02023-8B85-BA93-6D73-B5717FA9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B265E-FD09-782F-EB08-F0387CFD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1CF6E-C060-E34C-E566-A6337ACD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2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DB7C-2AE3-89AA-9B54-783CB8F48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AD997-0961-D76A-5167-E7027504A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4B599-CA8D-F81D-4A32-A81595CC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24F29-7C57-70CC-40FB-F3D2D97E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FF901-9520-3569-ACF1-B5C99FFD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9AA0-31EF-F46D-3307-7B6863EA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091A5-BDF0-198A-CB32-1DD0F7E42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E6B4A-5625-B655-29FB-A4FAA7CD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95C60-83F1-8722-F639-D9006674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48F1E-CBDC-8618-AD04-B95EAD4C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89DB-8CF1-D849-46D5-B96D1C98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BF2F5-CDD1-F446-5F44-C1F380F43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0ECA8-2487-692C-0EF8-03A6BD616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931FA-1082-D4F5-799B-1F1EB949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10C15-9A93-707D-D575-1AB6F0B5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D3AE9-F397-4A5C-1F76-C7404D16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8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8445-E0E7-1F9E-4401-A307416B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A6D5B-E211-8843-4CA3-80B4DA0AE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8BA36-4819-F4E8-FBA3-F40A24240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1E8D3-92ED-B04E-E5C0-BD2F357AE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A155A-D748-815F-86C8-3A0598E4A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2BEFE-61C9-1209-9964-36500C38F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279D6-220C-82D5-E40E-34394EBD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403E09-B332-5691-DD16-04E7860E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1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6D05-573D-6DE5-8489-40B08373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3432D-A55E-2C61-57B1-DA491455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87D69-B5F4-22E0-694E-BD5A70C2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3631D-2BCE-879A-D009-5FADF718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5B353-3195-FCA3-1AF0-7232810C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06DEA-0326-4D85-2D93-1FDDF885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98B7F-AB10-20B8-B2B6-CBCCC240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6915-A968-802E-0363-F20347C8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86C5C-FB87-FDC8-4E30-6074C55CB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F6E50-B2AE-A181-E676-C57E06969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50010-56CF-EE25-17A5-1C305EFF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8BB1C-4AC3-0FCB-D70E-2CFC3DA5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F9B43-E462-2433-8792-52EA9013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395A-C108-C7EB-5CEF-92D46D8C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55F38-283A-A8D2-7D79-AD7B02CB7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0CB64-80EC-1CFC-6DC3-1D6424F7A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08958-19C4-B322-0FF3-4E45D588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F01FC-84F9-28F9-28D2-CDC6221B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D4C7D-247C-7836-D83F-C3A69D52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7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3F009-48E0-F093-38D5-F21D31EC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D439F-2F02-E305-D6EB-DFE660F53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E23C9-2721-5A84-4A01-9C599E9A9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A18F47-0DDA-7647-9E90-3E1F3B06B19B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5CE2D-9F2F-69D7-1CD4-E11613996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5F935-6C55-5626-7640-5A420C774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4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AAF4-6B1C-E3EA-BD59-FADF51544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A8CA7D-CBEB-058C-D2CB-C3DF0FE0CE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C1826-9CAC-0E16-2BA2-49A46C7B3769}"/>
              </a:ext>
            </a:extLst>
          </p:cNvPr>
          <p:cNvSpPr txBox="1"/>
          <p:nvPr/>
        </p:nvSpPr>
        <p:spPr>
          <a:xfrm>
            <a:off x="490653" y="0"/>
            <a:ext cx="8588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</a:t>
            </a:r>
          </a:p>
          <a:p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						     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604A8-5D5F-8F7A-F936-52B266204991}"/>
              </a:ext>
            </a:extLst>
          </p:cNvPr>
          <p:cNvSpPr txBox="1"/>
          <p:nvPr/>
        </p:nvSpPr>
        <p:spPr>
          <a:xfrm>
            <a:off x="211873" y="4071533"/>
            <a:ext cx="2281843" cy="1538883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Dr. Dave Newton </a:t>
            </a:r>
          </a:p>
          <a:p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         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© 2025</a:t>
            </a:r>
            <a:endParaRPr lang="en-US" sz="20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     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It Out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  <a:latin typeface="Avenir Book" panose="02000503020000020003" pitchFamily="2" charset="0"/>
              </a:rPr>
              <a:t>      </a:t>
            </a:r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Calvary Chapel </a:t>
            </a:r>
          </a:p>
          <a:p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      Santa Barbara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4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D3E6D-F9E9-BBC8-22A3-850FA4156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A52C0-7D9F-10DC-F2D5-6414BAB44C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B4F1D5-C92B-360C-62DA-FB6760A3A747}"/>
              </a:ext>
            </a:extLst>
          </p:cNvPr>
          <p:cNvSpPr txBox="1"/>
          <p:nvPr/>
        </p:nvSpPr>
        <p:spPr>
          <a:xfrm>
            <a:off x="546409" y="0"/>
            <a:ext cx="10162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</a:t>
            </a:r>
            <a:r>
              <a:rPr lang="en-US" sz="32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l-GR" sz="3200" b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6E43EB-D34B-E35C-0A0C-7285AAA45B48}"/>
              </a:ext>
            </a:extLst>
          </p:cNvPr>
          <p:cNvSpPr txBox="1"/>
          <p:nvPr/>
        </p:nvSpPr>
        <p:spPr>
          <a:xfrm>
            <a:off x="212136" y="1003169"/>
            <a:ext cx="12160701" cy="4970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Consider the widow who gave that mite as her offering to the Temple treasury [</a:t>
            </a:r>
            <a:r>
              <a:rPr lang="en-US" sz="18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</a:rPr>
              <a:t>Matthew 12:42-44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] - perhaps she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was overly burdened with expectations from Pharisees that she HAD to give an offering, even though she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literally had nothing to give, as she tried to exist on charity from others.  If Pharisees truly had a humble heart and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loved God, they were supposed to provide 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protection and care for the widows and orphans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[</a:t>
            </a:r>
            <a:r>
              <a:rPr lang="en-US" sz="18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</a:rPr>
              <a:t>Deuteronomy 26:12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]. </a:t>
            </a:r>
          </a:p>
          <a:p>
            <a:endParaRPr lang="en-US" dirty="0"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Jesus’ brother James wrote that care for these at the lowest end of societal standing – widows and orphans - was </a:t>
            </a:r>
          </a:p>
          <a:p>
            <a:r>
              <a:rPr lang="en-US" sz="18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the true definition of pure and undefiled religion</a:t>
            </a:r>
            <a:r>
              <a:rPr lang="en-US" sz="1800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[</a:t>
            </a:r>
            <a:r>
              <a:rPr lang="en-US" sz="18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</a:rPr>
              <a:t>James 1:27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].  </a:t>
            </a:r>
          </a:p>
          <a:p>
            <a:endParaRPr lang="en-US" dirty="0"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It is interesting that the Pharisees did not have respect for 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direct warning from God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[</a:t>
            </a:r>
            <a:r>
              <a:rPr lang="en-US" sz="18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</a:rPr>
              <a:t>Isaiah 10:1-2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] regarding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those who would take advantage of, or rob from, widows.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1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noted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 5:39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that although Pharisees knew the Hebrew Scriptures [memorized the entire Torah], they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believed that in that alone they had life. However,  they actually had no life, because those very same passages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committed to memory from the Torah, Psalms, and prophets were entirely about Jesus the Messiah, who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would literally fulfill all Scripture 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“If you REALLY knew the Scriptures you would know they testify of Me”</a:t>
            </a:r>
          </a:p>
          <a:p>
            <a:endParaRPr lang="en-US" sz="900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THIS will frame Paul’s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apologia</a:t>
            </a:r>
            <a:r>
              <a:rPr lang="en-US" sz="2000" b="1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the Hebrews – that the Scriptures clearly testify of Jesus!</a:t>
            </a:r>
            <a:endParaRPr lang="en-US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F2710-6502-FF7B-5D80-0101FEF18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619639-7C07-F04A-7236-FDED77121F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D9BC0A-D158-D9D6-5C50-085375629514}"/>
              </a:ext>
            </a:extLst>
          </p:cNvPr>
          <p:cNvSpPr txBox="1"/>
          <p:nvPr/>
        </p:nvSpPr>
        <p:spPr>
          <a:xfrm>
            <a:off x="546409" y="0"/>
            <a:ext cx="7689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 During Jesus’ Ministry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F8CA4D-E8A7-C318-0CD7-A34AA5B9ECF1}"/>
              </a:ext>
            </a:extLst>
          </p:cNvPr>
          <p:cNvSpPr txBox="1"/>
          <p:nvPr/>
        </p:nvSpPr>
        <p:spPr>
          <a:xfrm>
            <a:off x="145228" y="757842"/>
            <a:ext cx="1195776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Paul’s personal testimony is reliable - he was 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“one born out of due season”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aseline="300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Corinthians 15:8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was not a direct contemporary in time [and age] with the other Apostles chosen personally by Jesus.</a:t>
            </a:r>
          </a:p>
          <a:p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was probably born 10-12 years after Jesus.  If Jesus was born on Yom Teruah - September 29, 2 BC - Saul </a:t>
            </a:r>
          </a:p>
          <a:p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ould have been born in 9-11 AD.  When Jesus started His ministry at age 30 [</a:t>
            </a:r>
            <a:r>
              <a:rPr lang="en-US" sz="18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Luke 3:23, Numbers 4:3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in the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Fall of 29 AD, Saul would have only been 18-20 years old and probably still a student of Gamaliel in Jerusalem. </a:t>
            </a:r>
          </a:p>
          <a:p>
            <a:endParaRPr lang="en-US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Saul would have very likely heard about the new teacher, Jehoshua from Nazareth, doing many amazing things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and around Jerusalem. </a:t>
            </a:r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may have even been present at one of the times Jesus taught in the Temple.</a:t>
            </a:r>
          </a:p>
          <a:p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ery plausible that as a young up-and-coming Pharisee, Saul was present during Passover week in 32 AD – when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came into Jerusalem on a donkey’s foal, and ended up before the Sanhedrin </a:t>
            </a:r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illegal overnight trial. </a:t>
            </a:r>
          </a:p>
          <a:p>
            <a:endParaRPr lang="en-US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Saul had his sights set on one day becoming a member of that same religious ruling body.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being only 18-20 +/- years of age at that time, he was probably not present when Jesus was questioned </a:t>
            </a:r>
          </a:p>
          <a:p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 ridiculed prior to being sent over to Pontius Pilate who sentenced Him to death by crucifixion. </a:t>
            </a:r>
            <a:endParaRPr lang="en-US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direct indication Saul was present on Golgotha as Jesus hung on the cross. But it is very likely he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heard about the empty tomb and various claims that Jesus had been seen by hundreds of people during those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six weeks after the Feast of First Fruits. That is the precursor to how he began his persecution of believers . . . </a:t>
            </a:r>
          </a:p>
        </p:txBody>
      </p:sp>
    </p:spTree>
    <p:extLst>
      <p:ext uri="{BB962C8B-B14F-4D97-AF65-F5344CB8AC3E}">
        <p14:creationId xmlns:p14="http://schemas.microsoft.com/office/powerpoint/2010/main" val="75663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549C7-7374-60A4-B978-00D599362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ACC292-0D96-5A31-5671-D386880D92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8491C7-20C1-F6DE-CD79-13A1EF2EDEB1}"/>
              </a:ext>
            </a:extLst>
          </p:cNvPr>
          <p:cNvSpPr txBox="1"/>
          <p:nvPr/>
        </p:nvSpPr>
        <p:spPr>
          <a:xfrm>
            <a:off x="546409" y="0"/>
            <a:ext cx="7689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 During Jesus’ Ministry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BE0E9D-BDC1-AB8A-4961-086AB9B82319}"/>
              </a:ext>
            </a:extLst>
          </p:cNvPr>
          <p:cNvSpPr txBox="1"/>
          <p:nvPr/>
        </p:nvSpPr>
        <p:spPr>
          <a:xfrm>
            <a:off x="145228" y="757842"/>
            <a:ext cx="12000721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Saul was clearly on track toward a prominent position among the Jews, studying in Jerusalem under the renowned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Rabbi Gamaliel probably between 23 to 36 AD – and overlapped with Jesus’ nearly three years of public ministry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and around Jerusalem - from September 29 AD up through May of 32 AD  </a:t>
            </a:r>
          </a:p>
          <a:p>
            <a:endParaRPr lang="en-US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intriguing to see Saul alive and living-studying in Jerusalem during the same years that Jesus ministered in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city. He no doubt heard about this teacher from Nazareth, as he was active in the circles of the Jewish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religious leaders. While none of the four Gospels or Luke’s </a:t>
            </a:r>
            <a:r>
              <a:rPr lang="en-US" sz="1800" i="1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Acts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record Saul being present when Jesus spoke,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 miracles, hung on the cross, or was seen by hundreds after the resurrection, </a:t>
            </a:r>
            <a:r>
              <a:rPr lang="en-US" sz="1800" b="1" i="1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was specifically named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stood and watched Stephen stoned to death by those religious elite Pharisees he aspired to be part of. </a:t>
            </a:r>
            <a:endParaRPr lang="en-US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</a:rPr>
              <a:t>Saul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was, in his own words, </a:t>
            </a:r>
            <a:r>
              <a:rPr lang="en-US" sz="1800" b="1" i="1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a very </a:t>
            </a:r>
            <a:r>
              <a:rPr lang="en-US" sz="1800" b="1" i="1" u="sng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STRICT</a:t>
            </a:r>
            <a:r>
              <a:rPr lang="en-US" sz="1800" b="1" i="1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Pharisee with zeal for the Law of Moses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- the same as the Pharisees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Jesus exposed as hypocrites. That zeal drove him to openly attack the followers of Jesus exactly as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Luke records [</a:t>
            </a:r>
            <a:r>
              <a:rPr lang="en-US" sz="18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</a:rPr>
              <a:t>Acts 22:3-4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] he was 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“zealous for God and persecuted The Way to the death, putting both </a:t>
            </a:r>
          </a:p>
          <a:p>
            <a:r>
              <a:rPr lang="en-US" sz="18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men and women into prison”</a:t>
            </a:r>
            <a:r>
              <a:rPr lang="en-US" sz="1800" b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  </a:t>
            </a:r>
            <a:r>
              <a:rPr lang="en-US" sz="1800" b="1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  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</a:rPr>
              <a:t>				</a:t>
            </a:r>
            <a:r>
              <a:rPr lang="en-US" sz="2400" b="1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But God had another plan for this learned Pharisee </a:t>
            </a:r>
            <a:endParaRPr lang="en-US" sz="2400" b="1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3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884621-9688-0B73-9523-7FC51EDE1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5648"/>
            <a:ext cx="4337824" cy="62623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F7AAE9-843E-B4ED-22B5-790DAC567D79}"/>
              </a:ext>
            </a:extLst>
          </p:cNvPr>
          <p:cNvSpPr txBox="1"/>
          <p:nvPr/>
        </p:nvSpPr>
        <p:spPr>
          <a:xfrm>
            <a:off x="546409" y="0"/>
            <a:ext cx="10429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Strong Evidence Paul Wrote </a:t>
            </a:r>
            <a:r>
              <a:rPr lang="en-US" sz="24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this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Hebrews Epistle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80840B-4B10-1C40-E5B0-42E068CBB795}"/>
              </a:ext>
            </a:extLst>
          </p:cNvPr>
          <p:cNvSpPr txBox="1"/>
          <p:nvPr/>
        </p:nvSpPr>
        <p:spPr>
          <a:xfrm>
            <a:off x="4505093" y="735981"/>
            <a:ext cx="7596054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B. Paul’s Authorship       </a:t>
            </a:r>
            <a:r>
              <a:rPr lang="en-US" sz="2400" b="1" i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12 Evidences</a:t>
            </a:r>
            <a:endParaRPr lang="en-US" sz="2800" b="1" dirty="0">
              <a:effectLst/>
              <a:highlight>
                <a:srgbClr val="00FFFF"/>
              </a:highlight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2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sz="28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#1 </a:t>
            </a:r>
            <a:r>
              <a:rPr lang="en-US" sz="2400" i="1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For almost 2 millennia virtually everyone</a:t>
            </a:r>
          </a:p>
          <a:p>
            <a:r>
              <a:rPr lang="en-US" sz="2400" i="1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agreed Paul wrote Hebrews </a:t>
            </a:r>
            <a:r>
              <a:rPr lang="en-US" sz="22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[1</a:t>
            </a:r>
            <a:r>
              <a:rPr lang="en-US" sz="2200" baseline="300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sz="22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Cent. AD thru 1700s]</a:t>
            </a:r>
          </a:p>
          <a:p>
            <a:endParaRPr lang="en-US" sz="1200" i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i="1" dirty="0">
                <a:latin typeface="Avenir Book" panose="02000503020000020003" pitchFamily="2" charset="0"/>
                <a:cs typeface="Arial" panose="020B0604020202020204" pitchFamily="34" charset="0"/>
              </a:rPr>
              <a:t>           The 1611 King James Bible:</a:t>
            </a:r>
          </a:p>
          <a:p>
            <a:endParaRPr lang="en-US" sz="1200" i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i="1" dirty="0">
                <a:latin typeface="Avenir Book" panose="02000503020000020003" pitchFamily="2" charset="0"/>
                <a:cs typeface="Arial" panose="020B0604020202020204" pitchFamily="34" charset="0"/>
              </a:rPr>
              <a:t>	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THE EPISTLE OF PAUL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 </a:t>
            </a:r>
            <a:r>
              <a:rPr lang="en-US" sz="27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the Apostle to the </a:t>
            </a:r>
            <a:r>
              <a:rPr lang="en-US" sz="2700" dirty="0" err="1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Hebrewes</a:t>
            </a:r>
            <a:r>
              <a:rPr lang="en-US" sz="27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</a:p>
          <a:p>
            <a:endParaRPr lang="en-US" sz="2700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7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    </a:t>
            </a:r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Saul/Paul is THE most logical experienced/learned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     </a:t>
            </a:r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scholar with background-education to write this!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78413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C6C22-0C08-66C4-B7B6-4395C5F7B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D66F00-395B-CC9A-8F7E-D4B00E485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0" y="111202"/>
            <a:ext cx="6491869" cy="67082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4868E5-0239-A178-EE87-D2DB01498981}"/>
              </a:ext>
            </a:extLst>
          </p:cNvPr>
          <p:cNvSpPr txBox="1"/>
          <p:nvPr/>
        </p:nvSpPr>
        <p:spPr>
          <a:xfrm>
            <a:off x="6757639" y="1226634"/>
            <a:ext cx="45248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Codex Vaticanus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Century AD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2800" b="1" i="1" dirty="0">
                <a:solidFill>
                  <a:srgbClr val="0070C0"/>
                </a:solidFill>
              </a:rPr>
              <a:t>“Epistle to the Hebrews”</a:t>
            </a:r>
            <a:endParaRPr lang="en-US" sz="2400" b="1" i="1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   on display in Rome’s library</a:t>
            </a:r>
          </a:p>
        </p:txBody>
      </p:sp>
    </p:spTree>
    <p:extLst>
      <p:ext uri="{BB962C8B-B14F-4D97-AF65-F5344CB8AC3E}">
        <p14:creationId xmlns:p14="http://schemas.microsoft.com/office/powerpoint/2010/main" val="2819215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4E4E6-4F43-ECBE-72E3-B43EE331A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A44DF4-E09F-F40D-7038-27C6C2FCD933}"/>
              </a:ext>
            </a:extLst>
          </p:cNvPr>
          <p:cNvSpPr txBox="1"/>
          <p:nvPr/>
        </p:nvSpPr>
        <p:spPr>
          <a:xfrm>
            <a:off x="6096000" y="869795"/>
            <a:ext cx="6010428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Papyrus 46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[175-205 AD]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Romans, 1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and 2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Corinthians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   Galatians, Ephesians, Colossians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    Philippians, 1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Thessalonians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    and Hebrews . . . .  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ALL by Paul!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Hebrews 1:1-7 in koine Greek</a:t>
            </a: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		            </a:t>
            </a:r>
            <a:r>
              <a:rPr lang="el-GR" sz="2800" i="0" dirty="0" err="1">
                <a:solidFill>
                  <a:schemeClr val="accent2">
                    <a:lumMod val="50000"/>
                  </a:schemeClr>
                </a:solidFill>
                <a:effectLst/>
                <a:latin typeface="blbGentium"/>
              </a:rPr>
              <a:t>κατά</a:t>
            </a:r>
            <a:r>
              <a:rPr lang="el-GR" sz="2800" i="0" dirty="0">
                <a:solidFill>
                  <a:schemeClr val="accent2">
                    <a:lumMod val="50000"/>
                  </a:schemeClr>
                </a:solidFill>
                <a:effectLst/>
                <a:latin typeface="blbGentium"/>
              </a:rPr>
              <a:t> </a:t>
            </a:r>
            <a:r>
              <a:rPr lang="el-GR" sz="2400" i="0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Ἑβραῖος</a:t>
            </a:r>
            <a:r>
              <a:rPr lang="en-US" sz="2400" i="0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“to the Hebrews”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	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on display in Chester Beatty Library, Dublin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   and Univ. of Michigan Papyrus Collection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103A8C-1201-AE56-4AE3-298E9A729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13" y="0"/>
            <a:ext cx="5295726" cy="6858000"/>
          </a:xfrm>
          <a:prstGeom prst="rect">
            <a:avLst/>
          </a:prstGeom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B43BF6CD-2F7E-48C3-0EDF-4D194918946C}"/>
              </a:ext>
            </a:extLst>
          </p:cNvPr>
          <p:cNvSpPr/>
          <p:nvPr/>
        </p:nvSpPr>
        <p:spPr>
          <a:xfrm>
            <a:off x="5644375" y="3077736"/>
            <a:ext cx="903249" cy="490654"/>
          </a:xfrm>
          <a:prstGeom prst="lef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E13C4-1A56-8944-F212-B0F6440D5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4F126A-D4EC-E995-8E5E-C8D027CB7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8512" cy="6858000"/>
          </a:xfrm>
          <a:prstGeom prst="rect">
            <a:avLst/>
          </a:prstGeom>
        </p:spPr>
      </p:pic>
      <p:sp>
        <p:nvSpPr>
          <p:cNvPr id="3" name="Left Arrow 2">
            <a:extLst>
              <a:ext uri="{FF2B5EF4-FFF2-40B4-BE49-F238E27FC236}">
                <a16:creationId xmlns:a16="http://schemas.microsoft.com/office/drawing/2014/main" id="{27DE13F6-E957-06F2-E642-8DA61E149F9C}"/>
              </a:ext>
            </a:extLst>
          </p:cNvPr>
          <p:cNvSpPr/>
          <p:nvPr/>
        </p:nvSpPr>
        <p:spPr>
          <a:xfrm>
            <a:off x="7694342" y="1113120"/>
            <a:ext cx="1237785" cy="37914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FFEEE-794D-DBA9-39AD-4F8E12BC7CEE}"/>
              </a:ext>
            </a:extLst>
          </p:cNvPr>
          <p:cNvSpPr txBox="1"/>
          <p:nvPr/>
        </p:nvSpPr>
        <p:spPr>
          <a:xfrm>
            <a:off x="8854068" y="936703"/>
            <a:ext cx="3368230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Written to the Hebrews</a:t>
            </a:r>
          </a:p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from Italy</a:t>
            </a:r>
          </a:p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by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Timothie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2400" dirty="0"/>
              <a:t>[what?]</a:t>
            </a:r>
          </a:p>
          <a:p>
            <a:r>
              <a:rPr lang="en-US" sz="2400" dirty="0"/>
              <a:t>    This was added in by</a:t>
            </a:r>
          </a:p>
          <a:p>
            <a:r>
              <a:rPr lang="en-US" sz="2400" dirty="0"/>
              <a:t>     translators but it’s </a:t>
            </a:r>
          </a:p>
          <a:p>
            <a:r>
              <a:rPr lang="en-US" sz="2400" dirty="0"/>
              <a:t>     not in manuscripts</a:t>
            </a:r>
          </a:p>
          <a:p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Hebrews 13:23 says, </a:t>
            </a:r>
          </a:p>
          <a:p>
            <a:r>
              <a:rPr lang="en-US" sz="2400" i="1" dirty="0"/>
              <a:t>“</a:t>
            </a:r>
            <a:r>
              <a:rPr lang="en-US" sz="1800" b="0" i="1" dirty="0">
                <a:effectLst/>
                <a:latin typeface="Avenir Book" panose="02000503020000020003" pitchFamily="2" charset="0"/>
              </a:rPr>
              <a:t>take notice that our brother </a:t>
            </a:r>
          </a:p>
          <a:p>
            <a:r>
              <a:rPr lang="en-US" sz="1800" b="0" i="1" dirty="0">
                <a:effectLst/>
                <a:latin typeface="Avenir Book" panose="02000503020000020003" pitchFamily="2" charset="0"/>
              </a:rPr>
              <a:t>  Timothy has been released</a:t>
            </a:r>
          </a:p>
          <a:p>
            <a:r>
              <a:rPr lang="en-US" i="1" dirty="0">
                <a:latin typeface="Avenir Book" panose="02000503020000020003" pitchFamily="2" charset="0"/>
              </a:rPr>
              <a:t>   </a:t>
            </a:r>
            <a:r>
              <a:rPr lang="en-US" sz="1800" i="1" dirty="0">
                <a:latin typeface="Avenir Book" panose="02000503020000020003" pitchFamily="2" charset="0"/>
              </a:rPr>
              <a:t>with whom, if he comes soon</a:t>
            </a:r>
          </a:p>
          <a:p>
            <a:r>
              <a:rPr lang="en-US" i="1" dirty="0">
                <a:latin typeface="Avenir Book" panose="02000503020000020003" pitchFamily="2" charset="0"/>
              </a:rPr>
              <a:t>   </a:t>
            </a:r>
            <a:r>
              <a:rPr lang="en-US" sz="1800" i="1" dirty="0">
                <a:latin typeface="Avenir Book" panose="02000503020000020003" pitchFamily="2" charset="0"/>
              </a:rPr>
              <a:t>I will then see you also”</a:t>
            </a:r>
          </a:p>
          <a:p>
            <a:endParaRPr lang="en-US" i="1" dirty="0">
              <a:latin typeface="Avenir Book" panose="02000503020000020003" pitchFamily="2" charset="0"/>
            </a:endParaRPr>
          </a:p>
          <a:p>
            <a:r>
              <a:rPr lang="en-US" sz="2000" dirty="0">
                <a:highlight>
                  <a:srgbClr val="FFFF00"/>
                </a:highlight>
                <a:latin typeface="Avenir Book" panose="02000503020000020003" pitchFamily="2" charset="0"/>
              </a:rPr>
              <a:t>Cannot arrive with Yourself!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B3C43C-C637-C89C-07AB-8D9870B94D9A}"/>
              </a:ext>
            </a:extLst>
          </p:cNvPr>
          <p:cNvSpPr txBox="1"/>
          <p:nvPr/>
        </p:nvSpPr>
        <p:spPr>
          <a:xfrm>
            <a:off x="9088244" y="0"/>
            <a:ext cx="260039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latin typeface="Copperplate Gothic Bold" panose="020E0705020206020404" pitchFamily="34" charset="77"/>
              </a:rPr>
              <a:t>    Later Edition</a:t>
            </a:r>
          </a:p>
          <a:p>
            <a:r>
              <a:rPr lang="en-US" sz="2000">
                <a:latin typeface="Copperplate Gothic Bold" panose="020E0705020206020404" pitchFamily="34" charset="77"/>
              </a:rPr>
              <a:t>King James Bible</a:t>
            </a:r>
          </a:p>
        </p:txBody>
      </p:sp>
    </p:spTree>
    <p:extLst>
      <p:ext uri="{BB962C8B-B14F-4D97-AF65-F5344CB8AC3E}">
        <p14:creationId xmlns:p14="http://schemas.microsoft.com/office/powerpoint/2010/main" val="3636292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1E5AB-A8A5-ED9C-1184-CEB8B7D04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C94328-4B53-B0AD-3D65-94DA4547989C}"/>
              </a:ext>
            </a:extLst>
          </p:cNvPr>
          <p:cNvSpPr txBox="1"/>
          <p:nvPr/>
        </p:nvSpPr>
        <p:spPr>
          <a:xfrm>
            <a:off x="546409" y="0"/>
            <a:ext cx="10429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Strong Evidence Paul Wrote </a:t>
            </a:r>
            <a:r>
              <a:rPr lang="en-US" sz="24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this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Hebrews Epistle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61439-8D5A-CD87-4F2E-B90EABF58E68}"/>
              </a:ext>
            </a:extLst>
          </p:cNvPr>
          <p:cNvSpPr txBox="1"/>
          <p:nvPr/>
        </p:nvSpPr>
        <p:spPr>
          <a:xfrm>
            <a:off x="-84696" y="835812"/>
            <a:ext cx="12183143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sz="2400" b="1" i="1" dirty="0"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400" i="1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nly in the last 3 centuries [1800s, 1900s, 2000s] supposedly “learned” </a:t>
            </a:r>
          </a:p>
          <a:p>
            <a:r>
              <a:rPr lang="en-US" sz="2400" i="1" dirty="0"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sz="2400" i="1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“enlightened” </a:t>
            </a:r>
            <a:r>
              <a:rPr lang="en-US" sz="2400" i="1" dirty="0">
                <a:latin typeface="Avenir Book" panose="02000503020000020003" pitchFamily="2" charset="0"/>
                <a:cs typeface="Arial" panose="020B0604020202020204" pitchFamily="34" charset="0"/>
              </a:rPr>
              <a:t>seminarians, theologians, pastors, authors, professors needed</a:t>
            </a:r>
          </a:p>
          <a:p>
            <a:r>
              <a:rPr lang="en-US" sz="2400" i="1" dirty="0">
                <a:latin typeface="Avenir Book" panose="02000503020000020003" pitchFamily="2" charset="0"/>
                <a:cs typeface="Arial" panose="020B0604020202020204" pitchFamily="34" charset="0"/>
              </a:rPr>
              <a:t>     new controversial topics to research, write-about, debate, call into question</a:t>
            </a:r>
          </a:p>
          <a:p>
            <a:endParaRPr lang="en-US" sz="1200" i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i="1" dirty="0">
                <a:latin typeface="Avenir Book" panose="02000503020000020003" pitchFamily="2" charset="0"/>
                <a:cs typeface="Arial" panose="020B0604020202020204" pitchFamily="34" charset="0"/>
              </a:rPr>
              <a:t>     They suggest: Bar-Nabas? Aquila and Priscilla? Apollos? Timotheus?</a:t>
            </a:r>
          </a:p>
          <a:p>
            <a:r>
              <a:rPr lang="en-US" sz="2400" i="1" dirty="0">
                <a:latin typeface="Avenir Book" panose="02000503020000020003" pitchFamily="2" charset="0"/>
                <a:cs typeface="Arial" panose="020B0604020202020204" pitchFamily="34" charset="0"/>
              </a:rPr>
              <a:t>		       but have ZERO substantive evidence to support ANY of these</a:t>
            </a:r>
          </a:p>
          <a:p>
            <a:r>
              <a:rPr lang="en-US" sz="2400" i="1" dirty="0">
                <a:latin typeface="Avenir Book" panose="02000503020000020003" pitchFamily="2" charset="0"/>
                <a:cs typeface="Arial" panose="020B0604020202020204" pitchFamily="34" charset="0"/>
              </a:rPr>
              <a:t>		       They are ALL essentially speculation only!</a:t>
            </a:r>
          </a:p>
          <a:p>
            <a:endParaRPr lang="en-US" sz="1000" i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i="1" dirty="0">
                <a:latin typeface="Avenir Book" panose="02000503020000020003" pitchFamily="2" charset="0"/>
                <a:cs typeface="Arial" panose="020B0604020202020204" pitchFamily="34" charset="0"/>
              </a:rPr>
              <a:t>     </a:t>
            </a:r>
            <a:r>
              <a:rPr lang="en-US" sz="2400" b="1" dirty="0">
                <a:cs typeface="Arial" panose="020B0604020202020204" pitchFamily="34" charset="0"/>
              </a:rPr>
              <a:t>??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Hebrews 2:3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after it was at first spoken thru the Lord, it was confirmed 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   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to us by those who heard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rgbClr val="FF0000"/>
                </a:solidFill>
                <a:latin typeface="Avenir Book" panose="02000503020000020003" pitchFamily="2" charset="0"/>
              </a:rPr>
              <a:t>Liberal Interpret: “</a:t>
            </a:r>
            <a:r>
              <a:rPr lang="en-US" sz="2300" i="1" dirty="0">
                <a:solidFill>
                  <a:srgbClr val="FF0000"/>
                </a:solidFill>
                <a:latin typeface="Avenir Book" panose="02000503020000020003" pitchFamily="2" charset="0"/>
              </a:rPr>
              <a:t>it was taught to me by Jesus’ Apostles”</a:t>
            </a:r>
          </a:p>
          <a:p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b="1" dirty="0">
                <a:latin typeface="Avenir Book" panose="02000503020000020003" pitchFamily="2" charset="0"/>
              </a:rPr>
              <a:t>Logical-Literal:    ”</a:t>
            </a:r>
            <a:r>
              <a:rPr lang="en-US" sz="2300" b="1" i="1" dirty="0">
                <a:latin typeface="Avenir Book" panose="02000503020000020003" pitchFamily="2" charset="0"/>
              </a:rPr>
              <a:t>after Lord spoke it to me, Peter and James confirmed it to me”</a:t>
            </a:r>
          </a:p>
          <a:p>
            <a:r>
              <a:rPr lang="en-US" sz="2300" b="0" i="1" dirty="0">
                <a:effectLst/>
                <a:latin typeface="Avenir Book" panose="02000503020000020003" pitchFamily="2" charset="0"/>
              </a:rPr>
              <a:t>			       </a:t>
            </a:r>
            <a:r>
              <a:rPr lang="en-US" sz="23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Galatians 2:9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Peter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and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John extend Apostolic 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	     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hand of fellowship to Paul their equal</a:t>
            </a:r>
            <a:endParaRPr lang="en-US" sz="2300" b="0" i="1" dirty="0">
              <a:effectLst/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endParaRPr lang="en-US" sz="2300" i="1" dirty="0">
              <a:solidFill>
                <a:srgbClr val="0070C0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9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F9EB1-42C2-23AE-F3E8-75FD40294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728D84-F155-2704-F1EB-0771656BE914}"/>
              </a:ext>
            </a:extLst>
          </p:cNvPr>
          <p:cNvSpPr txBox="1"/>
          <p:nvPr/>
        </p:nvSpPr>
        <p:spPr>
          <a:xfrm>
            <a:off x="546409" y="0"/>
            <a:ext cx="10429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Strong Evidence Paul Wrote </a:t>
            </a:r>
            <a:r>
              <a:rPr lang="en-US" sz="24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this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Hebrews Epistle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44DFD3-3474-46CE-95B5-042B42F05F04}"/>
              </a:ext>
            </a:extLst>
          </p:cNvPr>
          <p:cNvSpPr txBox="1"/>
          <p:nvPr/>
        </p:nvSpPr>
        <p:spPr>
          <a:xfrm>
            <a:off x="122663" y="780587"/>
            <a:ext cx="11023018" cy="5893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Paul’s Authorship</a:t>
            </a:r>
          </a:p>
          <a:p>
            <a:endParaRPr lang="en-US" sz="12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sz="2800" b="1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#</a:t>
            </a:r>
            <a:r>
              <a:rPr lang="en-US" sz="2400" b="1" dirty="0">
                <a:highlight>
                  <a:srgbClr val="00FFFF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1D35"/>
                </a:solidFill>
                <a:effectLst/>
                <a:latin typeface="Avenir Book" panose="02000503020000020003" pitchFamily="2" charset="0"/>
              </a:rPr>
              <a:t>Hebrews </a:t>
            </a:r>
            <a:r>
              <a:rPr lang="en-US" sz="2300" dirty="0">
                <a:solidFill>
                  <a:srgbClr val="001D35"/>
                </a:solidFill>
                <a:effectLst/>
                <a:latin typeface="Avenir Book" panose="02000503020000020003" pitchFamily="2" charset="0"/>
              </a:rPr>
              <a:t>is circulated with Paul's other epistles in ancient manuscripts</a:t>
            </a:r>
          </a:p>
          <a:p>
            <a:r>
              <a:rPr lang="en-US" sz="2300" dirty="0">
                <a:solidFill>
                  <a:srgbClr val="001D35"/>
                </a:solidFill>
                <a:latin typeface="Avenir Book" panose="02000503020000020003" pitchFamily="2" charset="0"/>
              </a:rPr>
              <a:t>	P</a:t>
            </a:r>
            <a:r>
              <a:rPr lang="en-US" sz="2300" dirty="0">
                <a:solidFill>
                  <a:srgbClr val="001D35"/>
                </a:solidFill>
                <a:effectLst/>
                <a:latin typeface="Avenir Book" panose="02000503020000020003" pitchFamily="2" charset="0"/>
              </a:rPr>
              <a:t>apyrus 𝔓46 [175-205 AD] </a:t>
            </a:r>
            <a:r>
              <a:rPr lang="en-US" sz="2300" i="1" dirty="0">
                <a:solidFill>
                  <a:srgbClr val="001D35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Chester Beatty II </a:t>
            </a:r>
            <a:endParaRPr lang="en-US" sz="2300" i="1" dirty="0">
              <a:solidFill>
                <a:srgbClr val="001D35"/>
              </a:solidFill>
              <a:highlight>
                <a:srgbClr val="FFFF00"/>
              </a:highlight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rgbClr val="001D35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rgbClr val="001D35"/>
                </a:solidFill>
                <a:effectLst/>
                <a:latin typeface="Avenir Book" panose="02000503020000020003" pitchFamily="2" charset="0"/>
              </a:rPr>
              <a:t>86 leaves found in Egypt</a:t>
            </a:r>
          </a:p>
          <a:p>
            <a:endParaRPr lang="en-US" sz="900" dirty="0">
              <a:solidFill>
                <a:srgbClr val="001D35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rgbClr val="001D35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Numerous early church writers-theologians recognize Saul/Paul</a:t>
            </a:r>
          </a:p>
          <a:p>
            <a:r>
              <a:rPr lang="en-US" sz="2300" dirty="0">
                <a:solidFill>
                  <a:srgbClr val="001D35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300" i="1" dirty="0">
                <a:solidFill>
                  <a:srgbClr val="001D35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Clement        Polycarp       </a:t>
            </a:r>
            <a:r>
              <a:rPr lang="en-US" sz="2300" b="0" i="1" dirty="0">
                <a:effectLst/>
                <a:latin typeface="Avenir Book" panose="02000503020000020003" pitchFamily="2" charset="0"/>
              </a:rPr>
              <a:t>Pantaenus    Ambrose    </a:t>
            </a:r>
            <a:r>
              <a:rPr lang="en-US" sz="2300" b="0" i="1" dirty="0" err="1">
                <a:effectLst/>
                <a:latin typeface="Avenir Book" panose="02000503020000020003" pitchFamily="2" charset="0"/>
              </a:rPr>
              <a:t>Rufinus</a:t>
            </a:r>
            <a:r>
              <a:rPr lang="en-US" sz="2300" i="1" dirty="0"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effectLst/>
                <a:latin typeface="Avenir Book" panose="02000503020000020003" pitchFamily="2" charset="0"/>
              </a:rPr>
              <a:t>Eusebius</a:t>
            </a:r>
          </a:p>
          <a:p>
            <a:endParaRPr lang="en-US" sz="900" i="1" dirty="0">
              <a:latin typeface="Avenir Book" panose="02000503020000020003" pitchFamily="2" charset="0"/>
            </a:endParaRPr>
          </a:p>
          <a:p>
            <a:r>
              <a:rPr lang="en-US" sz="2400" b="0" i="1" dirty="0">
                <a:effectLst/>
                <a:latin typeface="Avenir Book" panose="02000503020000020003" pitchFamily="2" charset="0"/>
              </a:rPr>
              <a:t>	</a:t>
            </a:r>
            <a:r>
              <a:rPr lang="en-US" sz="24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#3 </a:t>
            </a:r>
            <a:r>
              <a:rPr lang="en-US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22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Tertullian first to claim Bar-Nabas</a:t>
            </a:r>
          </a:p>
          <a:p>
            <a:r>
              <a:rPr lang="en-US" sz="2200" dirty="0"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	        But Councils of Hippo and at Carthage rejected his position and declared, </a:t>
            </a:r>
          </a:p>
          <a:p>
            <a:r>
              <a:rPr lang="en-US" sz="2200" i="1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	               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”the Epistle to the Hebrews is from Paul and it is canon”</a:t>
            </a:r>
            <a:endParaRPr lang="en-US" sz="2200" b="1" dirty="0">
              <a:solidFill>
                <a:schemeClr val="accent2">
                  <a:lumMod val="50000"/>
                </a:schemeClr>
              </a:solidFill>
              <a:effectLst/>
              <a:highlight>
                <a:srgbClr val="00FFFF"/>
              </a:highlight>
              <a:latin typeface="Avenir Book" panose="02000503020000020003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900" b="0" i="1" dirty="0">
              <a:effectLst/>
              <a:latin typeface="Avenir Book" panose="02000503020000020003" pitchFamily="2" charset="0"/>
            </a:endParaRPr>
          </a:p>
          <a:p>
            <a:endParaRPr lang="en-US" sz="900" i="1" dirty="0">
              <a:solidFill>
                <a:srgbClr val="001D35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i="1" dirty="0">
                <a:solidFill>
                  <a:srgbClr val="001D35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#4 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Hebrews 13:23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our brother </a:t>
            </a:r>
            <a:r>
              <a:rPr lang="en-US" sz="2200" b="0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Timothues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 has been released, with whom, if he </a:t>
            </a:r>
          </a:p>
          <a:p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	    comes soon, I will see you</a:t>
            </a:r>
            <a:endParaRPr lang="en-US" sz="2200" b="0" i="1" dirty="0">
              <a:solidFill>
                <a:srgbClr val="0070C0"/>
              </a:solidFill>
              <a:effectLst/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200" i="1" dirty="0">
                <a:solidFill>
                  <a:srgbClr val="001D35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		    </a:t>
            </a:r>
            <a:r>
              <a:rPr lang="en-US" sz="2200" dirty="0">
                <a:latin typeface="Avenir Book" panose="02000503020000020003" pitchFamily="2" charset="0"/>
                <a:cs typeface="Arial" panose="020B0604020202020204" pitchFamily="34" charset="0"/>
              </a:rPr>
              <a:t>Paul &amp; Timothy longstanding history together</a:t>
            </a:r>
          </a:p>
          <a:p>
            <a:r>
              <a:rPr lang="en-US" sz="2200" i="1" dirty="0">
                <a:solidFill>
                  <a:srgbClr val="001D35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		    Timothy would not be writing about accompanying himself!!</a:t>
            </a:r>
          </a:p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25648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EC499-70BB-25C0-F5F7-6E909FBB4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06CFAB-9FFD-BAA6-9DB0-8F85E6E30B97}"/>
              </a:ext>
            </a:extLst>
          </p:cNvPr>
          <p:cNvSpPr txBox="1"/>
          <p:nvPr/>
        </p:nvSpPr>
        <p:spPr>
          <a:xfrm>
            <a:off x="546409" y="0"/>
            <a:ext cx="10429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Strong Evidence Paul Wrote </a:t>
            </a:r>
            <a:r>
              <a:rPr lang="en-US" sz="24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this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Hebrews Epistle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AA34FB-79E2-209A-B773-BFB6D52E0CF8}"/>
              </a:ext>
            </a:extLst>
          </p:cNvPr>
          <p:cNvSpPr txBox="1"/>
          <p:nvPr/>
        </p:nvSpPr>
        <p:spPr>
          <a:xfrm>
            <a:off x="157585" y="691376"/>
            <a:ext cx="10215553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Paul’s Authorship 	</a:t>
            </a:r>
            <a:r>
              <a:rPr lang="en-US" sz="24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#5</a:t>
            </a:r>
            <a:r>
              <a:rPr lang="en-US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0" i="1" dirty="0">
                <a:effectLst/>
                <a:latin typeface="Avenir Book" panose="02000503020000020003" pitchFamily="2" charset="0"/>
              </a:rPr>
              <a:t>UNIQUE signature/sign-off to his Epistles</a:t>
            </a:r>
          </a:p>
          <a:p>
            <a:endParaRPr lang="en-US" sz="1200" b="0" i="1" dirty="0">
              <a:effectLst/>
              <a:latin typeface="Avenir Book" panose="02000503020000020003" pitchFamily="2" charset="0"/>
            </a:endParaRPr>
          </a:p>
          <a:p>
            <a:r>
              <a:rPr lang="en-US" sz="2400" i="1" dirty="0">
                <a:latin typeface="Avenir Book" panose="02000503020000020003" pitchFamily="2" charset="0"/>
              </a:rPr>
              <a:t>	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Romans 16:24 	Grace of our Lord Jesus be with you all, Amen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1</a:t>
            </a:r>
            <a:r>
              <a:rPr lang="en-US" sz="2400" i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Corinth. 16:23	Grace of the Lord Jesus be with you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 2</a:t>
            </a:r>
            <a:r>
              <a:rPr lang="en-US" sz="2400" i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Corinth. 13:14   Grace of Lord Jesus be with you all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Galatians 6:18	Grace of Lord Jesus with with your spirit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Ephesians 6:24 	Grace be with you all 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Philippians 4:23	Grace of Lord Jesus be with your spirit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1</a:t>
            </a:r>
            <a:r>
              <a:rPr lang="en-US" sz="2400" i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Thess. 5:28	Grace of Lord Jesus be with you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2</a:t>
            </a:r>
            <a:r>
              <a:rPr lang="en-US" sz="2400" i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Thess. 3:18	Grace of our Lord be with you all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1</a:t>
            </a:r>
            <a:r>
              <a:rPr lang="en-US" sz="2400" i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Timothy 6:21	Grace be with you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2</a:t>
            </a:r>
            <a:r>
              <a:rPr lang="en-US" sz="2400" i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Timothy 4:22	Grace be with you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Titus 3:15		Grace be with you all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Philemon 1:25	Grace of Lord Jesus be with your spirit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FFFF00"/>
                </a:highlight>
              </a:rPr>
              <a:t>Hebrews 13:25 	</a:t>
            </a:r>
            <a:r>
              <a:rPr lang="en-US" sz="2400" i="1" dirty="0">
                <a:solidFill>
                  <a:srgbClr val="0070C0"/>
                </a:solidFill>
                <a:highlight>
                  <a:srgbClr val="FFFF00"/>
                </a:highlight>
              </a:rPr>
              <a:t>Grace be with you all </a:t>
            </a:r>
            <a:endParaRPr lang="en-US" sz="2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0877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7FFBA-E7DB-00E1-AB9A-62A06E967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84C2E-6693-7284-4B4B-1704B3E194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1FD579-D964-B7F1-26CB-2296F9402087}"/>
              </a:ext>
            </a:extLst>
          </p:cNvPr>
          <p:cNvSpPr txBox="1"/>
          <p:nvPr/>
        </p:nvSpPr>
        <p:spPr>
          <a:xfrm>
            <a:off x="490653" y="0"/>
            <a:ext cx="10413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</a:t>
            </a:r>
          </a:p>
          <a:p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					              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blbGentium"/>
              </a:rPr>
              <a:t>  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blbGentium"/>
              </a:rPr>
              <a:t>“hay-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blbGentium"/>
              </a:rPr>
              <a:t>brai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blbGentium"/>
              </a:rPr>
              <a:t>-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blbGentium"/>
              </a:rPr>
              <a:t>os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blbGentium"/>
              </a:rPr>
              <a:t>”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48AC41-15CC-8787-A3AE-EC3895E2A07B}"/>
              </a:ext>
            </a:extLst>
          </p:cNvPr>
          <p:cNvSpPr txBox="1"/>
          <p:nvPr/>
        </p:nvSpPr>
        <p:spPr>
          <a:xfrm>
            <a:off x="187104" y="1561170"/>
            <a:ext cx="1101333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Tonight’s Study: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A. Background on Saul/Paul of Tarsus </a:t>
            </a:r>
            <a:r>
              <a:rPr lang="en-US" sz="2400" b="1" i="1" dirty="0">
                <a:latin typeface="Avenir Book" panose="02000503020000020003" pitchFamily="2" charset="0"/>
                <a:cs typeface="Arial" panose="020B0604020202020204" pitchFamily="34" charset="0"/>
              </a:rPr>
              <a:t>who was also known as Paul </a:t>
            </a:r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[Acts 13:9]</a:t>
            </a:r>
          </a:p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2300" i="1" dirty="0">
                <a:latin typeface="Avenir Book" panose="02000503020000020003" pitchFamily="2" charset="0"/>
                <a:cs typeface="Arial" panose="020B0604020202020204" pitchFamily="34" charset="0"/>
              </a:rPr>
              <a:t>The </a:t>
            </a:r>
            <a:r>
              <a:rPr lang="en-US" sz="2300" b="0" i="1" dirty="0">
                <a:solidFill>
                  <a:srgbClr val="001D35"/>
                </a:solidFill>
                <a:effectLst/>
                <a:latin typeface="Avenir Book" panose="02000503020000020003" pitchFamily="2" charset="0"/>
              </a:rPr>
              <a:t>résumé of a very learned highly-educated Pharisee</a:t>
            </a:r>
            <a:endParaRPr lang="en-US" sz="2300" b="1" i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B. Overwhelming evidence that Paul is the author of Hebrews</a:t>
            </a:r>
          </a:p>
          <a:p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	         </a:t>
            </a:r>
            <a:r>
              <a:rPr lang="en-US" sz="2400" b="1" i="1" dirty="0">
                <a:highlight>
                  <a:srgbClr val="00FFFF"/>
                </a:highlight>
                <a:latin typeface="Avenir Book" panose="02000503020000020003" pitchFamily="2" charset="0"/>
                <a:cs typeface="Arial" panose="020B0604020202020204" pitchFamily="34" charset="0"/>
              </a:rPr>
              <a:t>12 Reasons </a:t>
            </a:r>
            <a:r>
              <a:rPr lang="en-US" sz="2400" i="1" dirty="0">
                <a:latin typeface="Avenir Book" panose="02000503020000020003" pitchFamily="2" charset="0"/>
                <a:cs typeface="Arial" panose="020B0604020202020204" pitchFamily="34" charset="0"/>
              </a:rPr>
              <a:t>that only Paul could write this epistle</a:t>
            </a:r>
            <a:endParaRPr lang="en-US" sz="2400" b="1" dirty="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79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BF620-D428-D3B5-B166-25C94C6FE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175D0B-DD12-6FB3-2ED9-47101E448905}"/>
              </a:ext>
            </a:extLst>
          </p:cNvPr>
          <p:cNvSpPr txBox="1"/>
          <p:nvPr/>
        </p:nvSpPr>
        <p:spPr>
          <a:xfrm>
            <a:off x="546409" y="0"/>
            <a:ext cx="10429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Strong Evidence Paul Wrote </a:t>
            </a:r>
            <a:r>
              <a:rPr lang="en-US" sz="24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this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Hebrews Epistle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C9C27-016D-B264-7DA5-010AFCBC34CD}"/>
              </a:ext>
            </a:extLst>
          </p:cNvPr>
          <p:cNvSpPr txBox="1"/>
          <p:nvPr/>
        </p:nvSpPr>
        <p:spPr>
          <a:xfrm>
            <a:off x="546409" y="869796"/>
            <a:ext cx="10885480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Paul’s Authorship 	</a:t>
            </a:r>
            <a:r>
              <a:rPr lang="en-US" sz="24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#6</a:t>
            </a:r>
            <a:r>
              <a:rPr lang="en-US" sz="24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UNIQUE request also only in 2 other Paul epistles</a:t>
            </a:r>
            <a:endParaRPr lang="en-US" sz="24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000" b="1" i="0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    1</a:t>
            </a:r>
            <a:r>
              <a:rPr lang="en-US" sz="2200" b="0" i="0" baseline="300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st</a:t>
            </a:r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Thess. 5:25	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PRAY FOR US</a:t>
            </a:r>
            <a:endParaRPr lang="en-US" sz="2200" b="0" i="0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endParaRPr lang="en-US" sz="9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     2</a:t>
            </a:r>
            <a:r>
              <a:rPr lang="en-US" sz="22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 Thess. 3:1</a:t>
            </a:r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	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PRAY FOR US</a:t>
            </a:r>
          </a:p>
          <a:p>
            <a:endParaRPr lang="en-US" sz="9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Hebrews 13:18	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PRAY FOR US</a:t>
            </a:r>
            <a:endParaRPr lang="en-US" sz="2200" dirty="0"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BE8F6-7DF1-9095-65AE-47E23F4DF1DC}"/>
              </a:ext>
            </a:extLst>
          </p:cNvPr>
          <p:cNvSpPr txBox="1"/>
          <p:nvPr/>
        </p:nvSpPr>
        <p:spPr>
          <a:xfrm>
            <a:off x="483598" y="3018650"/>
            <a:ext cx="11224804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		                </a:t>
            </a:r>
            <a:r>
              <a:rPr lang="en-US" sz="24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#7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2400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Romans-Galatians-Hebrews</a:t>
            </a:r>
            <a:r>
              <a:rPr lang="en-US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000" b="1" i="1" dirty="0">
              <a:latin typeface="Avenir Book" panose="02000503020000020003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400" b="1" i="1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</a:t>
            </a:r>
            <a:r>
              <a:rPr lang="en-US" sz="2400" i="1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Similar “lists” of 17</a:t>
            </a:r>
            <a:endParaRPr lang="en-US" sz="1000" b="1" i="0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sz="1000" b="1" i="0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   Romans 8:35-39  	        17 things cannot separate from Christ’s love [7 then 10 more]</a:t>
            </a:r>
          </a:p>
          <a:p>
            <a:endParaRPr lang="en-US" sz="9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    Galatians 5:19-21	        17 things that do keep us from being in Christ’s Spirit</a:t>
            </a:r>
          </a:p>
          <a:p>
            <a:endParaRPr lang="en-US" sz="9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    Hebrews 12:18-24	        17 things whereby Zion is better than Sinai [7 then 10 more]</a:t>
            </a:r>
            <a:endParaRPr lang="en-US" sz="22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2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58F14-CC06-56EA-0684-B37C6FBE5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E5EE20-B8A9-2F1F-BEC3-05687C9967C8}"/>
              </a:ext>
            </a:extLst>
          </p:cNvPr>
          <p:cNvSpPr txBox="1"/>
          <p:nvPr/>
        </p:nvSpPr>
        <p:spPr>
          <a:xfrm>
            <a:off x="546409" y="0"/>
            <a:ext cx="10429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Strong Evidence Paul Wrote </a:t>
            </a:r>
            <a:r>
              <a:rPr lang="en-US" sz="24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this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Hebrews Epistle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7BC9A1-A95E-43A1-8993-B19A3B30EB8A}"/>
              </a:ext>
            </a:extLst>
          </p:cNvPr>
          <p:cNvSpPr txBox="1"/>
          <p:nvPr/>
        </p:nvSpPr>
        <p:spPr>
          <a:xfrm>
            <a:off x="157585" y="992459"/>
            <a:ext cx="11851065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Paul’s Authorship </a:t>
            </a:r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en-US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SAME </a:t>
            </a:r>
            <a:r>
              <a:rPr lang="en-US" sz="2400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Romans-Galatians-Hebrews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2400" i="1" u="sng" dirty="0">
                <a:ea typeface="Times New Roman" panose="02020603050405020304" pitchFamily="18" charset="0"/>
                <a:cs typeface="Arial" panose="020B0604020202020204" pitchFamily="34" charset="0"/>
              </a:rPr>
              <a:t>same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O.T. Quote</a:t>
            </a:r>
            <a:endParaRPr lang="en-US" sz="24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200" b="1" i="0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400" b="1" i="0" dirty="0">
                <a:solidFill>
                  <a:srgbClr val="0070C0"/>
                </a:solidFill>
                <a:effectLst/>
              </a:rPr>
              <a:t>Habakkuk 2:4    </a:t>
            </a:r>
            <a:r>
              <a:rPr lang="en-US" sz="2400" b="1" i="1" dirty="0">
                <a:solidFill>
                  <a:srgbClr val="0070C0"/>
                </a:solidFill>
                <a:effectLst/>
              </a:rPr>
              <a:t>For the Just [the righteous] will live by Faith </a:t>
            </a:r>
            <a:endParaRPr lang="en-US" sz="2200" b="1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br>
              <a:rPr lang="en-US" sz="2200" dirty="0">
                <a:latin typeface="Avenir Book" panose="02000503020000020003" pitchFamily="2" charset="0"/>
              </a:rPr>
            </a:br>
            <a:r>
              <a:rPr lang="en-US" sz="2200" dirty="0">
                <a:latin typeface="Avenir Book" panose="02000503020000020003" pitchFamily="2" charset="0"/>
              </a:rPr>
              <a:t>	Paul is the </a:t>
            </a:r>
            <a:r>
              <a:rPr lang="en-US" sz="2200" b="1" u="sng" dirty="0">
                <a:latin typeface="Avenir Book" panose="02000503020000020003" pitchFamily="2" charset="0"/>
              </a:rPr>
              <a:t>ONLY</a:t>
            </a:r>
            <a:r>
              <a:rPr lang="en-US" sz="2200" dirty="0">
                <a:latin typeface="Avenir Book" panose="02000503020000020003" pitchFamily="2" charset="0"/>
              </a:rPr>
              <a:t> writer in the entire New Testament who cites </a:t>
            </a:r>
            <a:r>
              <a:rPr lang="en-US" sz="2200" b="1" dirty="0">
                <a:solidFill>
                  <a:srgbClr val="0070C0"/>
                </a:solidFill>
              </a:rPr>
              <a:t>Habakkuk 2:4</a:t>
            </a:r>
          </a:p>
          <a:p>
            <a:endParaRPr lang="en-US" sz="2200" b="0" i="0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0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#8 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Romans 1:17</a:t>
            </a:r>
            <a:r>
              <a:rPr lang="en-US" sz="2200" b="0" i="1" dirty="0">
                <a:solidFill>
                  <a:srgbClr val="272727"/>
                </a:solidFill>
                <a:effectLst/>
                <a:latin typeface="Avenir Book" panose="02000503020000020003" pitchFamily="2" charset="0"/>
              </a:rPr>
              <a:t>     </a:t>
            </a:r>
            <a:r>
              <a:rPr lang="en-US" sz="2200" b="0" i="0" dirty="0">
                <a:solidFill>
                  <a:srgbClr val="272727"/>
                </a:solidFill>
                <a:effectLst/>
                <a:latin typeface="Avenir Book" panose="02000503020000020003" pitchFamily="2" charset="0"/>
              </a:rPr>
              <a:t>Paul cites </a:t>
            </a:r>
            <a:r>
              <a:rPr lang="en-US" sz="2200" b="1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Habakkuk 2:4  </a:t>
            </a:r>
            <a:r>
              <a:rPr lang="en-US" sz="2200" b="0" i="1" dirty="0">
                <a:effectLst/>
                <a:latin typeface="Avenir Book" panose="02000503020000020003" pitchFamily="2" charset="0"/>
              </a:rPr>
              <a:t>as</a:t>
            </a:r>
            <a:r>
              <a:rPr lang="en-US" sz="2200" b="0" i="0" dirty="0">
                <a:effectLst/>
                <a:latin typeface="Avenir Book" panose="02000503020000020003" pitchFamily="2" charset="0"/>
              </a:rPr>
              <a:t> </a:t>
            </a:r>
            <a:r>
              <a:rPr lang="en-US" sz="2200" b="0" i="1" dirty="0">
                <a:effectLst/>
                <a:latin typeface="Avenir Book" panose="02000503020000020003" pitchFamily="2" charset="0"/>
              </a:rPr>
              <a:t>righteousness of God is revealed in Faith </a:t>
            </a:r>
          </a:p>
          <a:p>
            <a:r>
              <a:rPr lang="en-US" sz="2200" b="0" i="1" dirty="0">
                <a:solidFill>
                  <a:srgbClr val="272727"/>
                </a:solidFill>
                <a:effectLst/>
                <a:latin typeface="Avenir Book" panose="02000503020000020003" pitchFamily="2" charset="0"/>
              </a:rPr>
              <a:t> </a:t>
            </a:r>
            <a:br>
              <a:rPr lang="en-US" sz="2200" dirty="0">
                <a:latin typeface="Avenir Book" panose="02000503020000020003" pitchFamily="2" charset="0"/>
              </a:rPr>
            </a:br>
            <a:r>
              <a:rPr lang="en-US" sz="20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#9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Galatians 3:11   </a:t>
            </a:r>
            <a:r>
              <a:rPr lang="en-US" sz="2200" b="0" i="0" dirty="0">
                <a:solidFill>
                  <a:srgbClr val="272727"/>
                </a:solidFill>
                <a:effectLst/>
                <a:latin typeface="Avenir Book" panose="02000503020000020003" pitchFamily="2" charset="0"/>
              </a:rPr>
              <a:t>Paul cites </a:t>
            </a:r>
            <a:r>
              <a:rPr lang="en-US" sz="2200" b="1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Habakkuk 2:4  </a:t>
            </a:r>
            <a:r>
              <a:rPr lang="en-US" sz="2200" b="0" i="1" dirty="0">
                <a:effectLst/>
                <a:latin typeface="Avenir Book" panose="02000503020000020003" pitchFamily="2" charset="0"/>
              </a:rPr>
              <a:t>because no one is justified by the Law</a:t>
            </a:r>
          </a:p>
          <a:p>
            <a:br>
              <a:rPr lang="en-US" sz="2200" dirty="0">
                <a:latin typeface="Avenir Book" panose="02000503020000020003" pitchFamily="2" charset="0"/>
              </a:rPr>
            </a:b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Hebrews 10:38  </a:t>
            </a:r>
            <a:r>
              <a:rPr lang="en-US" sz="2200" b="0" i="0" dirty="0">
                <a:solidFill>
                  <a:srgbClr val="272727"/>
                </a:solidFill>
                <a:effectLst/>
                <a:latin typeface="Avenir Book" panose="02000503020000020003" pitchFamily="2" charset="0"/>
              </a:rPr>
              <a:t>Paul cites </a:t>
            </a:r>
            <a:r>
              <a:rPr lang="en-US" sz="2200" b="1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Habakkuk 2:4  </a:t>
            </a:r>
            <a:r>
              <a:rPr lang="en-US" sz="2200" b="0" i="1" dirty="0">
                <a:effectLst/>
                <a:latin typeface="Avenir Book" panose="02000503020000020003" pitchFamily="2" charset="0"/>
              </a:rPr>
              <a:t>because Jesus is coming for those who live by Faith</a:t>
            </a:r>
            <a:endParaRPr lang="en-US" sz="22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2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18D00-337E-BFC3-B67D-28E62315F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EB1605-3CE2-FA99-E0AE-6DB3A7EFA983}"/>
              </a:ext>
            </a:extLst>
          </p:cNvPr>
          <p:cNvSpPr txBox="1"/>
          <p:nvPr/>
        </p:nvSpPr>
        <p:spPr>
          <a:xfrm>
            <a:off x="546409" y="0"/>
            <a:ext cx="10429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Strong Evidence Paul Wrote </a:t>
            </a:r>
            <a:r>
              <a:rPr lang="en-US" sz="24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this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Hebrews Epistle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C069FB-8CD9-BBEA-A786-09AB81540F63}"/>
              </a:ext>
            </a:extLst>
          </p:cNvPr>
          <p:cNvSpPr txBox="1"/>
          <p:nvPr/>
        </p:nvSpPr>
        <p:spPr>
          <a:xfrm>
            <a:off x="157585" y="869795"/>
            <a:ext cx="10683759" cy="50321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Paul’s Authorship 	</a:t>
            </a:r>
            <a:r>
              <a:rPr lang="en-US" sz="24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#10 </a:t>
            </a:r>
            <a:r>
              <a:rPr lang="en-US" sz="24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Timotheus</a:t>
            </a:r>
            <a:endParaRPr lang="en-US" sz="24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000" b="1" i="0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Hebrews 13:23 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take notice that </a:t>
            </a:r>
            <a:r>
              <a:rPr lang="en-US" sz="2200" b="1" i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our brother Timotheus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has been released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with whom, if he comes soon, I will then see you also</a:t>
            </a:r>
          </a:p>
          <a:p>
            <a:endParaRPr lang="en-US" sz="9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2</a:t>
            </a:r>
            <a:r>
              <a:rPr lang="en-US" sz="22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 Corin. 1:1    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from Paul an Apostle and </a:t>
            </a:r>
            <a:r>
              <a:rPr lang="en-US" sz="2200" b="1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Timotheus our brother</a:t>
            </a:r>
          </a:p>
          <a:p>
            <a:endParaRPr lang="en-US" sz="9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Colossians 1:1	   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from Paul an Apostle of Jesus and </a:t>
            </a:r>
            <a:r>
              <a:rPr lang="en-US" sz="2200" b="1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our brother Timotheus</a:t>
            </a:r>
          </a:p>
          <a:p>
            <a:endParaRPr lang="en-US" sz="9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2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 Thess. 1:1      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from Paul and Sylvanus </a:t>
            </a:r>
            <a:r>
              <a:rPr lang="en-US" sz="2200" b="1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and Timotheus</a:t>
            </a:r>
          </a:p>
          <a:p>
            <a:endParaRPr lang="en-US" sz="2200" b="1" i="1" dirty="0">
              <a:solidFill>
                <a:srgbClr val="0070C0"/>
              </a:solidFill>
              <a:highlight>
                <a:srgbClr val="FFFF00"/>
              </a:highlight>
              <a:latin typeface="Avenir Book" panose="02000503020000020003" pitchFamily="2" charset="0"/>
            </a:endParaRPr>
          </a:p>
          <a:p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Acts 16:1  17:14-15  18:5  19:22  20:4 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Timotheus with Paul</a:t>
            </a:r>
          </a:p>
          <a:p>
            <a:endParaRPr lang="en-US" sz="9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Romans 16:21    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Timotheus is my fellow worker</a:t>
            </a:r>
          </a:p>
          <a:p>
            <a:endParaRPr lang="en-US" sz="9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2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 Corin. 4:17, 16:10        2</a:t>
            </a:r>
            <a:r>
              <a:rPr lang="en-US" sz="22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 Corin. 1:19  Philemon 1:1 </a:t>
            </a:r>
            <a:r>
              <a:rPr lang="en-US" sz="22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etc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…..</a:t>
            </a:r>
          </a:p>
          <a:p>
            <a:endParaRPr lang="en-US" sz="22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b="1" dirty="0"/>
              <a:t>NO such relationship noted with Bar-Nabas or Apollos or Aquila &amp; Priscilla </a:t>
            </a:r>
            <a:endParaRPr lang="en-US" sz="22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75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820F5-1261-07DB-B7D9-48749625B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69F076-5A15-3BAF-B3AA-6F8EDF99C45F}"/>
              </a:ext>
            </a:extLst>
          </p:cNvPr>
          <p:cNvSpPr txBox="1"/>
          <p:nvPr/>
        </p:nvSpPr>
        <p:spPr>
          <a:xfrm>
            <a:off x="546409" y="0"/>
            <a:ext cx="10429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Strong Evidence Paul Wrote </a:t>
            </a:r>
            <a:r>
              <a:rPr lang="en-US" sz="24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this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Hebrews Epistle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9B9F3C-A727-7324-89D7-AC62E17AF818}"/>
              </a:ext>
            </a:extLst>
          </p:cNvPr>
          <p:cNvSpPr txBox="1"/>
          <p:nvPr/>
        </p:nvSpPr>
        <p:spPr>
          <a:xfrm>
            <a:off x="0" y="836342"/>
            <a:ext cx="11921340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Paul’s Authorship      </a:t>
            </a:r>
            <a:r>
              <a:rPr lang="en-US" sz="24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#11</a:t>
            </a:r>
            <a:r>
              <a:rPr lang="en-US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2400" i="1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Peter </a:t>
            </a:r>
            <a:r>
              <a:rPr lang="en-US" sz="2400" i="1" dirty="0"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also mentions Paul writing to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Hebrews</a:t>
            </a:r>
            <a:r>
              <a:rPr lang="en-US" sz="24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endParaRPr lang="en-US" sz="1000" b="1" i="0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   2</a:t>
            </a:r>
            <a:r>
              <a:rPr lang="en-US" sz="2200" b="0" i="0" baseline="300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nd</a:t>
            </a:r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Peter 3:14-15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my beloved Jews be diligent to be found in Him and regard the patience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    of the Lord as salvation, just as our beloved brother </a:t>
            </a:r>
            <a:r>
              <a:rPr lang="en-US" sz="2200" b="1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Paul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according to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    the wisdom given to Him </a:t>
            </a:r>
            <a:r>
              <a:rPr lang="en-US" sz="2200" b="1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also wrote to you</a:t>
            </a:r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 </a:t>
            </a:r>
            <a:r>
              <a:rPr lang="en-US" sz="22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  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“you” = Jews/Hebrews</a:t>
            </a:r>
            <a:endParaRPr lang="en-US" sz="2200" b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en-US" sz="1200" b="0" i="0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   2</a:t>
            </a:r>
            <a:r>
              <a:rPr lang="en-US" sz="2200" b="0" i="0" baseline="300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nd</a:t>
            </a:r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Peter 3:16   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just like in </a:t>
            </a:r>
            <a:r>
              <a:rPr lang="en-US" sz="2200" b="1" i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all his </a:t>
            </a:r>
            <a:r>
              <a:rPr lang="en-US" sz="2200" b="1" i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other letters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he spoke of these same things, in which are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 </a:t>
            </a:r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some topics that are hard to understand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which the untaught and unstable 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distort as they do also the rest of our [Hebrew] Scriptures </a:t>
            </a:r>
          </a:p>
          <a:p>
            <a:endParaRPr lang="en-US" sz="9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</a:t>
            </a:r>
            <a:r>
              <a:rPr lang="en-US" sz="2200" dirty="0">
                <a:latin typeface="Avenir Book" panose="02000503020000020003" pitchFamily="2" charset="0"/>
              </a:rPr>
              <a:t>“</a:t>
            </a:r>
            <a:r>
              <a:rPr lang="en-US" sz="2200" i="1" u="sng" dirty="0">
                <a:latin typeface="Avenir Book" panose="02000503020000020003" pitchFamily="2" charset="0"/>
              </a:rPr>
              <a:t>other letters</a:t>
            </a:r>
            <a:r>
              <a:rPr lang="en-US" sz="2200" dirty="0">
                <a:latin typeface="Avenir Book" panose="02000503020000020003" pitchFamily="2" charset="0"/>
              </a:rPr>
              <a:t> Paul spoke of these” is Peter referring to Paul’s epistles to GENTILES</a:t>
            </a:r>
          </a:p>
          <a:p>
            <a:r>
              <a:rPr lang="en-US" sz="2200" dirty="0">
                <a:latin typeface="Avenir Book" panose="02000503020000020003" pitchFamily="2" charset="0"/>
              </a:rPr>
              <a:t>                but Peter contrasts those with </a:t>
            </a:r>
            <a:r>
              <a:rPr lang="en-US" sz="2200" b="1" i="1" dirty="0">
                <a:highlight>
                  <a:srgbClr val="FFFF00"/>
                </a:highlight>
                <a:latin typeface="Avenir Book" panose="02000503020000020003" pitchFamily="2" charset="0"/>
              </a:rPr>
              <a:t>“he also wrote to YOU” </a:t>
            </a:r>
            <a:r>
              <a:rPr lang="en-US" sz="2200" dirty="0">
                <a:latin typeface="Avenir Book" panose="02000503020000020003" pitchFamily="2" charset="0"/>
              </a:rPr>
              <a:t>[Peter’s readers are all Jews]</a:t>
            </a:r>
          </a:p>
          <a:p>
            <a:endParaRPr lang="en-US" sz="1000" dirty="0">
              <a:latin typeface="Avenir Book" panose="02000503020000020003" pitchFamily="2" charset="0"/>
            </a:endParaRPr>
          </a:p>
          <a:p>
            <a:r>
              <a:rPr lang="en-US" sz="2200" dirty="0">
                <a:latin typeface="Avenir Book" panose="02000503020000020003" pitchFamily="2" charset="0"/>
              </a:rPr>
              <a:t>     Dave Hunt &amp; Chuck Missler both note: </a:t>
            </a:r>
            <a:r>
              <a:rPr lang="en-US" sz="2200" i="1" dirty="0">
                <a:latin typeface="Avenir Book" panose="02000503020000020003" pitchFamily="2" charset="0"/>
              </a:rPr>
              <a:t>if Paul didn’t write Hebrews, there’s another letter</a:t>
            </a:r>
          </a:p>
          <a:p>
            <a:r>
              <a:rPr lang="en-US" sz="2200" i="1" dirty="0">
                <a:latin typeface="Avenir Book" panose="02000503020000020003" pitchFamily="2" charset="0"/>
              </a:rPr>
              <a:t>					         out there just to Jewish believers that’s missing!</a:t>
            </a:r>
          </a:p>
          <a:p>
            <a:endParaRPr lang="en-US" sz="900" i="1" dirty="0">
              <a:latin typeface="Avenir Book" panose="02000503020000020003" pitchFamily="2" charset="0"/>
            </a:endParaRPr>
          </a:p>
          <a:p>
            <a:r>
              <a:rPr lang="en-US" sz="2200" i="1" dirty="0">
                <a:latin typeface="Avenir Book" panose="02000503020000020003" pitchFamily="2" charset="0"/>
              </a:rPr>
              <a:t>     </a:t>
            </a:r>
            <a:r>
              <a:rPr lang="en-US" sz="2200" dirty="0">
                <a:latin typeface="Avenir Book" panose="02000503020000020003" pitchFamily="2" charset="0"/>
              </a:rPr>
              <a:t>Peter [Galilean fisherman] notes </a:t>
            </a:r>
            <a:r>
              <a:rPr lang="en-US" sz="2400" b="1" i="1" dirty="0"/>
              <a:t>“some topics hard to understand” </a:t>
            </a:r>
          </a:p>
          <a:p>
            <a:r>
              <a:rPr lang="en-US" sz="2200" dirty="0">
                <a:latin typeface="Avenir Book" panose="02000503020000020003" pitchFamily="2" charset="0"/>
              </a:rPr>
              <a:t>              [from this highly-educated Pharisee Paul]</a:t>
            </a:r>
          </a:p>
        </p:txBody>
      </p:sp>
    </p:spTree>
    <p:extLst>
      <p:ext uri="{BB962C8B-B14F-4D97-AF65-F5344CB8AC3E}">
        <p14:creationId xmlns:p14="http://schemas.microsoft.com/office/powerpoint/2010/main" val="311371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C2597-A5DC-C516-E4CA-F0A037B98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17CDB-46D6-00B5-373A-12A176B98D8B}"/>
              </a:ext>
            </a:extLst>
          </p:cNvPr>
          <p:cNvSpPr txBox="1"/>
          <p:nvPr/>
        </p:nvSpPr>
        <p:spPr>
          <a:xfrm>
            <a:off x="546409" y="0"/>
            <a:ext cx="10429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Strong Evidence Paul Wrote </a:t>
            </a:r>
            <a:r>
              <a:rPr lang="en-US" sz="24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this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Hebrews Epistle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9D1FB1-E132-76D8-6030-6A4ECF7E4CB9}"/>
              </a:ext>
            </a:extLst>
          </p:cNvPr>
          <p:cNvSpPr txBox="1"/>
          <p:nvPr/>
        </p:nvSpPr>
        <p:spPr>
          <a:xfrm>
            <a:off x="546409" y="869796"/>
            <a:ext cx="1146608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Paul’s Authorship 	</a:t>
            </a:r>
            <a:r>
              <a:rPr lang="en-US" sz="24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#12</a:t>
            </a:r>
            <a:r>
              <a:rPr lang="en-US" sz="24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VERY similar OT-citations by Paul </a:t>
            </a:r>
            <a:endParaRPr lang="en-US" sz="24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000" b="1" i="0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    Acts 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13</a:t>
            </a:r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:32-39  </a:t>
            </a:r>
            <a:r>
              <a:rPr lang="en-US" sz="2200" b="0" i="0" dirty="0">
                <a:effectLst/>
                <a:latin typeface="Avenir Book" panose="02000503020000020003" pitchFamily="2" charset="0"/>
              </a:rPr>
              <a:t>[in Pisidian Antioch]</a:t>
            </a:r>
            <a:endParaRPr lang="en-US" sz="2200" b="0" i="0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endParaRPr lang="en-US" sz="1200" b="0" i="0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rgbClr val="111111"/>
                </a:solidFill>
                <a:effectLst/>
                <a:latin typeface="Avenir Book" panose="02000503020000020003" pitchFamily="2" charset="0"/>
              </a:rPr>
              <a:t>And we declare to you glad tidings, </a:t>
            </a:r>
            <a:r>
              <a:rPr lang="en-US" sz="2200" i="1" dirty="0">
                <a:solidFill>
                  <a:srgbClr val="111111"/>
                </a:solidFill>
                <a:latin typeface="Avenir Book" panose="02000503020000020003" pitchFamily="2" charset="0"/>
              </a:rPr>
              <a:t>P</a:t>
            </a:r>
            <a:r>
              <a:rPr lang="en-US" sz="2200" b="0" i="1" dirty="0">
                <a:solidFill>
                  <a:srgbClr val="111111"/>
                </a:solidFill>
                <a:effectLst/>
                <a:latin typeface="Avenir Book" panose="02000503020000020003" pitchFamily="2" charset="0"/>
              </a:rPr>
              <a:t>romise made to the fathers</a:t>
            </a:r>
          </a:p>
          <a:p>
            <a:r>
              <a:rPr lang="en-US" sz="2200" i="1" dirty="0">
                <a:solidFill>
                  <a:srgbClr val="111111"/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rgbClr val="111111"/>
                </a:solidFill>
                <a:effectLst/>
                <a:latin typeface="Avenir Book" panose="02000503020000020003" pitchFamily="2" charset="0"/>
              </a:rPr>
              <a:t>God has fulfilled this for us their children, He has raised up Jesus. </a:t>
            </a:r>
          </a:p>
          <a:p>
            <a:r>
              <a:rPr lang="en-US" sz="2200" i="1" dirty="0">
                <a:solidFill>
                  <a:srgbClr val="111111"/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rgbClr val="111111"/>
                </a:solidFill>
                <a:effectLst/>
                <a:latin typeface="Avenir Book" panose="02000503020000020003" pitchFamily="2" charset="0"/>
              </a:rPr>
              <a:t>As written in </a:t>
            </a:r>
            <a:r>
              <a:rPr lang="en-US" sz="2200" b="1" i="1" dirty="0">
                <a:solidFill>
                  <a:srgbClr val="111111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second Psalm [v-7</a:t>
            </a:r>
            <a:r>
              <a:rPr lang="en-US" sz="2200" b="1" i="1" dirty="0">
                <a:solidFill>
                  <a:srgbClr val="111111"/>
                </a:solidFill>
                <a:effectLst/>
                <a:latin typeface="Avenir Book" panose="02000503020000020003" pitchFamily="2" charset="0"/>
              </a:rPr>
              <a:t>], </a:t>
            </a:r>
            <a:r>
              <a:rPr lang="en-US" sz="2200" b="0" i="1" dirty="0">
                <a:solidFill>
                  <a:srgbClr val="111111"/>
                </a:solidFill>
                <a:effectLst/>
                <a:latin typeface="Avenir Book" panose="02000503020000020003" pitchFamily="2" charset="0"/>
              </a:rPr>
              <a:t>“You are My Son, today I have begotten You.” </a:t>
            </a:r>
          </a:p>
          <a:p>
            <a:r>
              <a:rPr lang="en-US" sz="2200" i="1" dirty="0">
                <a:solidFill>
                  <a:srgbClr val="111111"/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rgbClr val="111111"/>
                </a:solidFill>
                <a:effectLst/>
                <a:latin typeface="Avenir Book" panose="02000503020000020003" pitchFamily="2" charset="0"/>
              </a:rPr>
              <a:t>He raised Him from the dead, no more to return to corruption, He has spoken this:</a:t>
            </a:r>
          </a:p>
          <a:p>
            <a:r>
              <a:rPr lang="en-US" sz="2200" i="1" dirty="0">
                <a:solidFill>
                  <a:srgbClr val="111111"/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rgbClr val="111111"/>
                </a:solidFill>
                <a:effectLst/>
                <a:latin typeface="Avenir Book" panose="02000503020000020003" pitchFamily="2" charset="0"/>
              </a:rPr>
              <a:t>“I will give you the sure mercies of David” </a:t>
            </a:r>
            <a:r>
              <a:rPr lang="en-US" sz="2200" b="1" i="1" dirty="0">
                <a:solidFill>
                  <a:srgbClr val="111111"/>
                </a:solidFill>
                <a:latin typeface="Avenir Book" panose="02000503020000020003" pitchFamily="2" charset="0"/>
              </a:rPr>
              <a:t>[</a:t>
            </a:r>
            <a:r>
              <a:rPr lang="en-US" sz="2200" b="1" i="1" dirty="0">
                <a:solidFill>
                  <a:srgbClr val="111111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Isaiah 55:3, 35</a:t>
            </a:r>
            <a:r>
              <a:rPr lang="en-US" sz="2200" b="1" i="1" dirty="0">
                <a:solidFill>
                  <a:srgbClr val="111111"/>
                </a:solidFill>
                <a:latin typeface="Avenir Book" panose="02000503020000020003" pitchFamily="2" charset="0"/>
              </a:rPr>
              <a:t>]</a:t>
            </a:r>
            <a:r>
              <a:rPr lang="en-US" sz="2200" b="1" i="1" dirty="0">
                <a:solidFill>
                  <a:srgbClr val="111111"/>
                </a:solidFill>
                <a:effectLst/>
                <a:latin typeface="Avenir Book" panose="02000503020000020003" pitchFamily="2" charset="0"/>
              </a:rPr>
              <a:t> </a:t>
            </a:r>
          </a:p>
          <a:p>
            <a:r>
              <a:rPr lang="en-US" sz="2200" b="1" i="1" dirty="0">
                <a:solidFill>
                  <a:srgbClr val="111111"/>
                </a:solidFill>
                <a:latin typeface="Avenir Book" panose="02000503020000020003" pitchFamily="2" charset="0"/>
              </a:rPr>
              <a:t>            </a:t>
            </a:r>
            <a:r>
              <a:rPr lang="en-US" sz="2200" b="0" i="1" dirty="0">
                <a:solidFill>
                  <a:srgbClr val="111111"/>
                </a:solidFill>
                <a:effectLst/>
                <a:latin typeface="Avenir Book" panose="02000503020000020003" pitchFamily="2" charset="0"/>
              </a:rPr>
              <a:t>Therefore He also says in another </a:t>
            </a:r>
            <a:r>
              <a:rPr lang="en-US" sz="2200" b="1" i="1" dirty="0">
                <a:solidFill>
                  <a:srgbClr val="111111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Psalm [16:10]</a:t>
            </a:r>
            <a:endParaRPr lang="en-US" sz="2200" b="0" i="1" dirty="0">
              <a:solidFill>
                <a:srgbClr val="111111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rgbClr val="111111"/>
                </a:solidFill>
                <a:latin typeface="Avenir Book" panose="02000503020000020003" pitchFamily="2" charset="0"/>
              </a:rPr>
              <a:t>            “</a:t>
            </a:r>
            <a:r>
              <a:rPr lang="en-US" sz="2200" b="0" i="1" dirty="0">
                <a:solidFill>
                  <a:srgbClr val="111111"/>
                </a:solidFill>
                <a:effectLst/>
                <a:latin typeface="Avenir Book" panose="02000503020000020003" pitchFamily="2" charset="0"/>
              </a:rPr>
              <a:t>You will not allow Your Holy One to see corruption” for David after he served his</a:t>
            </a:r>
          </a:p>
          <a:p>
            <a:r>
              <a:rPr lang="en-US" sz="2200" b="1" dirty="0">
                <a:solidFill>
                  <a:srgbClr val="111111"/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rgbClr val="111111"/>
                </a:solidFill>
                <a:effectLst/>
                <a:latin typeface="Avenir Book" panose="02000503020000020003" pitchFamily="2" charset="0"/>
              </a:rPr>
              <a:t>own generation by the will of God, died and was buried and saw corruption, </a:t>
            </a:r>
          </a:p>
          <a:p>
            <a:r>
              <a:rPr lang="en-US" sz="2200" i="1" dirty="0">
                <a:solidFill>
                  <a:srgbClr val="111111"/>
                </a:solidFill>
                <a:latin typeface="Avenir Book" panose="02000503020000020003" pitchFamily="2" charset="0"/>
              </a:rPr>
              <a:t>	 </a:t>
            </a:r>
            <a:r>
              <a:rPr lang="en-US" sz="2200" b="0" i="1" dirty="0">
                <a:solidFill>
                  <a:srgbClr val="111111"/>
                </a:solidFill>
                <a:effectLst/>
                <a:latin typeface="Avenir Book" panose="02000503020000020003" pitchFamily="2" charset="0"/>
              </a:rPr>
              <a:t>but He whom God raised [JESUS] saw no corruption. </a:t>
            </a:r>
          </a:p>
          <a:p>
            <a:r>
              <a:rPr lang="en-US" sz="2200" i="1" dirty="0">
                <a:solidFill>
                  <a:srgbClr val="111111"/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rgbClr val="111111"/>
                </a:solidFill>
                <a:effectLst/>
                <a:latin typeface="Avenir Book" panose="02000503020000020003" pitchFamily="2" charset="0"/>
              </a:rPr>
              <a:t>Therefore let it be known to you, brethren, that through this Man is preached to </a:t>
            </a:r>
          </a:p>
          <a:p>
            <a:r>
              <a:rPr lang="en-US" sz="2200" i="1" dirty="0">
                <a:solidFill>
                  <a:srgbClr val="111111"/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rgbClr val="111111"/>
                </a:solidFill>
                <a:effectLst/>
                <a:latin typeface="Avenir Book" panose="02000503020000020003" pitchFamily="2" charset="0"/>
              </a:rPr>
              <a:t>you the forgiveness of sins - and by Him everyone who believes is justified from </a:t>
            </a:r>
          </a:p>
          <a:p>
            <a:r>
              <a:rPr lang="en-US" sz="2200" i="1" dirty="0">
                <a:solidFill>
                  <a:srgbClr val="111111"/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rgbClr val="111111"/>
                </a:solidFill>
                <a:effectLst/>
                <a:latin typeface="Avenir Book" panose="02000503020000020003" pitchFamily="2" charset="0"/>
              </a:rPr>
              <a:t>all things from which you could not be justified by the law of Moses.</a:t>
            </a:r>
            <a:endParaRPr lang="en-US" sz="2200" dirty="0">
              <a:solidFill>
                <a:srgbClr val="0070C0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7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049C2-33C8-5D36-7D73-A4FCD2C13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7B3A30-E841-1919-753E-FB014B50DB2E}"/>
              </a:ext>
            </a:extLst>
          </p:cNvPr>
          <p:cNvSpPr txBox="1"/>
          <p:nvPr/>
        </p:nvSpPr>
        <p:spPr>
          <a:xfrm>
            <a:off x="546409" y="0"/>
            <a:ext cx="10429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Strong Evidence Paul Wrote </a:t>
            </a:r>
            <a:r>
              <a:rPr lang="en-US" sz="24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this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Hebrews Epistle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6EF7CF-8967-38DE-C6A4-53C7E6C29E93}"/>
              </a:ext>
            </a:extLst>
          </p:cNvPr>
          <p:cNvSpPr txBox="1"/>
          <p:nvPr/>
        </p:nvSpPr>
        <p:spPr>
          <a:xfrm>
            <a:off x="213341" y="735980"/>
            <a:ext cx="11928265" cy="5339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Paul’s Authorship      </a:t>
            </a:r>
            <a:r>
              <a:rPr lang="en-US" sz="2400" i="1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WHY would Paul intentionally keep this epistle anonymous?</a:t>
            </a:r>
            <a:r>
              <a:rPr lang="en-US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endParaRPr lang="en-US" sz="1000" b="1" i="0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     Acts 9:15 </a:t>
            </a:r>
            <a:r>
              <a:rPr lang="en-US" sz="2200" dirty="0">
                <a:latin typeface="Avenir Book" panose="02000503020000020003" pitchFamily="2" charset="0"/>
              </a:rPr>
              <a:t>God told Ananias of Damascus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“Saul is my chosen instrument to the GENTILES”</a:t>
            </a:r>
          </a:p>
          <a:p>
            <a:endParaRPr lang="en-US" sz="9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Acts 13:46 </a:t>
            </a:r>
            <a:r>
              <a:rPr lang="en-US" sz="2200" dirty="0">
                <a:latin typeface="Avenir Book" panose="02000503020000020003" pitchFamily="2" charset="0"/>
              </a:rPr>
              <a:t>because </a:t>
            </a:r>
            <a:r>
              <a:rPr lang="en-US" sz="2200" b="1" i="1" dirty="0">
                <a:latin typeface="Avenir Book" panose="02000503020000020003" pitchFamily="2" charset="0"/>
              </a:rPr>
              <a:t>Jews reject </a:t>
            </a:r>
            <a:r>
              <a:rPr lang="en-US" sz="2200" dirty="0">
                <a:latin typeface="Avenir Book" panose="02000503020000020003" pitchFamily="2" charset="0"/>
              </a:rPr>
              <a:t>Gospel,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“we are turning our attention to the GENTILES”</a:t>
            </a:r>
          </a:p>
          <a:p>
            <a:endParaRPr lang="en-US" sz="9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     Acts 18:6 </a:t>
            </a:r>
            <a:r>
              <a:rPr lang="en-US" sz="2200" dirty="0">
                <a:latin typeface="Avenir Book" panose="02000503020000020003" pitchFamily="2" charset="0"/>
              </a:rPr>
              <a:t>because the </a:t>
            </a:r>
            <a:r>
              <a:rPr lang="en-US" sz="2200" b="1" i="1" dirty="0">
                <a:latin typeface="Avenir Book" panose="02000503020000020003" pitchFamily="2" charset="0"/>
              </a:rPr>
              <a:t>Jews blasphemed Paul </a:t>
            </a:r>
            <a:r>
              <a:rPr lang="en-US" sz="2200" dirty="0">
                <a:latin typeface="Avenir Book" panose="02000503020000020003" pitchFamily="2" charset="0"/>
              </a:rPr>
              <a:t>he replied,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“I will go to the GENTILES”</a:t>
            </a:r>
          </a:p>
          <a:p>
            <a:endParaRPr lang="en-US" sz="9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Galatians 2:2 </a:t>
            </a:r>
            <a:r>
              <a:rPr lang="en-US" sz="2200" dirty="0">
                <a:latin typeface="Avenir Book" panose="02000503020000020003" pitchFamily="2" charset="0"/>
              </a:rPr>
              <a:t>Paul states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“I preach the Gospel to the GENTILES”</a:t>
            </a:r>
          </a:p>
          <a:p>
            <a:endParaRPr lang="en-US" sz="9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Ephesians 3:1 </a:t>
            </a:r>
            <a:r>
              <a:rPr lang="en-US" sz="2200" dirty="0">
                <a:latin typeface="Avenir Book" panose="02000503020000020003" pitchFamily="2" charset="0"/>
              </a:rPr>
              <a:t>Paul states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“I Paul, am captive by Jesus for the sake of the GENTILES”</a:t>
            </a:r>
          </a:p>
          <a:p>
            <a:endParaRPr lang="en-US" sz="9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Acts 22:21 </a:t>
            </a:r>
            <a:r>
              <a:rPr lang="en-US" sz="2200" dirty="0">
                <a:latin typeface="Avenir Book" panose="02000503020000020003" pitchFamily="2" charset="0"/>
              </a:rPr>
              <a:t>as Paul watched Stephen stoned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“I will send you far away to the GENTILES”</a:t>
            </a:r>
          </a:p>
          <a:p>
            <a:endParaRPr lang="en-US" sz="12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b="1" dirty="0"/>
              <a:t>But notice that every time Paul preached-taught-spoke to a Jewish audience</a:t>
            </a:r>
          </a:p>
          <a:p>
            <a:r>
              <a:rPr lang="en-US" sz="2200" b="1" i="1" dirty="0">
                <a:latin typeface="Avenir Book" panose="02000503020000020003" pitchFamily="2" charset="0"/>
              </a:rPr>
              <a:t>	</a:t>
            </a:r>
            <a:r>
              <a:rPr lang="en-US" sz="2200" b="1" dirty="0"/>
              <a:t>it resulted in chaos-riot-anger-backlash!  He is </a:t>
            </a:r>
            <a:r>
              <a:rPr lang="en-US" sz="2200" b="1" i="1" dirty="0"/>
              <a:t>always accused of blaspheming</a:t>
            </a:r>
          </a:p>
          <a:p>
            <a:endParaRPr lang="en-US" sz="800" b="1" i="1" dirty="0">
              <a:latin typeface="Avenir Book" panose="02000503020000020003" pitchFamily="2" charset="0"/>
            </a:endParaRPr>
          </a:p>
          <a:p>
            <a:r>
              <a:rPr lang="en-US" sz="2200" b="1" i="1" dirty="0">
                <a:latin typeface="Avenir Book" panose="02000503020000020003" pitchFamily="2" charset="0"/>
              </a:rPr>
              <a:t>		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Acts 21 </a:t>
            </a:r>
            <a:r>
              <a:rPr lang="en-US" sz="2200" dirty="0">
                <a:latin typeface="Avenir Book" panose="02000503020000020003" pitchFamily="2" charset="0"/>
              </a:rPr>
              <a:t>Roman soldiers intervene to avoid Paul being killed by angry Jews</a:t>
            </a:r>
          </a:p>
          <a:p>
            <a:r>
              <a:rPr lang="en-US" sz="2200" i="1" dirty="0">
                <a:latin typeface="Avenir Book" panose="02000503020000020003" pitchFamily="2" charset="0"/>
              </a:rPr>
              <a:t>		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Acts 23 </a:t>
            </a:r>
            <a:r>
              <a:rPr lang="en-US" sz="2200" dirty="0">
                <a:latin typeface="Avenir Book" panose="02000503020000020003" pitchFamily="2" charset="0"/>
              </a:rPr>
              <a:t>40 Jews took a vow to kill Paul </a:t>
            </a:r>
          </a:p>
          <a:p>
            <a:r>
              <a:rPr lang="en-US" sz="2200" i="1" dirty="0">
                <a:latin typeface="Avenir Book" panose="02000503020000020003" pitchFamily="2" charset="0"/>
              </a:rPr>
              <a:t>		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Acts 18 </a:t>
            </a:r>
            <a:r>
              <a:rPr lang="en-US" sz="2200" dirty="0">
                <a:latin typeface="Avenir Book" panose="02000503020000020003" pitchFamily="2" charset="0"/>
              </a:rPr>
              <a:t>in Corinth  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Acts 13  </a:t>
            </a:r>
            <a:r>
              <a:rPr lang="en-US" sz="2200" dirty="0">
                <a:latin typeface="Avenir Book" panose="02000503020000020003" pitchFamily="2" charset="0"/>
              </a:rPr>
              <a:t>Pisidian Antioch  </a:t>
            </a:r>
            <a:r>
              <a:rPr lang="en-US" sz="2200" i="1" dirty="0" err="1">
                <a:latin typeface="Avenir Book" panose="02000503020000020003" pitchFamily="2" charset="0"/>
              </a:rPr>
              <a:t>etc</a:t>
            </a:r>
            <a:r>
              <a:rPr lang="en-US" sz="2200" i="1" dirty="0">
                <a:latin typeface="Avenir Book" panose="02000503020000020003" pitchFamily="2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371921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DBF15-7315-3607-582D-EB76BF52F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A479B-5E7C-829F-4CA7-A2DD11C6FD07}"/>
              </a:ext>
            </a:extLst>
          </p:cNvPr>
          <p:cNvSpPr txBox="1"/>
          <p:nvPr/>
        </p:nvSpPr>
        <p:spPr>
          <a:xfrm>
            <a:off x="546409" y="0"/>
            <a:ext cx="10429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Strong Evidence Paul Wrote </a:t>
            </a:r>
            <a:r>
              <a:rPr lang="en-US" sz="24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this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Hebrews Epistle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5436C3-AB80-9F24-DE5A-0A143245435A}"/>
              </a:ext>
            </a:extLst>
          </p:cNvPr>
          <p:cNvSpPr txBox="1"/>
          <p:nvPr/>
        </p:nvSpPr>
        <p:spPr>
          <a:xfrm>
            <a:off x="312233" y="814038"/>
            <a:ext cx="11616963" cy="5278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Paul’s Authorship       </a:t>
            </a:r>
            <a:r>
              <a:rPr lang="en-US" sz="24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Anonymous?</a:t>
            </a:r>
            <a:endParaRPr lang="en-US" sz="24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000" b="1" i="0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     		</a:t>
            </a:r>
            <a:r>
              <a:rPr lang="en-US" sz="2200" dirty="0">
                <a:latin typeface="Avenir Book" panose="02000503020000020003" pitchFamily="2" charset="0"/>
              </a:rPr>
              <a:t>- Jews hated the former Pharisee now preaching Gospel of Jesus</a:t>
            </a:r>
          </a:p>
          <a:p>
            <a:endParaRPr lang="en-US" sz="900" i="1" dirty="0">
              <a:latin typeface="Avenir Book" panose="02000503020000020003" pitchFamily="2" charset="0"/>
            </a:endParaRPr>
          </a:p>
          <a:p>
            <a:r>
              <a:rPr lang="en-US" sz="2200" i="1" dirty="0">
                <a:latin typeface="Avenir Book" panose="02000503020000020003" pitchFamily="2" charset="0"/>
              </a:rPr>
              <a:t>		- </a:t>
            </a:r>
            <a:r>
              <a:rPr lang="en-US" sz="2200" dirty="0">
                <a:latin typeface="Avenir Book" panose="02000503020000020003" pitchFamily="2" charset="0"/>
              </a:rPr>
              <a:t>Jews hated Paul’s teaching that “the Law could not save a person”</a:t>
            </a:r>
          </a:p>
          <a:p>
            <a:endParaRPr lang="en-US" sz="900" i="1" dirty="0">
              <a:latin typeface="Avenir Book" panose="02000503020000020003" pitchFamily="2" charset="0"/>
            </a:endParaRPr>
          </a:p>
          <a:p>
            <a:r>
              <a:rPr lang="en-US" sz="2200" i="1" dirty="0">
                <a:latin typeface="Avenir Book" panose="02000503020000020003" pitchFamily="2" charset="0"/>
              </a:rPr>
              <a:t>		</a:t>
            </a:r>
            <a:r>
              <a:rPr lang="en-US" sz="2200" dirty="0">
                <a:latin typeface="Avenir Book" panose="02000503020000020003" pitchFamily="2" charset="0"/>
              </a:rPr>
              <a:t>- Jews refuted his teachings about circumcision </a:t>
            </a:r>
            <a:r>
              <a:rPr lang="en-US" sz="2200" i="1" dirty="0">
                <a:latin typeface="Avenir Book" panose="02000503020000020003" pitchFamily="2" charset="0"/>
              </a:rPr>
              <a:t>“of the heart”</a:t>
            </a:r>
          </a:p>
          <a:p>
            <a:endParaRPr lang="en-US" sz="900" dirty="0">
              <a:latin typeface="Avenir Book" panose="02000503020000020003" pitchFamily="2" charset="0"/>
            </a:endParaRPr>
          </a:p>
          <a:p>
            <a:r>
              <a:rPr lang="en-US" sz="2200" dirty="0">
                <a:latin typeface="Avenir Book" panose="02000503020000020003" pitchFamily="2" charset="0"/>
              </a:rPr>
              <a:t>		- Jews challenged Paul being an Apostle like Peter and John</a:t>
            </a:r>
          </a:p>
          <a:p>
            <a:endParaRPr lang="en-US" sz="1200" dirty="0">
              <a:latin typeface="Avenir Book" panose="02000503020000020003" pitchFamily="2" charset="0"/>
            </a:endParaRPr>
          </a:p>
          <a:p>
            <a:r>
              <a:rPr lang="en-US" sz="2200" dirty="0">
                <a:latin typeface="Avenir Book" panose="02000503020000020003" pitchFamily="2" charset="0"/>
              </a:rPr>
              <a:t>       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An “open anonymous letter” to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ALL of Hebrew lineage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would not be refuted 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      outright because it’s from Pharisee Paul [they had intense bias/prejudice], but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      they would give it a read-thru or listen to it and judge it based on its merits, 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      drawing from Hebrew Scriptures [not hostile outright because it’s from Paul]</a:t>
            </a:r>
          </a:p>
          <a:p>
            <a:endParaRPr lang="en-US" sz="800" dirty="0">
              <a:solidFill>
                <a:schemeClr val="accent2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         </a:t>
            </a:r>
            <a:r>
              <a:rPr lang="en-US" sz="2400" i="1" dirty="0">
                <a:latin typeface="Avenir Book" panose="02000503020000020003" pitchFamily="2" charset="0"/>
              </a:rPr>
              <a:t>Probably written after Rome house arrest, but prior to 2</a:t>
            </a:r>
            <a:r>
              <a:rPr lang="en-US" sz="2400" i="1" baseline="30000" dirty="0">
                <a:latin typeface="Avenir Book" panose="02000503020000020003" pitchFamily="2" charset="0"/>
              </a:rPr>
              <a:t>nd</a:t>
            </a:r>
            <a:r>
              <a:rPr lang="en-US" sz="2400" i="1" dirty="0">
                <a:latin typeface="Avenir Book" panose="02000503020000020003" pitchFamily="2" charset="0"/>
              </a:rPr>
              <a:t> arrest and prison</a:t>
            </a:r>
          </a:p>
          <a:p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         </a:t>
            </a:r>
            <a:r>
              <a:rPr lang="en-US" sz="2400" i="1" dirty="0">
                <a:latin typeface="Avenir Book" panose="02000503020000020003" pitchFamily="2" charset="0"/>
              </a:rPr>
              <a:t>in Mamertine [circa 65-66] before execution in 67 and DEFINITELY before</a:t>
            </a:r>
          </a:p>
          <a:p>
            <a:r>
              <a:rPr lang="en-US" sz="2400" i="1" dirty="0">
                <a:latin typeface="Avenir Book" panose="02000503020000020003" pitchFamily="2" charset="0"/>
              </a:rPr>
              <a:t>          Romans destroy Jerusalem and Temple in 70 AD</a:t>
            </a:r>
          </a:p>
        </p:txBody>
      </p:sp>
    </p:spTree>
    <p:extLst>
      <p:ext uri="{BB962C8B-B14F-4D97-AF65-F5344CB8AC3E}">
        <p14:creationId xmlns:p14="http://schemas.microsoft.com/office/powerpoint/2010/main" val="340575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994EB-30E1-0300-9009-78E53F53C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B44C3D-2B90-2AF0-64A6-7213314CB402}"/>
              </a:ext>
            </a:extLst>
          </p:cNvPr>
          <p:cNvSpPr txBox="1"/>
          <p:nvPr/>
        </p:nvSpPr>
        <p:spPr>
          <a:xfrm>
            <a:off x="546409" y="0"/>
            <a:ext cx="10429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Strong Evidence Paul Wrote </a:t>
            </a:r>
            <a:r>
              <a:rPr lang="en-US" sz="24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this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Hebrews Epistle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57D12-CFC2-4503-002A-4728EA3CB613}"/>
              </a:ext>
            </a:extLst>
          </p:cNvPr>
          <p:cNvSpPr txBox="1"/>
          <p:nvPr/>
        </p:nvSpPr>
        <p:spPr>
          <a:xfrm>
            <a:off x="207373" y="960863"/>
            <a:ext cx="11168186" cy="5062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Paul’s Authorship       </a:t>
            </a:r>
            <a:r>
              <a:rPr lang="en-US" sz="2400" i="1" dirty="0">
                <a:ea typeface="Times New Roman" panose="02020603050405020304" pitchFamily="18" charset="0"/>
                <a:cs typeface="Arial" panose="020B0604020202020204" pitchFamily="34" charset="0"/>
              </a:rPr>
              <a:t>Transcribed Oral Sermon?</a:t>
            </a:r>
            <a:endParaRPr lang="en-US" sz="24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000" b="1" i="0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     	</a:t>
            </a:r>
            <a:r>
              <a:rPr lang="en-US" sz="2200" dirty="0">
                <a:latin typeface="Avenir Book" panose="02000503020000020003" pitchFamily="2" charset="0"/>
              </a:rPr>
              <a:t>Could it be that Paul preached a detailed sermon to a Jewish audience</a:t>
            </a:r>
          </a:p>
          <a:p>
            <a:r>
              <a:rPr lang="en-US" sz="2200" i="1" dirty="0">
                <a:latin typeface="Avenir Book" panose="02000503020000020003" pitchFamily="2" charset="0"/>
              </a:rPr>
              <a:t>	and </a:t>
            </a:r>
            <a:r>
              <a:rPr lang="en-US" sz="2200" dirty="0">
                <a:latin typeface="Avenir Book" panose="02000503020000020003" pitchFamily="2" charset="0"/>
              </a:rPr>
              <a:t>Luke took notes to later transcribe that address into written epistle form?</a:t>
            </a:r>
          </a:p>
          <a:p>
            <a:endParaRPr lang="en-US" sz="2200" i="1" dirty="0">
              <a:latin typeface="Avenir Book" panose="02000503020000020003" pitchFamily="2" charset="0"/>
            </a:endParaRPr>
          </a:p>
          <a:p>
            <a:r>
              <a:rPr lang="en-US" sz="2200" i="1" dirty="0">
                <a:latin typeface="Avenir Book" panose="02000503020000020003" pitchFamily="2" charset="0"/>
              </a:rPr>
              <a:t>	</a:t>
            </a:r>
            <a:r>
              <a:rPr lang="en-US" sz="2200" dirty="0">
                <a:latin typeface="Avenir Book" panose="02000503020000020003" pitchFamily="2" charset="0"/>
              </a:rPr>
              <a:t>This could explain what perhaps appears to be different style of Greek writing</a:t>
            </a:r>
          </a:p>
          <a:p>
            <a:r>
              <a:rPr lang="en-US" sz="2200" dirty="0">
                <a:latin typeface="Avenir Book" panose="02000503020000020003" pitchFamily="2" charset="0"/>
              </a:rPr>
              <a:t>	by Luke that is not similar to when Paul pens his own epistles</a:t>
            </a:r>
          </a:p>
          <a:p>
            <a:r>
              <a:rPr lang="en-US" sz="2200" dirty="0">
                <a:latin typeface="Avenir Book" panose="02000503020000020003" pitchFamily="2" charset="0"/>
              </a:rPr>
              <a:t>	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Dr. Newton’s position: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Pharisee Saul used his most educated-academic writing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  style in this ONE epistle to his beloved Hebrew nation of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  Israel because it’s an apologia drawing on 40 Scriptures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 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[unique from more “everyday” Greek style to Gentiles]</a:t>
            </a:r>
            <a:endParaRPr lang="en-US" sz="2200" dirty="0">
              <a:latin typeface="Avenir Book" panose="02000503020000020003" pitchFamily="2" charset="0"/>
            </a:endParaRPr>
          </a:p>
          <a:p>
            <a:endParaRPr lang="en-US" sz="2200" i="1" dirty="0">
              <a:latin typeface="Avenir Book" panose="02000503020000020003" pitchFamily="2" charset="0"/>
            </a:endParaRPr>
          </a:p>
          <a:p>
            <a:r>
              <a:rPr lang="en-US" sz="2200" i="1" dirty="0">
                <a:latin typeface="Avenir Book" panose="02000503020000020003" pitchFamily="2" charset="0"/>
              </a:rPr>
              <a:t>	</a:t>
            </a:r>
            <a:r>
              <a:rPr lang="en-US" sz="2200" b="1" dirty="0"/>
              <a:t>HOWEVER: 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Clement of Alexandria [150–215 AD] writes </a:t>
            </a:r>
            <a:endParaRPr lang="en-US" sz="2200" dirty="0">
              <a:latin typeface="Avenir Book" panose="02000503020000020003" pitchFamily="2" charset="0"/>
            </a:endParaRPr>
          </a:p>
          <a:p>
            <a:r>
              <a:rPr lang="en-US" sz="2200" dirty="0">
                <a:effectLst/>
                <a:latin typeface="Avenir Book" panose="02000503020000020003" pitchFamily="2" charset="0"/>
              </a:rPr>
              <a:t>	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Paul wrote Hebrews in Hebrew, Luke then translated his words into Greek</a:t>
            </a:r>
          </a:p>
          <a:p>
            <a:endParaRPr lang="en-US" sz="2400" i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7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6E26E-5B70-9391-07D9-813BFF2BE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4455F9-5D39-4191-A9BE-5A77883543C0}"/>
              </a:ext>
            </a:extLst>
          </p:cNvPr>
          <p:cNvSpPr txBox="1"/>
          <p:nvPr/>
        </p:nvSpPr>
        <p:spPr>
          <a:xfrm>
            <a:off x="546409" y="0"/>
            <a:ext cx="10429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Strong Evidence Paul Wrote </a:t>
            </a:r>
            <a:r>
              <a:rPr lang="en-US" sz="24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this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Hebrews Epistle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4DBFC-9A69-07A5-80D2-2C8E64CD98BE}"/>
              </a:ext>
            </a:extLst>
          </p:cNvPr>
          <p:cNvSpPr txBox="1"/>
          <p:nvPr/>
        </p:nvSpPr>
        <p:spPr>
          <a:xfrm>
            <a:off x="338381" y="802887"/>
            <a:ext cx="5730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Paul’s Authorship	                           	</a:t>
            </a:r>
          </a:p>
          <a:p>
            <a:r>
              <a:rPr lang="en-US" sz="2400" i="1" dirty="0">
                <a:highlight>
                  <a:srgbClr val="00FFFF"/>
                </a:highlight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dozen</a:t>
            </a:r>
            <a:r>
              <a:rPr lang="en-US" sz="2400" i="1" dirty="0">
                <a:effectLst/>
                <a:highlight>
                  <a:srgbClr val="00FFFF"/>
                </a:highlight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400" i="1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of Greek grammatical similarities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952D1A-AD6D-3BF5-348F-3008CF663ECC}"/>
              </a:ext>
            </a:extLst>
          </p:cNvPr>
          <p:cNvSpPr txBox="1"/>
          <p:nvPr/>
        </p:nvSpPr>
        <p:spPr>
          <a:xfrm>
            <a:off x="338381" y="1715463"/>
            <a:ext cx="6104556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Avenir Book" panose="02000503020000020003" pitchFamily="2" charset="0"/>
              </a:rPr>
              <a:t>       </a:t>
            </a:r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Hebrews 2:10   7:5  11:21-22   12:5, 7, 8</a:t>
            </a:r>
            <a:endParaRPr lang="en-US" sz="1200" b="0" i="0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ALL have </a:t>
            </a:r>
            <a:r>
              <a:rPr lang="el-GR" sz="2800" b="0" i="0" dirty="0" err="1">
                <a:solidFill>
                  <a:srgbClr val="0A0A0A"/>
                </a:solidFill>
                <a:effectLst/>
                <a:latin typeface="blbGentium"/>
              </a:rPr>
              <a:t>υἱός</a:t>
            </a:r>
            <a:r>
              <a:rPr lang="en-US" sz="28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800" b="0" i="0" dirty="0">
                <a:effectLst/>
                <a:latin typeface="blbGentium"/>
              </a:rPr>
              <a:t>[hu-</a:t>
            </a:r>
            <a:r>
              <a:rPr lang="en-US" sz="2800" b="0" i="0" dirty="0" err="1">
                <a:effectLst/>
                <a:latin typeface="blbGentium"/>
              </a:rPr>
              <a:t>ee</a:t>
            </a:r>
            <a:r>
              <a:rPr lang="en-US" sz="2800" b="0" i="0" dirty="0">
                <a:effectLst/>
                <a:latin typeface="blbGentium"/>
              </a:rPr>
              <a:t>-</a:t>
            </a:r>
            <a:r>
              <a:rPr lang="en-US" sz="2800" b="0" i="0" dirty="0" err="1">
                <a:effectLst/>
                <a:latin typeface="blbGentium"/>
              </a:rPr>
              <a:t>os</a:t>
            </a:r>
            <a:r>
              <a:rPr lang="en-US" sz="2800" b="0" i="0" dirty="0">
                <a:effectLst/>
                <a:latin typeface="blbGentium"/>
              </a:rPr>
              <a:t>] 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for “sons”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</a:p>
          <a:p>
            <a:endParaRPr lang="en-US" sz="1000" dirty="0">
              <a:solidFill>
                <a:srgbClr val="0A0A0A"/>
              </a:solidFill>
              <a:latin typeface="blbGentium"/>
            </a:endParaRPr>
          </a:p>
          <a:p>
            <a:r>
              <a:rPr lang="en-US" sz="2200" dirty="0">
                <a:solidFill>
                  <a:srgbClr val="0A0A0A"/>
                </a:solidFill>
                <a:latin typeface="Avenir Book" panose="02000503020000020003" pitchFamily="2" charset="0"/>
              </a:rPr>
              <a:t>       </a:t>
            </a:r>
            <a:r>
              <a:rPr lang="en-US" sz="2300" i="1" dirty="0">
                <a:latin typeface="Avenir Book" panose="02000503020000020003" pitchFamily="2" charset="0"/>
              </a:rPr>
              <a:t>But other N.T. writers tend to use </a:t>
            </a:r>
          </a:p>
          <a:p>
            <a:r>
              <a:rPr lang="en-US" sz="2300" b="0" i="1" dirty="0">
                <a:solidFill>
                  <a:srgbClr val="0A0A0A"/>
                </a:solidFill>
                <a:effectLst/>
                <a:latin typeface="Avenir Book" panose="02000503020000020003" pitchFamily="2" charset="0"/>
              </a:rPr>
              <a:t>	      </a:t>
            </a:r>
            <a:r>
              <a:rPr lang="el-GR" sz="2300" b="0" i="0" dirty="0" err="1">
                <a:solidFill>
                  <a:srgbClr val="0A0A0A"/>
                </a:solidFill>
                <a:effectLst/>
                <a:latin typeface="blbGentium"/>
              </a:rPr>
              <a:t>τέκνον</a:t>
            </a:r>
            <a:r>
              <a:rPr lang="en-US" sz="2300" b="0" i="0" dirty="0">
                <a:solidFill>
                  <a:srgbClr val="0A0A0A"/>
                </a:solidFill>
                <a:effectLst/>
                <a:latin typeface="blbGentium"/>
              </a:rPr>
              <a:t> [</a:t>
            </a:r>
            <a:r>
              <a:rPr lang="en-US" sz="2300" b="0" i="0" dirty="0" err="1">
                <a:solidFill>
                  <a:srgbClr val="0A0A0A"/>
                </a:solidFill>
                <a:effectLst/>
                <a:latin typeface="blbGentium"/>
              </a:rPr>
              <a:t>tek</a:t>
            </a:r>
            <a:r>
              <a:rPr lang="en-US" sz="2300" b="0" i="0" dirty="0">
                <a:solidFill>
                  <a:srgbClr val="0A0A0A"/>
                </a:solidFill>
                <a:effectLst/>
                <a:latin typeface="blbGentium"/>
              </a:rPr>
              <a:t>-non] </a:t>
            </a:r>
            <a:r>
              <a:rPr lang="en-US" sz="23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”child/children”</a:t>
            </a:r>
          </a:p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                 </a:t>
            </a:r>
            <a:r>
              <a:rPr lang="en-US" sz="2300" dirty="0">
                <a:latin typeface="Avenir Book" panose="02000503020000020003" pitchFamily="2" charset="0"/>
              </a:rPr>
              <a:t>[4 Gospels and Acts]</a:t>
            </a:r>
            <a:endParaRPr lang="en-US" sz="2300" b="0" i="0" dirty="0">
              <a:solidFill>
                <a:srgbClr val="0A0A0A"/>
              </a:solidFill>
              <a:effectLst/>
              <a:latin typeface="blbGentium"/>
            </a:endParaRPr>
          </a:p>
          <a:p>
            <a:endParaRPr lang="en-US" sz="2800" dirty="0">
              <a:latin typeface="Avenir Book" panose="02000503020000020003" pitchFamily="2" charset="0"/>
            </a:endParaRPr>
          </a:p>
          <a:p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        </a:t>
            </a:r>
            <a:r>
              <a:rPr lang="en-US" sz="2200" dirty="0">
                <a:latin typeface="Avenir Book" panose="02000503020000020003" pitchFamily="2" charset="0"/>
              </a:rPr>
              <a:t>Paul’s 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Romans 8:16     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      Spirit Himself testifies with our spirit</a:t>
            </a:r>
          </a:p>
          <a:p>
            <a:endParaRPr lang="en-US" sz="9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 </a:t>
            </a:r>
            <a:r>
              <a:rPr lang="en-US" sz="2200" dirty="0">
                <a:latin typeface="Avenir Book" panose="02000503020000020003" pitchFamily="2" charset="0"/>
              </a:rPr>
              <a:t>Paul’s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Hebrews 10:15  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      Spirit testifies within us</a:t>
            </a:r>
            <a:endParaRPr lang="en-US" sz="2200" dirty="0">
              <a:latin typeface="Avenir Book" panose="02000503020000020003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58565D-7C36-6E9D-FEC9-87C72027F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628" y="1465274"/>
            <a:ext cx="3439971" cy="51637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F9D79F-7A18-F773-2DE6-58BADC4B77F9}"/>
              </a:ext>
            </a:extLst>
          </p:cNvPr>
          <p:cNvSpPr txBox="1"/>
          <p:nvPr/>
        </p:nvSpPr>
        <p:spPr>
          <a:xfrm>
            <a:off x="6952965" y="686672"/>
            <a:ext cx="5080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Dr. Dave Black, Prof. of NT and Greek</a:t>
            </a:r>
          </a:p>
          <a:p>
            <a:r>
              <a:rPr lang="en-US" sz="2000" dirty="0">
                <a:latin typeface="Avenir Book" panose="02000503020000020003" pitchFamily="2" charset="0"/>
              </a:rPr>
              <a:t>Southeastern Baptist Theological Seminary</a:t>
            </a:r>
          </a:p>
        </p:txBody>
      </p:sp>
    </p:spTree>
    <p:extLst>
      <p:ext uri="{BB962C8B-B14F-4D97-AF65-F5344CB8AC3E}">
        <p14:creationId xmlns:p14="http://schemas.microsoft.com/office/powerpoint/2010/main" val="348507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59DB4-8398-139A-4382-16C671972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62F5F2-9032-A617-D678-27AC079BC4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1A0B42-E75C-1B61-AB92-F24067B1191A}"/>
              </a:ext>
            </a:extLst>
          </p:cNvPr>
          <p:cNvSpPr txBox="1"/>
          <p:nvPr/>
        </p:nvSpPr>
        <p:spPr>
          <a:xfrm>
            <a:off x="490653" y="0"/>
            <a:ext cx="10413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</a:t>
            </a:r>
          </a:p>
          <a:p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					              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blbGentium"/>
              </a:rPr>
              <a:t>  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blbGentium"/>
              </a:rPr>
              <a:t>“hay-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blbGentium"/>
              </a:rPr>
              <a:t>brai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blbGentium"/>
              </a:rPr>
              <a:t>-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blbGentium"/>
              </a:rPr>
              <a:t>os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blbGentium"/>
              </a:rPr>
              <a:t>”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A8B4D7-9DE7-CFA0-01F8-3BD04E3D3F12}"/>
              </a:ext>
            </a:extLst>
          </p:cNvPr>
          <p:cNvSpPr txBox="1"/>
          <p:nvPr/>
        </p:nvSpPr>
        <p:spPr>
          <a:xfrm>
            <a:off x="187104" y="1561170"/>
            <a:ext cx="11522193" cy="324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Saul/Paul of Tarsus is the ONLY one with background-education-incentive to </a:t>
            </a:r>
          </a:p>
          <a:p>
            <a:r>
              <a:rPr lang="en-US" sz="2400" b="1" i="1" dirty="0">
                <a:latin typeface="Avenir Book" panose="02000503020000020003" pitchFamily="2" charset="0"/>
                <a:cs typeface="Arial" panose="020B0604020202020204" pitchFamily="34" charset="0"/>
              </a:rPr>
              <a:t>             </a:t>
            </a:r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pen such a detailed apologetic to Hebrews based on Hebrew Scriptures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Overwhelming evidence that Paul is the author of Hebrews</a:t>
            </a:r>
          </a:p>
          <a:p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	         </a:t>
            </a:r>
            <a:r>
              <a:rPr lang="en-US" sz="2400" b="1" i="1" dirty="0">
                <a:highlight>
                  <a:srgbClr val="00FFFF"/>
                </a:highlight>
                <a:latin typeface="Avenir Book" panose="02000503020000020003" pitchFamily="2" charset="0"/>
                <a:cs typeface="Arial" panose="020B0604020202020204" pitchFamily="34" charset="0"/>
              </a:rPr>
              <a:t>12 Reasons</a:t>
            </a:r>
            <a:r>
              <a:rPr lang="en-US" sz="2400" b="1" i="1" dirty="0">
                <a:latin typeface="Avenir Book" panose="02000503020000020003" pitchFamily="2" charset="0"/>
                <a:cs typeface="Arial" panose="020B0604020202020204" pitchFamily="34" charset="0"/>
              </a:rPr>
              <a:t>		</a:t>
            </a:r>
          </a:p>
          <a:p>
            <a:endParaRPr lang="en-US" sz="900" b="1" i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b="1" i="1" dirty="0">
                <a:latin typeface="Avenir Book" panose="02000503020000020003" pitchFamily="2" charset="0"/>
                <a:cs typeface="Arial" panose="020B0604020202020204" pitchFamily="34" charset="0"/>
              </a:rPr>
              <a:t>	         </a:t>
            </a:r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Plus dozens of Greek-grammatical examples from Dave Black</a:t>
            </a:r>
          </a:p>
        </p:txBody>
      </p:sp>
    </p:spTree>
    <p:extLst>
      <p:ext uri="{BB962C8B-B14F-4D97-AF65-F5344CB8AC3E}">
        <p14:creationId xmlns:p14="http://schemas.microsoft.com/office/powerpoint/2010/main" val="263151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AD0FC-A0B0-9D86-7A1D-781365663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B44BD5-70AB-00DB-EC61-DEEAAA0348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8DDB0-7BAD-9EF0-9914-6AFE1DBD24EB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20725B-66C6-0A61-2188-E64AB6009229}"/>
              </a:ext>
            </a:extLst>
          </p:cNvPr>
          <p:cNvSpPr txBox="1"/>
          <p:nvPr/>
        </p:nvSpPr>
        <p:spPr>
          <a:xfrm>
            <a:off x="187104" y="893860"/>
            <a:ext cx="11699036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The Readers:  </a:t>
            </a:r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Clearly written “Hebrews”  </a:t>
            </a:r>
            <a:r>
              <a:rPr lang="el-GR" sz="24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Ἑβραῖος</a:t>
            </a:r>
            <a:endParaRPr lang="en-US" sz="2400" b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300" dirty="0">
                <a:latin typeface="Avenir Book" panose="02000503020000020003" pitchFamily="2" charset="0"/>
                <a:cs typeface="Arial" panose="020B0604020202020204" pitchFamily="34" charset="0"/>
              </a:rPr>
              <a:t>”to the Hebrews” </a:t>
            </a:r>
            <a:r>
              <a:rPr lang="el-GR" sz="2500" b="1" i="0" dirty="0" err="1">
                <a:solidFill>
                  <a:srgbClr val="0070C0"/>
                </a:solidFill>
                <a:effectLst/>
                <a:latin typeface="blbGentium"/>
              </a:rPr>
              <a:t>κατά</a:t>
            </a:r>
            <a:r>
              <a:rPr lang="el-GR" sz="2500" b="1" i="0" dirty="0">
                <a:solidFill>
                  <a:srgbClr val="0070C0"/>
                </a:solidFill>
                <a:effectLst/>
                <a:latin typeface="blbGentium"/>
              </a:rPr>
              <a:t> </a:t>
            </a:r>
            <a:r>
              <a:rPr lang="el-GR" sz="2300" b="1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Ἑ</a:t>
            </a:r>
            <a:r>
              <a:rPr lang="el-GR" sz="230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βραῖος</a:t>
            </a:r>
            <a:r>
              <a:rPr lang="en-US" sz="230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US" sz="2300" dirty="0">
                <a:latin typeface="Avenir Book" panose="02000503020000020003" pitchFamily="2" charset="0"/>
                <a:cs typeface="Arial" panose="020B0604020202020204" pitchFamily="34" charset="0"/>
              </a:rPr>
              <a:t>in the earliest existing copies</a:t>
            </a:r>
            <a:endParaRPr lang="en-US" sz="2300" b="0" i="0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endParaRPr lang="en-US" sz="1200" b="1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The Pivot [first 2 verses]</a:t>
            </a:r>
          </a:p>
          <a:p>
            <a:pPr algn="l" fontAlgn="base"/>
            <a:r>
              <a:rPr lang="en-US" sz="24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b="0" i="0" dirty="0">
                <a:effectLst/>
                <a:latin typeface="Avenir Book" panose="02000503020000020003" pitchFamily="2" charset="0"/>
              </a:rPr>
              <a:t>1st Peter 1:10-12 </a:t>
            </a:r>
            <a:r>
              <a:rPr lang="en-US" sz="23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Fall 2024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"prophets who prophesied” </a:t>
            </a:r>
            <a:r>
              <a:rPr lang="en-US" sz="2300" b="0" i="1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US" sz="23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Isaiah Jeremiah Ezekiel</a:t>
            </a:r>
          </a:p>
          <a:p>
            <a:pPr algn="l" fontAlgn="base"/>
            <a:r>
              <a:rPr lang="en-US" sz="2300" dirty="0">
                <a:solidFill>
                  <a:srgbClr val="242424"/>
                </a:solidFill>
                <a:latin typeface="Avenir Book" panose="02000503020000020003" pitchFamily="2" charset="0"/>
              </a:rPr>
              <a:t>	Paul reminds his Jewish readers [already believers]</a:t>
            </a:r>
            <a:r>
              <a:rPr lang="en-US" sz="23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 a very clear segue:</a:t>
            </a:r>
          </a:p>
          <a:p>
            <a:pPr algn="l" fontAlgn="base"/>
            <a:endParaRPr lang="en-US" sz="900" b="0" i="0" dirty="0">
              <a:solidFill>
                <a:srgbClr val="242424"/>
              </a:solidFill>
              <a:effectLst/>
              <a:latin typeface="Avenir Book" panose="02000503020000020003" pitchFamily="2" charset="0"/>
            </a:endParaRPr>
          </a:p>
          <a:p>
            <a:pPr algn="l" fontAlgn="base"/>
            <a:r>
              <a:rPr lang="en-US" sz="2300" dirty="0">
                <a:solidFill>
                  <a:srgbClr val="242424"/>
                </a:solidFill>
                <a:latin typeface="Avenir Book" panose="02000503020000020003" pitchFamily="2" charset="0"/>
              </a:rPr>
              <a:t>		    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God, </a:t>
            </a:r>
            <a:r>
              <a:rPr lang="en-US" sz="2300" b="0" i="1" u="sng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AFTER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He spoke long ago to the fathers in the Prophets</a:t>
            </a:r>
          </a:p>
          <a:p>
            <a:pPr algn="l" fontAlgn="base"/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[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who prophesied] in many portions and in many ways </a:t>
            </a:r>
          </a:p>
          <a:p>
            <a:pPr algn="l" fontAlgn="base"/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has </a:t>
            </a:r>
            <a:r>
              <a:rPr lang="en-US" sz="2300" i="1" u="sng" dirty="0">
                <a:solidFill>
                  <a:srgbClr val="0070C0"/>
                </a:solidFill>
                <a:latin typeface="Avenir Book" panose="02000503020000020003" pitchFamily="2" charset="0"/>
              </a:rPr>
              <a:t>NOW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in these Last 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D</a:t>
            </a:r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ays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spoken to us in His Son Jesus, whom He </a:t>
            </a:r>
          </a:p>
          <a:p>
            <a:pPr algn="l" fontAlgn="base"/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appointed Heir of all things thru whom He also made the world</a:t>
            </a:r>
          </a:p>
          <a:p>
            <a:pPr algn="l" fontAlgn="base"/>
            <a:endParaRPr lang="en-US" sz="12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 fontAlgn="base"/>
            <a:r>
              <a:rPr lang="en-US" sz="2800" b="1" dirty="0">
                <a:latin typeface="Avenir Book" panose="02000503020000020003" pitchFamily="2" charset="0"/>
              </a:rPr>
              <a:t>No Longer Any Need for Prophets </a:t>
            </a:r>
          </a:p>
          <a:p>
            <a:pPr algn="l" fontAlgn="base"/>
            <a:r>
              <a:rPr lang="en-US" sz="2800" b="1" dirty="0">
                <a:effectLst/>
                <a:latin typeface="Avenir Book" panose="02000503020000020003" pitchFamily="2" charset="0"/>
              </a:rPr>
              <a:t>	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God has come to mankind in the Person of Jesus to fulfill </a:t>
            </a:r>
            <a:r>
              <a:rPr lang="en-US" sz="2300" i="1" u="sng" dirty="0">
                <a:effectLst/>
                <a:latin typeface="Avenir Book" panose="02000503020000020003" pitchFamily="2" charset="0"/>
              </a:rPr>
              <a:t>EVERYTHING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 </a:t>
            </a:r>
          </a:p>
          <a:p>
            <a:pPr algn="l" fontAlgn="base"/>
            <a:r>
              <a:rPr lang="en-US" sz="2300" dirty="0">
                <a:latin typeface="Avenir Book" panose="02000503020000020003" pitchFamily="2" charset="0"/>
              </a:rPr>
              <a:t>	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from the </a:t>
            </a:r>
            <a:r>
              <a:rPr lang="en-US" sz="2300" dirty="0">
                <a:latin typeface="Avenir Book" panose="02000503020000020003" pitchFamily="2" charset="0"/>
              </a:rPr>
              <a:t>Hebrew Scriptures</a:t>
            </a:r>
            <a:endParaRPr lang="en-US" sz="2300" dirty="0"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1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9A1CC-CA28-9748-0C86-A1B8E1620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909CF-3272-8F69-38EC-10333D061B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D82C00-9AD7-0475-06BD-FF933A906CCE}"/>
              </a:ext>
            </a:extLst>
          </p:cNvPr>
          <p:cNvSpPr txBox="1"/>
          <p:nvPr/>
        </p:nvSpPr>
        <p:spPr>
          <a:xfrm>
            <a:off x="3255979" y="747131"/>
            <a:ext cx="7772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52FB44-1D56-35C5-7B17-79BAF84B021F}"/>
              </a:ext>
            </a:extLst>
          </p:cNvPr>
          <p:cNvSpPr txBox="1"/>
          <p:nvPr/>
        </p:nvSpPr>
        <p:spPr>
          <a:xfrm>
            <a:off x="226822" y="2140593"/>
            <a:ext cx="3088346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NEXT WEEK</a:t>
            </a:r>
          </a:p>
          <a:p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Hebrews 1:1-9</a:t>
            </a:r>
          </a:p>
          <a:p>
            <a:endParaRPr lang="en-US" sz="1000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en-US" sz="2800" dirty="0"/>
              <a:t>Paul cites:</a:t>
            </a:r>
          </a:p>
          <a:p>
            <a:r>
              <a:rPr lang="en-US" sz="2800" dirty="0"/>
              <a:t>         2</a:t>
            </a:r>
            <a:r>
              <a:rPr lang="en-US" sz="2800" baseline="30000" dirty="0"/>
              <a:t>nd</a:t>
            </a:r>
            <a:r>
              <a:rPr lang="en-US" sz="2800" dirty="0"/>
              <a:t> Samuel 7</a:t>
            </a:r>
          </a:p>
          <a:p>
            <a:r>
              <a:rPr lang="en-US" sz="2800" dirty="0"/>
              <a:t>         Psalm 45</a:t>
            </a:r>
          </a:p>
        </p:txBody>
      </p:sp>
    </p:spTree>
    <p:extLst>
      <p:ext uri="{BB962C8B-B14F-4D97-AF65-F5344CB8AC3E}">
        <p14:creationId xmlns:p14="http://schemas.microsoft.com/office/powerpoint/2010/main" val="240624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55A3F-8384-231C-3B8B-C8B1ADE2A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657A04-122D-F76F-EC82-C4659BBD49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BB46CC-E083-3A90-B8D7-D4FE7233CAD1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52774-9635-920C-1543-44ECBD23BE10}"/>
              </a:ext>
            </a:extLst>
          </p:cNvPr>
          <p:cNvSpPr txBox="1"/>
          <p:nvPr/>
        </p:nvSpPr>
        <p:spPr>
          <a:xfrm>
            <a:off x="258087" y="1237785"/>
            <a:ext cx="1147326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Prophets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KNEW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This!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300" dirty="0">
                <a:latin typeface="Avenir Book" panose="02000503020000020003" pitchFamily="2" charset="0"/>
                <a:cs typeface="Arial" panose="020B0604020202020204" pitchFamily="34" charset="0"/>
              </a:rPr>
              <a:t>Peter clearly states that Isaiah Jeremiah Ezekiel Daniel Amos Joel Malachi</a:t>
            </a:r>
          </a:p>
          <a:p>
            <a:r>
              <a:rPr lang="en-US" sz="2300" b="1" dirty="0"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300" dirty="0">
                <a:latin typeface="Avenir Book" panose="02000503020000020003" pitchFamily="2" charset="0"/>
                <a:cs typeface="Arial" panose="020B0604020202020204" pitchFamily="34" charset="0"/>
              </a:rPr>
              <a:t>ALL were fully aware that what they spoke and wrote down was NOT for them</a:t>
            </a:r>
          </a:p>
          <a:p>
            <a:r>
              <a:rPr lang="en-US" sz="2300" dirty="0">
                <a:latin typeface="Avenir Book" panose="02000503020000020003" pitchFamily="2" charset="0"/>
                <a:cs typeface="Arial" panose="020B0604020202020204" pitchFamily="34" charset="0"/>
              </a:rPr>
              <a:t>	but for those AFTER Messiah had come!</a:t>
            </a:r>
          </a:p>
          <a:p>
            <a:endParaRPr lang="en-US" sz="2300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300" dirty="0">
                <a:latin typeface="Avenir Book" panose="02000503020000020003" pitchFamily="2" charset="0"/>
                <a:cs typeface="Arial" panose="020B0604020202020204" pitchFamily="34" charset="0"/>
              </a:rPr>
              <a:t>	Saul of Tarsus </a:t>
            </a:r>
            <a:r>
              <a:rPr lang="en-US" sz="2300" u="sng" dirty="0">
                <a:latin typeface="Avenir Book" panose="02000503020000020003" pitchFamily="2" charset="0"/>
                <a:cs typeface="Arial" panose="020B0604020202020204" pitchFamily="34" charset="0"/>
              </a:rPr>
              <a:t>KNEW</a:t>
            </a:r>
            <a:r>
              <a:rPr lang="en-US" sz="2300" dirty="0">
                <a:latin typeface="Avenir Book" panose="02000503020000020003" pitchFamily="2" charset="0"/>
                <a:cs typeface="Arial" panose="020B0604020202020204" pitchFamily="34" charset="0"/>
              </a:rPr>
              <a:t> Hebrew Scriptures Torah [</a:t>
            </a:r>
            <a:r>
              <a:rPr lang="en-US" sz="2300" i="1" dirty="0">
                <a:latin typeface="Avenir Book" panose="02000503020000020003" pitchFamily="2" charset="0"/>
                <a:cs typeface="Arial" panose="020B0604020202020204" pitchFamily="34" charset="0"/>
              </a:rPr>
              <a:t>memorized</a:t>
            </a:r>
            <a:r>
              <a:rPr lang="en-US" sz="2300" dirty="0">
                <a:latin typeface="Avenir Book" panose="02000503020000020003" pitchFamily="2" charset="0"/>
                <a:cs typeface="Arial" panose="020B0604020202020204" pitchFamily="34" charset="0"/>
              </a:rPr>
              <a:t>] </a:t>
            </a:r>
            <a:r>
              <a:rPr lang="en-US" sz="2300" i="1" dirty="0">
                <a:latin typeface="Avenir Book" panose="02000503020000020003" pitchFamily="2" charset="0"/>
                <a:cs typeface="Arial" panose="020B0604020202020204" pitchFamily="34" charset="0"/>
              </a:rPr>
              <a:t>- </a:t>
            </a:r>
            <a:r>
              <a:rPr lang="en-US" sz="2300" dirty="0">
                <a:latin typeface="Avenir Book" panose="02000503020000020003" pitchFamily="2" charset="0"/>
                <a:cs typeface="Arial" panose="020B0604020202020204" pitchFamily="34" charset="0"/>
              </a:rPr>
              <a:t>Psalms - Prophets</a:t>
            </a:r>
          </a:p>
          <a:p>
            <a:r>
              <a:rPr lang="en-US" sz="2300" dirty="0">
                <a:latin typeface="Avenir Book" panose="02000503020000020003" pitchFamily="2" charset="0"/>
                <a:cs typeface="Arial" panose="020B0604020202020204" pitchFamily="34" charset="0"/>
              </a:rPr>
              <a:t>	so he is going to use </a:t>
            </a:r>
            <a:r>
              <a:rPr lang="en-US" sz="2300" b="1" dirty="0">
                <a:highlight>
                  <a:srgbClr val="FFFF00"/>
                </a:highlight>
                <a:latin typeface="Avenir Book" panose="02000503020000020003" pitchFamily="2" charset="0"/>
                <a:cs typeface="Arial" panose="020B0604020202020204" pitchFamily="34" charset="0"/>
              </a:rPr>
              <a:t>40 separate citations </a:t>
            </a:r>
            <a:r>
              <a:rPr lang="en-US" sz="2300" dirty="0">
                <a:latin typeface="Avenir Book" panose="02000503020000020003" pitchFamily="2" charset="0"/>
                <a:cs typeface="Arial" panose="020B0604020202020204" pitchFamily="34" charset="0"/>
              </a:rPr>
              <a:t>from these to craft his amazing </a:t>
            </a:r>
          </a:p>
          <a:p>
            <a:r>
              <a:rPr lang="en-US" sz="2300" b="1" i="1" dirty="0">
                <a:latin typeface="Avenir Book" panose="02000503020000020003" pitchFamily="2" charset="0"/>
                <a:cs typeface="Arial" panose="020B0604020202020204" pitchFamily="34" charset="0"/>
              </a:rPr>
              <a:t>	apologia </a:t>
            </a:r>
            <a:r>
              <a:rPr lang="en-US" sz="2300" dirty="0">
                <a:latin typeface="Avenir Book" panose="02000503020000020003" pitchFamily="2" charset="0"/>
                <a:cs typeface="Arial" panose="020B0604020202020204" pitchFamily="34" charset="0"/>
              </a:rPr>
              <a:t>that Jesus is in fact Israel’s </a:t>
            </a:r>
            <a:r>
              <a:rPr lang="en-US" sz="2300" dirty="0" err="1">
                <a:latin typeface="Avenir Book" panose="02000503020000020003" pitchFamily="2" charset="0"/>
                <a:cs typeface="Arial" panose="020B0604020202020204" pitchFamily="34" charset="0"/>
              </a:rPr>
              <a:t>Maschiach</a:t>
            </a:r>
            <a:r>
              <a:rPr lang="en-US" sz="2300" dirty="0">
                <a:latin typeface="Avenir Book" panose="02000503020000020003" pitchFamily="2" charset="0"/>
                <a:cs typeface="Arial" panose="020B0604020202020204" pitchFamily="34" charset="0"/>
              </a:rPr>
              <a:t> [“Anointed One”]. </a:t>
            </a:r>
          </a:p>
        </p:txBody>
      </p:sp>
    </p:spTree>
    <p:extLst>
      <p:ext uri="{BB962C8B-B14F-4D97-AF65-F5344CB8AC3E}">
        <p14:creationId xmlns:p14="http://schemas.microsoft.com/office/powerpoint/2010/main" val="271589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A603A-A4AB-6130-4765-87DC21D2F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60DC9-9F5F-DFFD-4761-B190BCF9D5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C716C2-179A-5AD2-E94F-0801ABB5A824}"/>
              </a:ext>
            </a:extLst>
          </p:cNvPr>
          <p:cNvSpPr txBox="1"/>
          <p:nvPr/>
        </p:nvSpPr>
        <p:spPr>
          <a:xfrm>
            <a:off x="289931" y="276078"/>
            <a:ext cx="4525598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Paul’s Bibliography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2 Samuel 7:14 	Heb 1:5a</a:t>
            </a:r>
          </a:p>
          <a:p>
            <a:pPr algn="l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2:7 		Heb 1:5b</a:t>
            </a:r>
          </a:p>
          <a:p>
            <a:pPr algn="l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104:4 		Heb 1:7</a:t>
            </a:r>
          </a:p>
          <a:p>
            <a:pPr algn="l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45:6-7 		Heb 1:8-9</a:t>
            </a:r>
          </a:p>
          <a:p>
            <a:pPr algn="l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102:25-27 	Heb 1:10-12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110:1 		Heb 1:13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8:4-6 		Heb 2:5-10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22:22 		Heb 2:12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Isaiah 8:17 		Heb 2:13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Isaiah 8:18 		Heb 2:13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95:7-11  	Heb 3:7-11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95:11		Heb. 4:3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Genesis 2:2 		Heb 4:4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2:7 		Heb 5:6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110:4  		Heb 5:6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32:43 		Heb 6:1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63334-1CE4-9113-FC98-612535FCABDE}"/>
              </a:ext>
            </a:extLst>
          </p:cNvPr>
          <p:cNvSpPr txBox="1"/>
          <p:nvPr/>
        </p:nvSpPr>
        <p:spPr>
          <a:xfrm>
            <a:off x="5417696" y="965477"/>
            <a:ext cx="564128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Gen 22:16-17 		Heb 6:14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110:4 		Heb 7:17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110:4 		Heb 7:21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Exodus 25:40 		Heb 8:5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Jeremiah 31:31-34 	Heb 8:7-13, 10:15-18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Exodus 24:8 		Heb 9:20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40:6-8 		Heb 10:5-10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32:35 		Heb 10:30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32:36 		Heb 10:30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Habakkuk 2:3-4 	Heb 10:37-38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Gen 21:12 		Heb 11:18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Prov. 3:11-12 		Heb 12:5-6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9:19 		Heb 12:21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Haggai 2:6 		Heb 12:26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31:6 		Heb 13:5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118:6 		Heb 13:6</a:t>
            </a:r>
          </a:p>
        </p:txBody>
      </p:sp>
    </p:spTree>
    <p:extLst>
      <p:ext uri="{BB962C8B-B14F-4D97-AF65-F5344CB8AC3E}">
        <p14:creationId xmlns:p14="http://schemas.microsoft.com/office/powerpoint/2010/main" val="154771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5B13F-B182-AAD0-78EC-2B9613E94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3542C6-FDB1-951D-505E-46A640105E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EAEDBD-FDD8-1121-35D5-13107A4B3ECD}"/>
              </a:ext>
            </a:extLst>
          </p:cNvPr>
          <p:cNvSpPr txBox="1"/>
          <p:nvPr/>
        </p:nvSpPr>
        <p:spPr>
          <a:xfrm>
            <a:off x="546409" y="0"/>
            <a:ext cx="10162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</a:t>
            </a:r>
            <a:r>
              <a:rPr lang="en-US" sz="32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l-GR" sz="3200" b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8C3B94-A043-CA78-D149-374FEEB733DF}"/>
              </a:ext>
            </a:extLst>
          </p:cNvPr>
          <p:cNvSpPr txBox="1"/>
          <p:nvPr/>
        </p:nvSpPr>
        <p:spPr>
          <a:xfrm>
            <a:off x="95187" y="768995"/>
            <a:ext cx="11779378" cy="5801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1. Paul’s </a:t>
            </a:r>
            <a:r>
              <a:rPr lang="en-US" sz="2600" b="1" dirty="0">
                <a:solidFill>
                  <a:srgbClr val="001D3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2600" b="1" i="0" dirty="0">
                <a:solidFill>
                  <a:srgbClr val="001D35"/>
                </a:solidFill>
                <a:effectLst/>
              </a:rPr>
              <a:t>ésumé</a:t>
            </a:r>
            <a:endParaRPr lang="en-US" sz="26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9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venir Book" panose="02000503020000020003" pitchFamily="2" charset="0"/>
                <a:ea typeface="Times New Roman" panose="02020603050405020304" pitchFamily="18" charset="0"/>
              </a:rPr>
              <a:t>D</a:t>
            </a:r>
            <a:r>
              <a:rPr lang="en-US" sz="22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escribes himself with contranym </a:t>
            </a:r>
            <a:r>
              <a:rPr lang="en-US" sz="2200" b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“a Hebrew among Hebrews” </a:t>
            </a:r>
            <a:r>
              <a:rPr lang="en-US" sz="22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[</a:t>
            </a:r>
            <a:r>
              <a:rPr lang="en-US" sz="22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</a:rPr>
              <a:t>Philippians 3:5-6</a:t>
            </a:r>
            <a:r>
              <a:rPr lang="en-US" sz="22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] </a:t>
            </a:r>
          </a:p>
          <a:p>
            <a:r>
              <a:rPr lang="en-US" sz="2200" dirty="0">
                <a:latin typeface="Avenir Book" panose="02000503020000020003" pitchFamily="2" charset="0"/>
                <a:ea typeface="Times New Roman" panose="02020603050405020304" pitchFamily="18" charset="0"/>
              </a:rPr>
              <a:t>	 </a:t>
            </a:r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as to the Law, a Pharisee - as to zeal, I persecuted the early church</a:t>
            </a:r>
          </a:p>
          <a:p>
            <a:endParaRPr lang="en-US" sz="800" b="1" i="1" dirty="0">
              <a:solidFill>
                <a:srgbClr val="0070C0"/>
              </a:solidFill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	</a:t>
            </a:r>
            <a:r>
              <a:rPr lang="en-US" sz="2200" dirty="0">
                <a:latin typeface="Avenir Book" panose="02000503020000020003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</a:rPr>
              <a:t>Acts 26:5</a:t>
            </a:r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  I lived as a Pharisee according to </a:t>
            </a:r>
            <a:r>
              <a:rPr lang="en-US" sz="2200" b="1" i="1" u="sng" dirty="0">
                <a:latin typeface="Avenir Book" panose="02000503020000020003" pitchFamily="2" charset="0"/>
                <a:ea typeface="Times New Roman" panose="02020603050405020304" pitchFamily="18" charset="0"/>
              </a:rPr>
              <a:t>STRICTEST</a:t>
            </a:r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 sect of our religion</a:t>
            </a:r>
          </a:p>
          <a:p>
            <a:r>
              <a:rPr lang="en-US" sz="22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	 </a:t>
            </a:r>
            <a:r>
              <a:rPr lang="en-US" sz="22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</a:rPr>
              <a:t>Acts 22:3 </a:t>
            </a:r>
            <a:r>
              <a:rPr lang="en-US" sz="2200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I’m a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Jew born in Tarsus brought up in Jerusalem under Gamaliel</a:t>
            </a:r>
          </a:p>
          <a:p>
            <a:r>
              <a:rPr lang="en-US" sz="22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		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    </a:t>
            </a:r>
            <a:r>
              <a:rPr lang="en-US" sz="24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taught according to the </a:t>
            </a:r>
            <a:r>
              <a:rPr lang="en-US" sz="2400" b="1" i="1" u="sng" dirty="0">
                <a:effectLst/>
                <a:latin typeface="Avenir Book" panose="02000503020000020003" pitchFamily="2" charset="0"/>
              </a:rPr>
              <a:t>STRICTNESS</a:t>
            </a:r>
            <a:r>
              <a:rPr lang="en-US" sz="24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of our fathers’ Law</a:t>
            </a:r>
            <a:endParaRPr lang="en-US" sz="2400" b="1" i="1" dirty="0">
              <a:solidFill>
                <a:srgbClr val="0070C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endParaRPr lang="en-US" sz="700" dirty="0"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r>
              <a:rPr lang="en-US" sz="22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Jewish parents. </a:t>
            </a:r>
            <a:r>
              <a:rPr lang="en-US" sz="2200" dirty="0">
                <a:latin typeface="Avenir Book" panose="02000503020000020003" pitchFamily="2" charset="0"/>
                <a:ea typeface="Times New Roman" panose="02020603050405020304" pitchFamily="18" charset="0"/>
              </a:rPr>
              <a:t>F</a:t>
            </a:r>
            <a:r>
              <a:rPr lang="en-US" sz="22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ather is a Rabbi. from tribe of Benjamin. </a:t>
            </a:r>
          </a:p>
          <a:p>
            <a:r>
              <a:rPr lang="en-US" sz="2200" dirty="0">
                <a:latin typeface="Avenir Book" panose="02000503020000020003" pitchFamily="2" charset="0"/>
                <a:ea typeface="Times New Roman" panose="02020603050405020304" pitchFamily="18" charset="0"/>
              </a:rPr>
              <a:t>C</a:t>
            </a:r>
            <a:r>
              <a:rPr lang="en-US" sz="22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ircumcised on 8</a:t>
            </a:r>
            <a:r>
              <a:rPr lang="en-US" sz="2200" baseline="300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th</a:t>
            </a:r>
            <a:r>
              <a:rPr lang="en-US" sz="22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day. </a:t>
            </a:r>
            <a:r>
              <a:rPr lang="en-US" sz="2200" dirty="0">
                <a:latin typeface="Avenir Book" panose="02000503020000020003" pitchFamily="2" charset="0"/>
                <a:ea typeface="Times New Roman" panose="02020603050405020304" pitchFamily="18" charset="0"/>
              </a:rPr>
              <a:t>S</a:t>
            </a:r>
            <a:r>
              <a:rPr lang="en-US" sz="22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tudied in Jerusalem under Gamaliel to become a Pharisee.  </a:t>
            </a:r>
          </a:p>
          <a:p>
            <a:r>
              <a:rPr lang="en-US" sz="2200" dirty="0">
                <a:latin typeface="Avenir Book" panose="02000503020000020003" pitchFamily="2" charset="0"/>
                <a:ea typeface="Times New Roman" panose="02020603050405020304" pitchFamily="18" charset="0"/>
              </a:rPr>
              <a:t>M</a:t>
            </a:r>
            <a:r>
              <a:rPr lang="en-US" sz="22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ember of the revered Sanhedrin [</a:t>
            </a:r>
            <a:r>
              <a:rPr lang="en-US" sz="2200" b="1" i="1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present and in agreement at Stephen being stoned</a:t>
            </a:r>
            <a:r>
              <a:rPr lang="en-US" sz="22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]</a:t>
            </a:r>
          </a:p>
          <a:p>
            <a:endParaRPr lang="en-US" sz="900" dirty="0">
              <a:latin typeface="Avenir Book" panose="02000503020000020003" pitchFamily="2" charset="0"/>
            </a:endParaRPr>
          </a:p>
          <a:p>
            <a:r>
              <a:rPr lang="en-US" sz="22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	</a:t>
            </a:r>
            <a:r>
              <a:rPr lang="en-US" sz="2200" b="1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How </a:t>
            </a:r>
            <a:r>
              <a:rPr lang="en-US" sz="2200" b="1" i="1" u="sng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STRICT</a:t>
            </a:r>
            <a:r>
              <a:rPr lang="en-US" sz="2200" b="1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was Saul?  </a:t>
            </a:r>
            <a:r>
              <a:rPr lang="en-US" sz="22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Jesus </a:t>
            </a:r>
            <a:r>
              <a:rPr lang="en-US" sz="2200" dirty="0">
                <a:latin typeface="Avenir Book" panose="02000503020000020003" pitchFamily="2" charset="0"/>
                <a:ea typeface="Times New Roman" panose="02020603050405020304" pitchFamily="18" charset="0"/>
              </a:rPr>
              <a:t>described </a:t>
            </a:r>
            <a:r>
              <a:rPr lang="en-US" sz="22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these “religious elite”   </a:t>
            </a:r>
          </a:p>
          <a:p>
            <a:endParaRPr lang="en-US" dirty="0"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r>
              <a:rPr lang="en-US" sz="20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</a:rPr>
              <a:t>Galatians 6:12-14 </a:t>
            </a:r>
            <a:r>
              <a:rPr lang="en-US" sz="20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Paul says the circumcised may not even keep the Law themselves but want to keep </a:t>
            </a:r>
          </a:p>
          <a:p>
            <a:r>
              <a:rPr lang="en-US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		   </a:t>
            </a:r>
            <a:r>
              <a:rPr lang="en-US" sz="20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up a good appearance in the flesh by compelling others to be circumcised so they</a:t>
            </a:r>
          </a:p>
          <a:p>
            <a:r>
              <a:rPr lang="en-US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		   </a:t>
            </a:r>
            <a:r>
              <a:rPr lang="en-US" sz="20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can boast about having persuaded them to do so keeping outward requirements </a:t>
            </a:r>
          </a:p>
          <a:p>
            <a:r>
              <a:rPr lang="en-US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		   </a:t>
            </a:r>
            <a:r>
              <a:rPr lang="en-US" sz="20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that have nothing to do with the condition of the heart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94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7865B-4E29-BD0B-2427-48F4AE987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7583F2-6221-A9C0-13B7-DE1DCBBBF9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D18AC2-4C1C-9766-4C35-F6FC1C20BF32}"/>
              </a:ext>
            </a:extLst>
          </p:cNvPr>
          <p:cNvSpPr txBox="1"/>
          <p:nvPr/>
        </p:nvSpPr>
        <p:spPr>
          <a:xfrm>
            <a:off x="546409" y="0"/>
            <a:ext cx="10162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</a:t>
            </a:r>
            <a:r>
              <a:rPr lang="en-US" sz="32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l-GR" sz="3200" b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4A2794-12F6-2048-3268-E4608335E964}"/>
              </a:ext>
            </a:extLst>
          </p:cNvPr>
          <p:cNvSpPr txBox="1"/>
          <p:nvPr/>
        </p:nvSpPr>
        <p:spPr>
          <a:xfrm>
            <a:off x="152706" y="925110"/>
            <a:ext cx="12074139" cy="4970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</a:rPr>
              <a:t>Let’s insert “Paul” as </a:t>
            </a:r>
            <a:r>
              <a:rPr lang="en-US" sz="2000" b="1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Jesus exposes these </a:t>
            </a:r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</a:rPr>
              <a:t>STRICT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religious Pharisees [</a:t>
            </a:r>
            <a:r>
              <a:rPr lang="en-US" sz="18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</a:rPr>
              <a:t>Mark 7:1-8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] </a:t>
            </a:r>
          </a:p>
          <a:p>
            <a:endParaRPr lang="en-US" sz="900" dirty="0">
              <a:effectLst/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r>
              <a:rPr lang="en-US" sz="18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“</a:t>
            </a:r>
            <a:r>
              <a:rPr lang="en-US" b="1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Paul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worshipped God in vain, teaching as doctrine what are nothing more than </a:t>
            </a:r>
            <a:r>
              <a:rPr lang="en-US" b="1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his own 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precepts and ideas”</a:t>
            </a:r>
            <a:r>
              <a:rPr lang="en-US" sz="1800" b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Pharisees were disturbed that </a:t>
            </a:r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</a:rPr>
              <a:t>Jesus’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disciples did not ceremonially wash their hands before eating </a:t>
            </a:r>
            <a:endParaRPr lang="en-US" dirty="0"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	Pharisees </a:t>
            </a:r>
            <a:r>
              <a:rPr lang="en-US" sz="1800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own ideas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HOW to wash a cup or pitcher or copper pot, that nothing impure enters the body </a:t>
            </a:r>
          </a:p>
          <a:p>
            <a:endParaRPr lang="en-US" dirty="0"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[</a:t>
            </a:r>
            <a:r>
              <a:rPr lang="en-US" sz="18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</a:rPr>
              <a:t>Matthew 15:11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] 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“It’s not what enters a man’s mouth that defiles </a:t>
            </a:r>
            <a:r>
              <a:rPr lang="en-US" b="1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Paul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, but what comes out”</a:t>
            </a:r>
          </a:p>
          <a:p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</a:rPr>
              <a:t>		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Jewish </a:t>
            </a:r>
            <a:r>
              <a:rPr lang="en-US" sz="1800" i="1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Halakah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included not only the Law of Moses in the Torah, but oral traditions and other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		precepts rabbis had interpreted and passed along to each generation. </a:t>
            </a:r>
          </a:p>
          <a:p>
            <a:endParaRPr lang="en-US" dirty="0"/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Jesus’ parable about a </a:t>
            </a:r>
            <a:r>
              <a:rPr lang="en-US" sz="1800" i="1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Pharisee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[</a:t>
            </a:r>
            <a:r>
              <a:rPr lang="en-US" sz="18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</a:rPr>
              <a:t>Luke 18:9-14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] and publican tax-collector, Jewish sell-out collaborator with Rome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	</a:t>
            </a:r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</a:rPr>
              <a:t>Both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went into the Temple to pray. 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Paul boastfully thanked God he was not like “other people” </a:t>
            </a:r>
            <a:endParaRPr lang="en-US" b="1" i="1" dirty="0">
              <a:solidFill>
                <a:srgbClr val="0070C0"/>
              </a:solidFill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	swindlers, unjust, adulterers, and like this publican praying next to him. </a:t>
            </a:r>
          </a:p>
          <a:p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</a:rPr>
              <a:t>	</a:t>
            </a:r>
            <a:r>
              <a:rPr lang="en-US" b="1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S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elf-assured Pharisee-Paul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thought to himself he fasted twice a week and tithed from all he received.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	Publican simply asked God to be merciful to him for he was a sinner. </a:t>
            </a:r>
          </a:p>
          <a:p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Jesus said the publican went home justified that day - 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but not Paul the Pharisee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</a:t>
            </a:r>
          </a:p>
          <a:p>
            <a:endParaRPr lang="en-US" sz="900" dirty="0">
              <a:effectLst/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r>
              <a:rPr lang="en-US" sz="2000" i="1" dirty="0">
                <a:latin typeface="Avenir Book" panose="02000503020000020003" pitchFamily="2" charset="0"/>
                <a:ea typeface="Times New Roman" panose="02020603050405020304" pitchFamily="18" charset="0"/>
              </a:rPr>
              <a:t>  </a:t>
            </a:r>
            <a:r>
              <a:rPr lang="en-US" sz="20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“For everyone who exalts himself will be humbled, but he who humbles himself will be exalted”</a:t>
            </a:r>
            <a:endParaRPr lang="en-US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8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CAA38-B387-0B61-798B-2BF0F5F51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DA0A5-311F-0123-A083-3D5C42A253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DC080E-6C32-648F-A78B-5B86DA1FAB0F}"/>
              </a:ext>
            </a:extLst>
          </p:cNvPr>
          <p:cNvSpPr txBox="1"/>
          <p:nvPr/>
        </p:nvSpPr>
        <p:spPr>
          <a:xfrm>
            <a:off x="546409" y="0"/>
            <a:ext cx="10162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</a:t>
            </a:r>
            <a:r>
              <a:rPr lang="en-US" sz="32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l-GR" sz="3200" b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F844C3-4038-C160-CAFC-8E4A8A0EADFA}"/>
              </a:ext>
            </a:extLst>
          </p:cNvPr>
          <p:cNvSpPr txBox="1"/>
          <p:nvPr/>
        </p:nvSpPr>
        <p:spPr>
          <a:xfrm>
            <a:off x="212136" y="1003169"/>
            <a:ext cx="1221456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Jesus exposed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the fasting of Pharisees [</a:t>
            </a:r>
            <a:r>
              <a:rPr lang="en-US" sz="18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</a:rPr>
              <a:t>Matthew 6:16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] calling them hypocrites, because they intentionally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neglected their outward hygiene so their disheveled appearance while fasting would get them attention from the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people, who then admired how devout these Pharisees were. Jesus said they got noticed by men so </a:t>
            </a:r>
            <a:r>
              <a:rPr lang="en-US" b="1" i="1" u="sng" dirty="0">
                <a:latin typeface="Avenir Book" panose="02000503020000020003" pitchFamily="2" charset="0"/>
                <a:ea typeface="Times New Roman" panose="02020603050405020304" pitchFamily="18" charset="0"/>
              </a:rPr>
              <a:t>THAT</a:t>
            </a:r>
            <a:r>
              <a:rPr lang="en-US" sz="1800" b="1" i="1" u="sng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alone</a:t>
            </a:r>
            <a:r>
              <a:rPr lang="en-US" sz="1800" u="sng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was their reward for fasting. It counted for nothing with God because the heart was not humble. </a:t>
            </a:r>
          </a:p>
          <a:p>
            <a:endParaRPr lang="en-US" dirty="0"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r>
              <a:rPr lang="en-US" sz="1800" b="1" i="1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Jesus exposed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their tithing [</a:t>
            </a:r>
            <a:r>
              <a:rPr lang="en-US" sz="18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</a:rPr>
              <a:t>Luke 21:1-4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] as the wealthy made a public show of bringing their tithe to the Temple,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again, to be noticed by men – AND they were giving out of their surplus, not their first fruits. </a:t>
            </a:r>
          </a:p>
          <a:p>
            <a:endParaRPr lang="en-US" dirty="0"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r>
              <a:rPr lang="en-US" sz="1800" b="1" i="1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Jesus uncovered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their true intentions [</a:t>
            </a:r>
            <a:r>
              <a:rPr lang="en-US" sz="18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</a:rPr>
              <a:t>Matthew 6:5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] about prayer - how Pharisees are hypocrites who love to pray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standing up in the synagogues for all to see, or out on the street corners in their robes to be seen by men.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r>
              <a:rPr lang="en-US" sz="1800" b="1" i="1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Jesus </a:t>
            </a:r>
            <a:r>
              <a:rPr lang="en-US" b="1" i="1" dirty="0">
                <a:latin typeface="Avenir Book" panose="02000503020000020003" pitchFamily="2" charset="0"/>
                <a:ea typeface="Times New Roman" panose="02020603050405020304" pitchFamily="18" charset="0"/>
              </a:rPr>
              <a:t>expos</a:t>
            </a:r>
            <a:r>
              <a:rPr lang="en-US" sz="1800" b="1" i="1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ed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further hypocrisy that Pharisees will tithe their cooking spices of mint, dill, and cumin - literally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separating out ten percent of these used for a meal - but they do not show justice, mercy, or faithfulness, the things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they </a:t>
            </a:r>
            <a:r>
              <a:rPr lang="en-US" sz="1800" i="1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should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be very willing to parse out [</a:t>
            </a:r>
            <a:r>
              <a:rPr lang="en-US" sz="18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</a:rPr>
              <a:t>Matthew 23:23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]. </a:t>
            </a:r>
          </a:p>
          <a:p>
            <a:endParaRPr lang="en-US" dirty="0"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</a:rPr>
              <a:t>Pharisees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even go so far as to strain a gnat that accidentally flies into their mouth on a windy day, just to be sure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they did not violate the Law of Moses and eat meat on a day when it was not allowed [</a:t>
            </a:r>
            <a:r>
              <a:rPr lang="en-US" sz="18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</a:rPr>
              <a:t>Matthew 23:24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].  </a:t>
            </a:r>
          </a:p>
          <a:p>
            <a:endParaRPr lang="en-US" dirty="0"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Pharisees </a:t>
            </a:r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</a:rPr>
              <a:t>said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their offering on Temple altar as more important than the altar itself [</a:t>
            </a:r>
            <a:r>
              <a:rPr lang="en-US" sz="18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</a:rPr>
              <a:t>Matthew 23:18-19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]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1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D15C8-23EC-E05C-21F5-4B05ADAF0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18CA47-E7E2-5BC2-AAD0-7A5399E84D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ACF056-A1B7-CD68-7710-5E793E8ED469}"/>
              </a:ext>
            </a:extLst>
          </p:cNvPr>
          <p:cNvSpPr txBox="1"/>
          <p:nvPr/>
        </p:nvSpPr>
        <p:spPr>
          <a:xfrm>
            <a:off x="546409" y="0"/>
            <a:ext cx="10162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</a:t>
            </a:r>
            <a:r>
              <a:rPr lang="en-US" sz="32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l-GR" sz="3200" b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F8BB1E-1389-B614-B5AA-67BC5C817F36}"/>
              </a:ext>
            </a:extLst>
          </p:cNvPr>
          <p:cNvSpPr txBox="1"/>
          <p:nvPr/>
        </p:nvSpPr>
        <p:spPr>
          <a:xfrm>
            <a:off x="212136" y="1003169"/>
            <a:ext cx="1200360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warned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Pharisees </a:t>
            </a:r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concerned about getting dirty dishes ceremonially clean for the next meal,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 the outward appearance is not what is important, when they themselves 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inside remain full of robbery </a:t>
            </a:r>
          </a:p>
          <a:p>
            <a:r>
              <a:rPr lang="en-US" sz="18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self-indulgence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18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Matthew 23:25-26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b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1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made it clear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Matthew 23:27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that hypocritical zeal of Pharisees makes them </a:t>
            </a:r>
            <a:r>
              <a:rPr lang="en-US" sz="1800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 like </a:t>
            </a:r>
            <a:r>
              <a:rPr lang="en-US" sz="2000" b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whitewashed tombs</a:t>
            </a:r>
          </a:p>
          <a:p>
            <a:r>
              <a:rPr lang="en-US" sz="1800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on the outside appear beautiful, but inside are full of dead men’s bones and all uncleanness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even as they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loved </a:t>
            </a:r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being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 in public among “ordinary people” wearing elaborate long robes, to be greeted with reverence. </a:t>
            </a:r>
            <a:endParaRPr lang="en-US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Pharisees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got the </a:t>
            </a:r>
            <a:r>
              <a:rPr lang="en-US" sz="20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choice seats of honor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 in front when they arrived at the synagogue [</a:t>
            </a:r>
            <a:r>
              <a:rPr lang="en-US" sz="18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Luke 20:46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</a:p>
          <a:p>
            <a:endParaRPr lang="en-US" sz="1800" dirty="0">
              <a:effectLst/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Pharisees were also known [</a:t>
            </a:r>
            <a:r>
              <a:rPr lang="en-US" sz="18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</a:rPr>
              <a:t>verse 46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] for 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devouring the homes of widows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[also </a:t>
            </a:r>
            <a:r>
              <a:rPr lang="en-US" sz="18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</a:rPr>
              <a:t>Matthew 23:14 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and </a:t>
            </a:r>
            <a:r>
              <a:rPr lang="en-US" sz="1800" dirty="0"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</a:rPr>
              <a:t>Mark 12:40</a:t>
            </a:r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] 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using their standing and supposed lofty reputation to take advantage of widows whom they “helped”, and then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feigned that they expected any financial compensation for their efforts – but ended up using the widow’s situation </a:t>
            </a:r>
          </a:p>
          <a:p>
            <a:r>
              <a:rPr lang="en-US" sz="18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as an opportunity to manipulate her finances or home ownership to benefit themselves.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18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11562</TotalTime>
  <Words>4579</Words>
  <Application>Microsoft Macintosh PowerPoint</Application>
  <PresentationFormat>Widescreen</PresentationFormat>
  <Paragraphs>471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Aptos</vt:lpstr>
      <vt:lpstr>Aptos Display</vt:lpstr>
      <vt:lpstr>Arial</vt:lpstr>
      <vt:lpstr>Avenir Book</vt:lpstr>
      <vt:lpstr>blbGentium</vt:lpstr>
      <vt:lpstr>Copperplate Gothic Bold</vt:lpstr>
      <vt:lpstr>Google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Dave Newton</dc:creator>
  <cp:lastModifiedBy>Dave Newton</cp:lastModifiedBy>
  <cp:revision>62</cp:revision>
  <dcterms:created xsi:type="dcterms:W3CDTF">2024-12-05T18:22:41Z</dcterms:created>
  <dcterms:modified xsi:type="dcterms:W3CDTF">2025-01-14T00:06:46Z</dcterms:modified>
</cp:coreProperties>
</file>