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69" r:id="rId3"/>
    <p:sldId id="272" r:id="rId4"/>
    <p:sldId id="290" r:id="rId5"/>
    <p:sldId id="270" r:id="rId6"/>
    <p:sldId id="295" r:id="rId7"/>
    <p:sldId id="296" r:id="rId8"/>
    <p:sldId id="294" r:id="rId9"/>
    <p:sldId id="301" r:id="rId10"/>
    <p:sldId id="297" r:id="rId11"/>
    <p:sldId id="298" r:id="rId12"/>
    <p:sldId id="300" r:id="rId13"/>
    <p:sldId id="302" r:id="rId14"/>
    <p:sldId id="303" r:id="rId15"/>
    <p:sldId id="306" r:id="rId16"/>
    <p:sldId id="304" r:id="rId17"/>
    <p:sldId id="305" r:id="rId18"/>
    <p:sldId id="291" r:id="rId19"/>
    <p:sldId id="307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48"/>
  </p:normalViewPr>
  <p:slideViewPr>
    <p:cSldViewPr snapToGrid="0">
      <p:cViewPr varScale="1">
        <p:scale>
          <a:sx n="114" d="100"/>
          <a:sy n="114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D5F3-0B65-637F-49B4-1415E69B6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EDD94-4756-2248-8C07-36A270FAB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7E96E-7726-DA9E-9787-39628260A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CE0DE-FF19-700E-64FD-A0B2B14E3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0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05423-5D1F-EC1F-1B80-7BC7F3A4C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8EA9B-4C19-FC9D-206C-A5C999E5B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9614A-D4D2-457F-C8C5-D660946A5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51FC5-32A4-9956-7640-716155B79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9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BE0D0-0E80-7406-207C-3936291C5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EE578-BFB2-C6BC-96E9-42E33C622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FCFC9-4027-23E8-9E1A-2B6BB6A27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F13A-9CA3-5AA7-EC5E-FAA9E9929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2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24ADB-C3DA-ABFA-E931-AC5F9EE6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E2788-D5D6-C5E6-77BD-339806428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4B40D-7AB8-D063-5B87-FB42E5477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EEA8-94C1-1187-2ECD-652A6983D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09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275B6-A72F-1454-7A24-DA6AC3C09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57C80-2543-C436-CB5C-95D3A38BF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BFEF9-C245-AA1D-4588-DF265C1DF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A4168-0F31-C192-4116-F7BB4ECE2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12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C9A2B-4AEF-C9EC-9921-4102301F4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DDF6CE-F26D-21F1-B0B3-0816443B8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4BD55-CC16-E97E-9438-1B9D322FA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920E7-EE82-885B-2BAF-625D00895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94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2DF60-C621-C456-153B-7110EF1C3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7BF48C-EA43-E063-8D97-974E8745A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AC464D-7DA8-78A8-61AF-5DDD6C934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C5B6-C2C7-543B-5DA9-ABA40DA30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78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DA8F6-7219-64BF-8B0B-0D8AB5311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29737-4ABF-F38F-8F25-A85496A40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120DC8-3564-0C73-2FB6-BFBBBFA76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E7EFA-279A-4906-BA12-B71C340E4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FBB1D-6E6E-4B1B-FF7A-6169072A9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280B3-3E52-EC86-7825-DE03CB192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D8FF4-BA64-191A-3A46-0FCCF8952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7C2DD-2A50-1F7A-EE79-57FFBD3C8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84B-934B-C29B-D78D-09C424B9F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CDC29-19C6-D822-91B1-7E7C7A4C2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54236-9D8D-AB24-76CB-D829C3DE0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DEF33-5398-1C49-DE07-A6D24DC1F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9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8673-1164-5826-FBEB-956DF58A1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49F0A-0949-1AA9-5F42-237643177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39D122-F39D-5EFE-7F96-2D2567967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BAD8F-06E2-70C0-EA24-87866D951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18EA-6296-D5DE-42A4-ECAE1EAA5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34780-0392-2671-8E02-0991ADD83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ADF16-24D6-0B85-C165-A61779ECD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28431-2D54-926D-81C8-A0C2560C9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9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79A22-FC93-6341-DCA7-F399BF181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AD221-A3E1-EB97-AEAB-BF0A1B0C8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0AF27-D68E-646A-72C6-FF00194C2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42B1B-7D1C-08CD-3348-91D13E472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8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5C686-0078-57D3-69E2-D6AEAB38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E4D35-0C5D-5FB6-FC4F-3EA163BCE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58CF8-1778-3209-0FD0-CC91900F8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66154-4C19-2BB3-ED25-C2821012D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1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58E51-4513-B07D-101B-E910ADEBC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DDA9A-4F11-4AE6-BDE7-6E4505B34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32C8B-A8C9-297E-6A7F-3664B3F3B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E1626-26FD-B702-4526-A1899470E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4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1A02A-505C-44CA-B9C4-D4934382298E}"/>
              </a:ext>
            </a:extLst>
          </p:cNvPr>
          <p:cNvSpPr txBox="1"/>
          <p:nvPr/>
        </p:nvSpPr>
        <p:spPr>
          <a:xfrm>
            <a:off x="0" y="1113653"/>
            <a:ext cx="355667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  Session-2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Hebrews 1:1-9</a:t>
            </a:r>
            <a:endParaRPr lang="en-US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2800" dirty="0"/>
              <a:t>Paul cites:</a:t>
            </a:r>
          </a:p>
          <a:p>
            <a:r>
              <a:rPr lang="en-US" sz="2800" dirty="0"/>
              <a:t>      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800" i="1" baseline="30000" dirty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Samuel 7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Psalms 2, 45, 104</a:t>
            </a:r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D6424-6BE5-5FAC-DC08-3BE9D9AF0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35DBF-8E29-5367-26A2-A1F0B0A8D8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0C20F5-5FCB-9E3B-DA6E-56D860C715B4}"/>
              </a:ext>
            </a:extLst>
          </p:cNvPr>
          <p:cNvSpPr txBox="1"/>
          <p:nvPr/>
        </p:nvSpPr>
        <p:spPr>
          <a:xfrm>
            <a:off x="490653" y="0"/>
            <a:ext cx="916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6CBD-7875-5DF4-3768-5369DFF9FD92}"/>
              </a:ext>
            </a:extLst>
          </p:cNvPr>
          <p:cNvSpPr txBox="1"/>
          <p:nvPr/>
        </p:nvSpPr>
        <p:spPr>
          <a:xfrm>
            <a:off x="187104" y="893860"/>
            <a:ext cx="1180964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		    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. . . Has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spoken to us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in His Son</a:t>
            </a:r>
            <a:endParaRPr lang="en-US" sz="22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v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erses 2-3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whom He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appointed 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heir of all things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, thru whom also He made the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world - Jesus is the radiance of His glory and EXACT representation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of His nature and upholds all things by the word of His power.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When He had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made purification of sins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, He sat down at the 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right hand of the Majesty on high</a:t>
            </a: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John 14:9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said if you’ve seen ME then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you’ve seen the Father</a:t>
            </a:r>
            <a:endParaRPr lang="en-US" sz="22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Matthew 17:1-8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shows His eternal radiance-glory to Peter, James, John  </a:t>
            </a:r>
            <a:r>
              <a:rPr lang="en-US" sz="2200" dirty="0">
                <a:latin typeface="Avenir Book" panose="02000503020000020003" pitchFamily="2" charset="0"/>
              </a:rPr>
              <a:t>He IS God!</a:t>
            </a:r>
            <a:endParaRPr lang="en-US" sz="8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John 19:30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on the cross said Tetelestai “it is finished”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Jesus made restitution for sin!</a:t>
            </a:r>
            <a:endParaRPr lang="en-US" sz="2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5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5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verses 1-3 </a:t>
            </a:r>
            <a:r>
              <a:rPr lang="en-US" sz="2400" dirty="0">
                <a:latin typeface="Avenir Book" panose="02000503020000020003" pitchFamily="2" charset="0"/>
              </a:rPr>
              <a:t>Jesus as Prophet                          King                                Priest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God now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speaks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thru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Jesus 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who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rules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over all things  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purification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for sin </a:t>
            </a:r>
            <a:endParaRPr lang="en-US" sz="2400" b="1" i="1" dirty="0">
              <a:latin typeface="Avenir Book" panose="02000503020000020003" pitchFamily="2" charset="0"/>
            </a:endParaRPr>
          </a:p>
          <a:p>
            <a:endParaRPr lang="en-US" sz="15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02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66866-EA95-2314-C9F6-2784FD17D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D7793-E5D1-0DD2-5B72-5D3C4ED2FB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CAD4E-7404-3056-51E4-0E5163047080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1E847-9AA3-B8EC-C773-31F21BA10551}"/>
              </a:ext>
            </a:extLst>
          </p:cNvPr>
          <p:cNvSpPr txBox="1"/>
          <p:nvPr/>
        </p:nvSpPr>
        <p:spPr>
          <a:xfrm>
            <a:off x="187104" y="893860"/>
            <a:ext cx="11816953" cy="457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</a:t>
            </a:r>
            <a:endParaRPr lang="en-US" sz="2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Heir of all things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       </a:t>
            </a:r>
            <a:r>
              <a:rPr lang="en-US" sz="2200" dirty="0">
                <a:latin typeface="Avenir Book" panose="02000503020000020003" pitchFamily="2" charset="0"/>
              </a:rPr>
              <a:t>Who are fellow heirs with Jesus? Everyone?</a:t>
            </a: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	Romans 8:14-17	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IF indeed we suffer with Him</a:t>
            </a:r>
            <a:endParaRPr lang="en-US" sz="22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	1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Peter 1:11-20	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Father impartially judges according to each man’s work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conduct yourselves in fear knowing HOW you were redeemed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not with gold-silver, but with Precious Blood of the Lamb</a:t>
            </a: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latin typeface="Avenir Book" panose="02000503020000020003" pitchFamily="2" charset="0"/>
              </a:rPr>
              <a:t>those who Overcome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Rev. 2:26-27    Matt. 19:28   2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Tim. 2:11-12</a:t>
            </a:r>
            <a:endParaRPr lang="en-US" sz="2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1" dirty="0">
                <a:latin typeface="Avenir Book" panose="02000503020000020003" pitchFamily="2" charset="0"/>
              </a:rPr>
              <a:t>those who are Partakers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Romans 8:17   Colossians 1:12   1</a:t>
            </a:r>
            <a:r>
              <a:rPr lang="en-US" sz="22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Peter 4:13</a:t>
            </a: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   </a:t>
            </a:r>
            <a:r>
              <a:rPr lang="en-US" sz="2200" b="1" dirty="0">
                <a:latin typeface="Avenir Book" panose="02000503020000020003" pitchFamily="2" charset="0"/>
              </a:rPr>
              <a:t>in Christ’s suffering</a:t>
            </a:r>
          </a:p>
          <a:p>
            <a:endParaRPr lang="en-US" sz="2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Paul will explain throughout: </a:t>
            </a:r>
            <a:r>
              <a:rPr lang="en-US" sz="2400" i="1" dirty="0">
                <a:latin typeface="Avenir Book" panose="02000503020000020003" pitchFamily="2" charset="0"/>
              </a:rPr>
              <a:t>Not all who are saved will have full inheritance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</a:t>
            </a:r>
            <a:r>
              <a:rPr lang="en-US" sz="2400" i="1" dirty="0">
                <a:latin typeface="Avenir Book" panose="02000503020000020003" pitchFamily="2" charset="0"/>
              </a:rPr>
              <a:t>    </a:t>
            </a:r>
            <a:r>
              <a:rPr lang="en-US" sz="2400" dirty="0">
                <a:latin typeface="Avenir Book" panose="02000503020000020003" pitchFamily="2" charset="0"/>
              </a:rPr>
              <a:t>[1M ‘saved’ from Egypt, only 2 ‘inherited’ land]</a:t>
            </a:r>
          </a:p>
        </p:txBody>
      </p:sp>
    </p:spTree>
    <p:extLst>
      <p:ext uri="{BB962C8B-B14F-4D97-AF65-F5344CB8AC3E}">
        <p14:creationId xmlns:p14="http://schemas.microsoft.com/office/powerpoint/2010/main" val="1506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48DA3-B927-A1C7-5C5F-C57C0D9C6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D8A3F-8BEC-B4F2-74C6-3F6814F3C3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898D9-BC5C-DA6F-A948-03C6B52762B5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DEFAE-9977-7ED3-2031-5B523E1A17C1}"/>
              </a:ext>
            </a:extLst>
          </p:cNvPr>
          <p:cNvSpPr txBox="1"/>
          <p:nvPr/>
        </p:nvSpPr>
        <p:spPr>
          <a:xfrm>
            <a:off x="0" y="1119328"/>
            <a:ext cx="11915121" cy="4416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1:4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having become as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much better than the aggelos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[God’s messengers]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as He has inherited a </a:t>
            </a:r>
            <a:r>
              <a:rPr lang="en-US" sz="2800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more excellent name 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than they</a:t>
            </a:r>
          </a:p>
          <a:p>
            <a:endParaRPr lang="en-US" sz="1200" dirty="0">
              <a:latin typeface="Avenir Book" panose="02000503020000020003" pitchFamily="2" charset="0"/>
            </a:endParaRP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Jesus is Superior to Top-3 Core Tenets of Judaism: 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aggelos, Moses, Levitical Priests </a:t>
            </a:r>
            <a:endParaRPr lang="en-US" sz="23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9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dirty="0">
                <a:latin typeface="Avenir Book" panose="02000503020000020003" pitchFamily="2" charset="0"/>
              </a:rPr>
              <a:t>First: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 	 the aggelos	</a:t>
            </a:r>
            <a:r>
              <a:rPr lang="en-US" sz="2300" dirty="0">
                <a:latin typeface="Avenir Book" panose="02000503020000020003" pitchFamily="2" charset="0"/>
              </a:rPr>
              <a:t>Jews huge reverence for angels</a:t>
            </a:r>
          </a:p>
          <a:p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			</a:t>
            </a:r>
            <a:r>
              <a:rPr lang="en-US" sz="2300" b="1" i="1" dirty="0">
                <a:latin typeface="Avenir Book" panose="02000503020000020003" pitchFamily="2" charset="0"/>
              </a:rPr>
              <a:t>aggelos</a:t>
            </a:r>
            <a:r>
              <a:rPr lang="en-US" sz="2300" i="1" dirty="0">
                <a:latin typeface="Avenir Book" panose="02000503020000020003" pitchFamily="2" charset="0"/>
              </a:rPr>
              <a:t> are most exalted of God’s created beings</a:t>
            </a:r>
            <a:endParaRPr lang="en-US" sz="23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12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aggelos</a:t>
            </a:r>
            <a:r>
              <a:rPr lang="en-US" sz="2300" i="1" dirty="0">
                <a:latin typeface="Avenir Book" panose="02000503020000020003" pitchFamily="2" charset="0"/>
              </a:rPr>
              <a:t> gave Law to Moses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Deut. 33:2  Psalm 68:17  Acts 7:53  Galatians 3:19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aggelos</a:t>
            </a:r>
            <a:r>
              <a:rPr lang="en-US" sz="2300" i="1" dirty="0">
                <a:latin typeface="Avenir Book" panose="02000503020000020003" pitchFamily="2" charset="0"/>
              </a:rPr>
              <a:t> were present when God created the world   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Job 38:4-7   </a:t>
            </a:r>
            <a:r>
              <a:rPr lang="en-US" sz="2000" i="1" dirty="0">
                <a:solidFill>
                  <a:srgbClr val="0070C0"/>
                </a:solidFill>
                <a:latin typeface="Avenir Book" panose="02000503020000020003" pitchFamily="2" charset="0"/>
              </a:rPr>
              <a:t>morning stars</a:t>
            </a:r>
            <a:endParaRPr lang="en-US" sz="23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aggelos</a:t>
            </a:r>
            <a:r>
              <a:rPr lang="en-US" sz="2300" i="1" dirty="0">
                <a:latin typeface="Avenir Book" panose="02000503020000020003" pitchFamily="2" charset="0"/>
              </a:rPr>
              <a:t> abide in God’s Heaven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Matthew 24:36 </a:t>
            </a:r>
            <a:r>
              <a:rPr lang="en-US" sz="2300" i="1" dirty="0">
                <a:latin typeface="Avenir Book" panose="02000503020000020003" pitchFamily="2" charset="0"/>
              </a:rPr>
              <a:t>around God’s throne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Rev. 5:11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aggelos </a:t>
            </a:r>
            <a:r>
              <a:rPr lang="en-US" sz="2300" i="1" dirty="0">
                <a:latin typeface="Avenir Book" panose="02000503020000020003" pitchFamily="2" charset="0"/>
              </a:rPr>
              <a:t>are holy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Matt. 25:31  </a:t>
            </a:r>
            <a:r>
              <a:rPr lang="en-US" sz="2300" i="1" dirty="0">
                <a:latin typeface="Avenir Book" panose="02000503020000020003" pitchFamily="2" charset="0"/>
              </a:rPr>
              <a:t>God’s dispatched “messengers”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Psalm 104:4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              </a:t>
            </a:r>
            <a:r>
              <a:rPr lang="en-US" sz="2300" dirty="0">
                <a:latin typeface="Avenir Book" panose="02000503020000020003" pitchFamily="2" charset="0"/>
              </a:rPr>
              <a:t>[but one-third chose to follow Lucifer in his disobedience]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124F3-8342-5A0F-210E-B8EA05FB0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2E788-69C6-5FE0-7469-91A6AFE4EDA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7778FA-7069-1EEC-5BF1-34070AC2A4E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A0D6-470B-8A24-F7CC-788F5C41A56D}"/>
              </a:ext>
            </a:extLst>
          </p:cNvPr>
          <p:cNvSpPr txBox="1"/>
          <p:nvPr/>
        </p:nvSpPr>
        <p:spPr>
          <a:xfrm>
            <a:off x="187104" y="893860"/>
            <a:ext cx="11816055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Jesus is Superior to aggelos        </a:t>
            </a:r>
            <a:r>
              <a:rPr lang="en-US" sz="2300" b="1" dirty="0">
                <a:latin typeface="Avenir Book" panose="02000503020000020003" pitchFamily="2" charset="0"/>
              </a:rPr>
              <a:t>Proof from 4 Hebrew Scriptures</a:t>
            </a:r>
            <a:endParaRPr lang="en-US" sz="23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1:5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to which of the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aggelos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did He ever say,</a:t>
            </a:r>
          </a:p>
          <a:p>
            <a:pPr algn="l">
              <a:spcBef>
                <a:spcPts val="1500"/>
              </a:spcBef>
            </a:pP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      “You are my Son today I have begotten You”?  </a:t>
            </a:r>
            <a:r>
              <a:rPr lang="en-US" sz="2400" b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[Psalm 2:7]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and again,</a:t>
            </a:r>
            <a:endParaRPr lang="en-US" sz="10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“I will be a Father to Him and He will be a Son to Me”? 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[2</a:t>
            </a:r>
            <a:r>
              <a:rPr lang="en-US" sz="2400" b="0" baseline="300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nd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 Sam. 7:14-15]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 </a:t>
            </a:r>
            <a:r>
              <a:rPr lang="en-US" sz="2400" dirty="0">
                <a:latin typeface="Avenir Book" panose="02000503020000020003" pitchFamily="2" charset="0"/>
              </a:rPr>
              <a:t>Never said this of </a:t>
            </a:r>
            <a:r>
              <a:rPr lang="en-US" sz="2400" b="1" i="1" dirty="0">
                <a:latin typeface="Avenir Book" panose="02000503020000020003" pitchFamily="2" charset="0"/>
              </a:rPr>
              <a:t>aggelos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1:6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a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nd when He again brings the firstborn [Jesus] into the world, He says,</a:t>
            </a:r>
          </a:p>
          <a:p>
            <a:pPr algn="l">
              <a:spcBef>
                <a:spcPts val="150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“Let all the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aggelos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of God worship Him” 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[Deut. 32:43 in LXX]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1:7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a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nd of the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aggelos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He says, “Who makes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400" b="0" u="sng" dirty="0">
                <a:effectLst/>
                <a:latin typeface="Avenir Book" panose="02000503020000020003" pitchFamily="2" charset="0"/>
              </a:rPr>
              <a:t>creates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His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aggelos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</a:p>
          <a:p>
            <a:pPr algn="l">
              <a:spcBef>
                <a:spcPts val="150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as winds and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His ministers a flame of fire?”  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[Psalm 104:4]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2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58B7D-0133-0A51-6293-116FFA11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C2129-FCAD-1209-618D-4F9D13552E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FD263-CC52-77A5-7B44-6A28A3C1441C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9DDFB-0F2F-59D3-71D7-D8334F3F19CC}"/>
              </a:ext>
            </a:extLst>
          </p:cNvPr>
          <p:cNvSpPr txBox="1"/>
          <p:nvPr/>
        </p:nvSpPr>
        <p:spPr>
          <a:xfrm>
            <a:off x="126419" y="743548"/>
            <a:ext cx="11190884" cy="5301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The Proof?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1:5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to which of the aggelos did He ever say,</a:t>
            </a:r>
          </a:p>
          <a:p>
            <a:pPr algn="l">
              <a:spcBef>
                <a:spcPts val="1500"/>
              </a:spcBef>
            </a:pP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      “You are my Son today I have begotten You”?  </a:t>
            </a:r>
            <a:r>
              <a:rPr lang="en-US" sz="2400" b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[Psalm 2:7]</a:t>
            </a:r>
            <a:endParaRPr lang="en-US" sz="10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</a:t>
            </a:r>
            <a:r>
              <a:rPr lang="en-US" sz="2300" b="0" i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He said to Me, 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“</a:t>
            </a:r>
            <a:r>
              <a:rPr lang="en-US" sz="2300" b="0" i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You are My Son, today I have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begotten</a:t>
            </a:r>
            <a:r>
              <a:rPr lang="en-US" sz="2300" b="0" i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 You”</a:t>
            </a:r>
          </a:p>
          <a:p>
            <a:pPr algn="l"/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	        </a:t>
            </a:r>
            <a:r>
              <a:rPr lang="en-US" sz="2300" dirty="0">
                <a:latin typeface="Avenir Book" panose="02000503020000020003" pitchFamily="2" charset="0"/>
              </a:rPr>
              <a:t>Paul cites this exactly same in his sermon of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Acts 13:33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Pisidian Antioch</a:t>
            </a:r>
            <a:endParaRPr lang="en-US" sz="2300" b="0" i="0" dirty="0">
              <a:solidFill>
                <a:srgbClr val="7030A0"/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1400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Begotten is NOT the start of life, but rather the start of the incarnation.</a:t>
            </a:r>
          </a:p>
          <a:p>
            <a:pPr algn="l"/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latin typeface="Avenir Book" panose="02000503020000020003" pitchFamily="2" charset="0"/>
              </a:rPr>
              <a:t>This is the installation/appointment of Mashiach.</a:t>
            </a:r>
          </a:p>
          <a:p>
            <a:pPr algn="l"/>
            <a:r>
              <a:rPr lang="en-US" sz="2300" b="0" dirty="0">
                <a:effectLst/>
                <a:latin typeface="Avenir Book" panose="02000503020000020003" pitchFamily="2" charset="0"/>
              </a:rPr>
              <a:t>		The pre-inc</a:t>
            </a:r>
            <a:r>
              <a:rPr lang="en-US" sz="2300" dirty="0">
                <a:latin typeface="Avenir Book" panose="02000503020000020003" pitchFamily="2" charset="0"/>
              </a:rPr>
              <a:t>arnate Mashiach referred to as “the Son”</a:t>
            </a:r>
          </a:p>
          <a:p>
            <a:pPr algn="l"/>
            <a:r>
              <a:rPr lang="en-US" sz="2300" b="0" dirty="0">
                <a:effectLst/>
                <a:latin typeface="Avenir Book" panose="02000503020000020003" pitchFamily="2" charset="0"/>
              </a:rPr>
              <a:t>	but Jesus was always God within the distinct ‘</a:t>
            </a:r>
            <a:r>
              <a:rPr lang="en-US" sz="2300" dirty="0">
                <a:latin typeface="Avenir Book" panose="02000503020000020003" pitchFamily="2" charset="0"/>
              </a:rPr>
              <a:t>Persons’ of Father-Son-Spirit</a:t>
            </a:r>
          </a:p>
          <a:p>
            <a:pPr algn="l"/>
            <a:endParaRPr lang="en-US" sz="900" dirty="0">
              <a:latin typeface="Avenir Book" panose="02000503020000020003" pitchFamily="2" charset="0"/>
            </a:endParaRPr>
          </a:p>
          <a:p>
            <a:pPr algn="l"/>
            <a:r>
              <a:rPr lang="en-US" sz="2300" b="0" dirty="0">
                <a:effectLst/>
                <a:latin typeface="Avenir Book" panose="02000503020000020003" pitchFamily="2" charset="0"/>
              </a:rPr>
              <a:t>	       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John 17:5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glory I had with the Father </a:t>
            </a:r>
            <a:r>
              <a:rPr lang="en-US" sz="2300" b="1" i="1" u="sng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BEFORE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the world was</a:t>
            </a:r>
          </a:p>
          <a:p>
            <a:pPr algn="l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Colossians 1:17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is </a:t>
            </a:r>
            <a:r>
              <a:rPr lang="en-US" sz="2300" b="1" i="1" u="sng" dirty="0">
                <a:solidFill>
                  <a:srgbClr val="0070C0"/>
                </a:solidFill>
                <a:latin typeface="Avenir Book" panose="02000503020000020003" pitchFamily="2" charset="0"/>
              </a:rPr>
              <a:t>BEFORE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all things and holds all things together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  at Jordan 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Matthew 3:17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this is My beloved Son with whom I AM well-pleased</a:t>
            </a:r>
          </a:p>
          <a:p>
            <a:pPr algn="l"/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300" dirty="0">
                <a:latin typeface="Avenir Book" panose="02000503020000020003" pitchFamily="2" charset="0"/>
              </a:rPr>
              <a:t>on mount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Matthew 17:5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this is My beloved Son with whom I AM well-pleased</a:t>
            </a:r>
            <a:endParaRPr lang="en-US" sz="2300" b="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C0C7-4EB3-A9B4-B7EF-528A80EB7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F6CE3-22C1-341B-A21E-BA31233F7E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DE1E3-C99F-722A-6A53-5D97B76FCE43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8CBC7-F1CC-4452-E6FE-3500687434B9}"/>
              </a:ext>
            </a:extLst>
          </p:cNvPr>
          <p:cNvSpPr txBox="1"/>
          <p:nvPr/>
        </p:nvSpPr>
        <p:spPr>
          <a:xfrm>
            <a:off x="0" y="751344"/>
            <a:ext cx="11923842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The Proof?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1:5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“I will be a Father to Him and He will be a Son to Me”? 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[2</a:t>
            </a:r>
            <a:r>
              <a:rPr lang="en-US" sz="2400" b="0" baseline="300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nd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 Sam. 7:14-15]</a:t>
            </a:r>
          </a:p>
          <a:p>
            <a:pPr algn="l"/>
            <a:endParaRPr lang="en-US" sz="1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Paul cites the prophecy of Samuel re: God’s Eternal Covenant with David</a:t>
            </a:r>
          </a:p>
          <a:p>
            <a:pPr algn="l"/>
            <a:r>
              <a:rPr lang="en-US" sz="2400" dirty="0"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2</a:t>
            </a:r>
            <a:r>
              <a:rPr lang="en-US" sz="2400" baseline="30000" dirty="0">
                <a:solidFill>
                  <a:srgbClr val="7030A0"/>
                </a:solidFill>
                <a:latin typeface="Avenir Book" panose="02000503020000020003" pitchFamily="2" charset="0"/>
              </a:rPr>
              <a:t>nd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Samuel 7:12-14 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When your days 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[David] 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are complete and you lie down </a:t>
            </a:r>
          </a:p>
          <a:p>
            <a:pPr algn="l"/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with your fathers, I will raise up your descendant after you who will come from </a:t>
            </a:r>
          </a:p>
          <a:p>
            <a:pPr algn="l"/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you - I will establish His kingdom - He </a:t>
            </a:r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wi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ll build a house for my Name</a:t>
            </a:r>
          </a:p>
          <a:p>
            <a:pPr algn="l"/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[Solomon]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, and            I will establish the </a:t>
            </a:r>
            <a:r>
              <a:rPr lang="en-US" sz="25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throne of His kingdom forever</a:t>
            </a:r>
          </a:p>
          <a:p>
            <a:pPr algn="l"/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I will be a Father to </a:t>
            </a:r>
            <a:r>
              <a:rPr lang="en-US" sz="2400" i="1" dirty="0">
                <a:solidFill>
                  <a:srgbClr val="7030A0"/>
                </a:solidFill>
                <a:latin typeface="Avenir Book" panose="02000503020000020003" pitchFamily="2" charset="0"/>
              </a:rPr>
              <a:t>H</a:t>
            </a:r>
            <a:r>
              <a:rPr lang="en-US" sz="24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im and He will be a Son to Me  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Messiah is Son of David</a:t>
            </a:r>
            <a:endParaRPr lang="en-US" sz="2400" b="1" i="1" dirty="0">
              <a:solidFill>
                <a:srgbClr val="7030A0"/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1300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b="0" dirty="0">
                <a:effectLst/>
                <a:latin typeface="Avenir Book" panose="02000503020000020003" pitchFamily="2" charset="0"/>
              </a:rPr>
              <a:t>	Solomon is David’s immediate son, but it’s thru Jesus born </a:t>
            </a:r>
            <a:r>
              <a:rPr lang="en-US" sz="2300" dirty="0">
                <a:latin typeface="Avenir Book" panose="02000503020000020003" pitchFamily="2" charset="0"/>
              </a:rPr>
              <a:t>of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Mary and from 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David’s lineage that “</a:t>
            </a:r>
            <a:r>
              <a:rPr lang="en-US" sz="2300" b="0" i="1" dirty="0">
                <a:effectLst/>
                <a:latin typeface="Avenir Book" panose="02000503020000020003" pitchFamily="2" charset="0"/>
              </a:rPr>
              <a:t>I will establish the throne of His kingdom 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FOREVER</a:t>
            </a:r>
          </a:p>
          <a:p>
            <a:pPr algn="l"/>
            <a:r>
              <a:rPr lang="en-US" sz="2300" b="0" i="1" dirty="0">
                <a:effectLst/>
                <a:latin typeface="Avenir Book" panose="02000503020000020003" pitchFamily="2" charset="0"/>
              </a:rPr>
              <a:t>			            I will be a Father to </a:t>
            </a:r>
            <a:r>
              <a:rPr lang="en-US" sz="2300" i="1" dirty="0">
                <a:latin typeface="Avenir Book" panose="02000503020000020003" pitchFamily="2" charset="0"/>
              </a:rPr>
              <a:t>H</a:t>
            </a:r>
            <a:r>
              <a:rPr lang="en-US" sz="2300" b="0" i="1" dirty="0">
                <a:effectLst/>
                <a:latin typeface="Avenir Book" panose="02000503020000020003" pitchFamily="2" charset="0"/>
              </a:rPr>
              <a:t>im and he will be a Son to Me”</a:t>
            </a:r>
          </a:p>
          <a:p>
            <a:pPr algn="l"/>
            <a:endParaRPr lang="en-US" sz="1200" i="1" dirty="0">
              <a:latin typeface="Avenir Book" panose="02000503020000020003" pitchFamily="2" charset="0"/>
            </a:endParaRPr>
          </a:p>
          <a:p>
            <a:pPr algn="l"/>
            <a:r>
              <a:rPr lang="en-US" sz="2300" b="0" i="1" dirty="0">
                <a:latin typeface="Avenir Book" panose="02000503020000020003" pitchFamily="2" charset="0"/>
              </a:rPr>
              <a:t>	</a:t>
            </a:r>
            <a:r>
              <a:rPr lang="en-US" sz="2300" b="1" dirty="0">
                <a:latin typeface="Avenir Book" panose="02000503020000020003" pitchFamily="2" charset="0"/>
              </a:rPr>
              <a:t>Samuel prophesies of David’s Covenant fulfilled thru Jesus in the Millenniu</a:t>
            </a:r>
            <a:r>
              <a:rPr lang="en-US" sz="2300" dirty="0">
                <a:latin typeface="Avenir Book" panose="02000503020000020003" pitchFamily="2" charset="0"/>
              </a:rPr>
              <a:t>m</a:t>
            </a:r>
            <a:endParaRPr lang="en-US" sz="2300" b="0" i="1" dirty="0">
              <a:latin typeface="Avenir Book" panose="02000503020000020003" pitchFamily="2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5748C22-78FE-546D-FBB0-48AEF2CF5B3C}"/>
              </a:ext>
            </a:extLst>
          </p:cNvPr>
          <p:cNvSpPr/>
          <p:nvPr/>
        </p:nvSpPr>
        <p:spPr>
          <a:xfrm>
            <a:off x="3200400" y="3233854"/>
            <a:ext cx="836341" cy="28993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1F7B3-F43F-7B2B-F2BE-B89869260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9AC26-1AB1-3560-0363-FDCC9ACED4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961FC-FBBF-2D38-A7A4-7449A8CB1D3F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5EF81-0769-460D-AC9C-46F1F545E2AA}"/>
              </a:ext>
            </a:extLst>
          </p:cNvPr>
          <p:cNvSpPr txBox="1"/>
          <p:nvPr/>
        </p:nvSpPr>
        <p:spPr>
          <a:xfrm>
            <a:off x="187104" y="893860"/>
            <a:ext cx="11829970" cy="468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The Proof? 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1:6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a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nd when He again brings the firstborn [Jesus] into the world, He says,</a:t>
            </a:r>
          </a:p>
          <a:p>
            <a:pPr algn="l">
              <a:spcBef>
                <a:spcPts val="150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“Let ALL the aggelos of God worship Him” 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[Deut. 32:43 in LXX]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</a:t>
            </a:r>
            <a:r>
              <a:rPr lang="en-US" sz="2300" dirty="0">
                <a:latin typeface="Avenir Book" panose="02000503020000020003" pitchFamily="2" charset="0"/>
              </a:rPr>
              <a:t>NASB, other translations seem to make no mention of </a:t>
            </a:r>
            <a:r>
              <a:rPr lang="en-US" sz="2300" b="1" i="1" dirty="0">
                <a:latin typeface="Avenir Book" panose="02000503020000020003" pitchFamily="2" charset="0"/>
              </a:rPr>
              <a:t>“aggelos worship Him”</a:t>
            </a:r>
          </a:p>
          <a:p>
            <a:pPr algn="l">
              <a:spcBef>
                <a:spcPts val="1500"/>
              </a:spcBef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But the LXX reads, </a:t>
            </a:r>
            <a:r>
              <a:rPr lang="en-US" sz="23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“Rejoice, O heavens, with Him, and let all the </a:t>
            </a:r>
            <a:r>
              <a:rPr lang="en-US" sz="2300" b="1" i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sons of God </a:t>
            </a:r>
          </a:p>
          <a:p>
            <a:pPr algn="l">
              <a:spcBef>
                <a:spcPts val="1500"/>
              </a:spcBef>
            </a:pP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worship him</a:t>
            </a:r>
            <a:r>
              <a:rPr lang="en-US" sz="23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. Rejoice, O nations, with His people, let all the angels of God prevail </a:t>
            </a:r>
          </a:p>
          <a:p>
            <a:pPr algn="l">
              <a:spcBef>
                <a:spcPts val="1500"/>
              </a:spcBef>
            </a:pP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for 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H</a:t>
            </a:r>
            <a:r>
              <a:rPr lang="en-US" sz="23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im, For He will avenge the blood of His sons and will render vengeance on </a:t>
            </a:r>
          </a:p>
          <a:p>
            <a:pPr algn="l">
              <a:spcBef>
                <a:spcPts val="1500"/>
              </a:spcBef>
            </a:pP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His adversaries and will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atone for His land and His people</a:t>
            </a:r>
          </a:p>
          <a:p>
            <a:pPr algn="l">
              <a:spcBef>
                <a:spcPts val="1500"/>
              </a:spcBef>
            </a:pPr>
            <a:r>
              <a:rPr lang="en-US" sz="2300" b="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			          </a:t>
            </a:r>
            <a:r>
              <a:rPr lang="en-US" sz="2400" b="0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Job 1:6, 2:1, 28:7 </a:t>
            </a:r>
            <a:r>
              <a:rPr lang="en-US" sz="2300" b="1" i="1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“sons of God”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= aggelos</a:t>
            </a:r>
          </a:p>
        </p:txBody>
      </p:sp>
    </p:spTree>
    <p:extLst>
      <p:ext uri="{BB962C8B-B14F-4D97-AF65-F5344CB8AC3E}">
        <p14:creationId xmlns:p14="http://schemas.microsoft.com/office/powerpoint/2010/main" val="26922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0DEFF-B017-5C40-876E-3677CD563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A328B-0C55-9081-300F-F5D67B8957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060B58-6213-49B6-D46C-E8A42C66A357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C7B00C-FA07-3829-570A-1DE3C68EEA90}"/>
              </a:ext>
            </a:extLst>
          </p:cNvPr>
          <p:cNvSpPr txBox="1"/>
          <p:nvPr/>
        </p:nvSpPr>
        <p:spPr>
          <a:xfrm>
            <a:off x="187892" y="1094277"/>
            <a:ext cx="12475684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The Proof?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1:7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a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nd of the aggelos He says, “Who makes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400" b="0" u="sng" dirty="0">
                <a:effectLst/>
                <a:latin typeface="Avenir Book" panose="02000503020000020003" pitchFamily="2" charset="0"/>
              </a:rPr>
              <a:t>creates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]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His aggelos 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‘</a:t>
            </a:r>
            <a:r>
              <a:rPr lang="en-US" sz="2400" b="0" dirty="0" err="1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malak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’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</a:p>
          <a:p>
            <a:pPr algn="l">
              <a:spcBef>
                <a:spcPts val="150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winds and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His ministers 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‘</a:t>
            </a:r>
            <a:r>
              <a:rPr lang="en-US" sz="2400" b="0" dirty="0" err="1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sarat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’ = servants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 flame of fire?”  </a:t>
            </a:r>
            <a:r>
              <a:rPr lang="en-US" sz="2400" b="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[Psalm 104:4]</a:t>
            </a:r>
          </a:p>
          <a:p>
            <a:pPr algn="l">
              <a:spcBef>
                <a:spcPts val="1500"/>
              </a:spcBef>
            </a:pP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      </a:t>
            </a:r>
            <a:r>
              <a:rPr lang="en-US" sz="2400" dirty="0">
                <a:latin typeface="Avenir Book" panose="02000503020000020003" pitchFamily="2" charset="0"/>
              </a:rPr>
              <a:t>They are created/made by God . . . Jesus is not!  </a:t>
            </a:r>
            <a:r>
              <a:rPr lang="en-US" sz="2400" b="1" i="1" dirty="0">
                <a:latin typeface="Avenir Book" panose="02000503020000020003" pitchFamily="2" charset="0"/>
              </a:rPr>
              <a:t>Jesus is the Creator</a:t>
            </a:r>
            <a:endParaRPr lang="en-US" sz="2400" b="1" i="1" dirty="0">
              <a:solidFill>
                <a:srgbClr val="7030A0"/>
              </a:solidFill>
              <a:effectLst/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</a:pP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       </a:t>
            </a:r>
            <a:r>
              <a:rPr lang="en-US" sz="2800" b="1" dirty="0"/>
              <a:t>Examples: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Genesis 19:13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brought down FIRE on Sodom and Gomorrah</a:t>
            </a:r>
          </a:p>
          <a:p>
            <a:pPr algn="l">
              <a:spcBef>
                <a:spcPts val="1500"/>
              </a:spcBef>
            </a:pP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        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Exodus 3:2-6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appear to Moses in FIRE of bush</a:t>
            </a:r>
            <a:endParaRPr lang="en-US" sz="24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</a:pP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Judges 6:21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FIRE from staff consumed Gideon’s meat + bread </a:t>
            </a:r>
          </a:p>
          <a:p>
            <a:pPr algn="l">
              <a:spcBef>
                <a:spcPts val="1500"/>
              </a:spcBef>
            </a:pP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        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Judges 13:20 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FLAME went up from altar and angel in the flame</a:t>
            </a:r>
            <a:endParaRPr lang="en-US" sz="2400" b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</a:pP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		    </a:t>
            </a:r>
            <a:r>
              <a:rPr lang="en-US" sz="2400" i="1" dirty="0">
                <a:latin typeface="Avenir Book" panose="02000503020000020003" pitchFamily="2" charset="0"/>
              </a:rPr>
              <a:t>and still to come . . . 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Rev. 14 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FIRE from altar to cleanse the Earth</a:t>
            </a:r>
            <a:endParaRPr lang="en-US" sz="2400" b="0" dirty="0">
              <a:solidFill>
                <a:srgbClr val="7030A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5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83C57-2838-BD73-1588-D9FC0C02C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ACD5B-6ACD-9B99-8167-E939041110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E801EF-A89D-477E-A912-07E7F86CB835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42BE5-0FA1-FB7B-6F66-7A7263C5DE14}"/>
              </a:ext>
            </a:extLst>
          </p:cNvPr>
          <p:cNvSpPr txBox="1"/>
          <p:nvPr/>
        </p:nvSpPr>
        <p:spPr>
          <a:xfrm>
            <a:off x="162052" y="756074"/>
            <a:ext cx="11594071" cy="5840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verses 8-9 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But </a:t>
            </a:r>
            <a:r>
              <a:rPr lang="en-US" sz="2200" b="0" i="1" u="sng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ONLY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of the Son 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[not angels] </a:t>
            </a: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says,</a:t>
            </a:r>
          </a:p>
          <a:p>
            <a:pPr algn="l">
              <a:spcBef>
                <a:spcPts val="1500"/>
              </a:spcBef>
            </a:pPr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 “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Your throne O God is forever and ever, the righteous scepter is the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scepter of </a:t>
            </a:r>
            <a:endParaRPr lang="en-US" sz="2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His kingdom 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Psalm 45:6 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the </a:t>
            </a:r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righteous scepter is the scepter of His kingdom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You have loved righteousness and hated lawlessness, therefore your God has</a:t>
            </a:r>
          </a:p>
          <a:p>
            <a:pPr algn="l"/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    anointed You with the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oil of gladness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above your companions”</a:t>
            </a:r>
          </a:p>
          <a:p>
            <a:pPr algn="l"/>
            <a:r>
              <a:rPr lang="en-US" sz="2200" dirty="0">
                <a:latin typeface="Avenir Book" panose="02000503020000020003" pitchFamily="2" charset="0"/>
              </a:rPr>
              <a:t> 				   </a:t>
            </a:r>
            <a:r>
              <a:rPr lang="en-US" sz="2200" b="0" dirty="0">
                <a:effectLst/>
                <a:latin typeface="Avenir Book" panose="02000503020000020003" pitchFamily="2" charset="0"/>
              </a:rPr>
              <a:t>[from Isaiah 61:3]</a:t>
            </a:r>
            <a:endParaRPr lang="en-US" sz="22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endParaRPr lang="en-US" sz="120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</a:t>
            </a:r>
            <a:r>
              <a:rPr lang="en-US" sz="2300" b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Psalm 45:7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CLEARLY states the Deity of Jesus because He has His throne</a:t>
            </a:r>
          </a:p>
          <a:p>
            <a:pPr algn="l"/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latin typeface="Avenir Book" panose="02000503020000020003" pitchFamily="2" charset="0"/>
              </a:rPr>
              <a:t>His throne [rule/reign] is </a:t>
            </a:r>
            <a:r>
              <a:rPr lang="en-US" sz="2300" b="1" i="1" dirty="0">
                <a:latin typeface="Avenir Book" panose="02000503020000020003" pitchFamily="2" charset="0"/>
              </a:rPr>
              <a:t>Forever and Ever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Isaiah 9:6-7  Daniel 7:13-14</a:t>
            </a:r>
            <a:endParaRPr lang="en-US" sz="2300" b="1" i="1" dirty="0">
              <a:latin typeface="Avenir Book" panose="02000503020000020003" pitchFamily="2" charset="0"/>
            </a:endParaRPr>
          </a:p>
          <a:p>
            <a:pPr algn="l"/>
            <a:r>
              <a:rPr lang="en-US" sz="2300" dirty="0">
                <a:effectLst/>
                <a:latin typeface="Avenir Book" panose="02000503020000020003" pitchFamily="2" charset="0"/>
              </a:rPr>
              <a:t>		</a:t>
            </a:r>
            <a:r>
              <a:rPr lang="en-US" sz="2300" dirty="0">
                <a:latin typeface="Avenir Book" panose="02000503020000020003" pitchFamily="2" charset="0"/>
              </a:rPr>
              <a:t>Did NOT occur at the 1</a:t>
            </a:r>
            <a:r>
              <a:rPr lang="en-US" sz="2300" baseline="30000" dirty="0">
                <a:latin typeface="Avenir Book" panose="02000503020000020003" pitchFamily="2" charset="0"/>
              </a:rPr>
              <a:t>st</a:t>
            </a:r>
            <a:r>
              <a:rPr lang="en-US" sz="2300" dirty="0">
                <a:latin typeface="Avenir Book" panose="02000503020000020003" pitchFamily="2" charset="0"/>
              </a:rPr>
              <a:t> Coming of Jesus                        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Luke 1:33</a:t>
            </a:r>
            <a:endParaRPr lang="en-US" sz="2300" dirty="0">
              <a:latin typeface="Avenir Book" panose="02000503020000020003" pitchFamily="2" charset="0"/>
            </a:endParaRPr>
          </a:p>
          <a:p>
            <a:pPr algn="l"/>
            <a:r>
              <a:rPr lang="en-US" sz="2300" dirty="0">
                <a:effectLst/>
                <a:latin typeface="Avenir Book" panose="02000503020000020003" pitchFamily="2" charset="0"/>
              </a:rPr>
              <a:t>		Will begin at the 2</a:t>
            </a:r>
            <a:r>
              <a:rPr lang="en-US" sz="2300" baseline="30000" dirty="0">
                <a:effectLst/>
                <a:latin typeface="Avenir Book" panose="02000503020000020003" pitchFamily="2" charset="0"/>
              </a:rPr>
              <a:t>nd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 Coming of Jesus in His Millennial Kingdom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	Will continue </a:t>
            </a:r>
            <a:r>
              <a:rPr lang="en-US" sz="2300" b="1" i="1" dirty="0">
                <a:latin typeface="Avenir Book" panose="02000503020000020003" pitchFamily="2" charset="0"/>
              </a:rPr>
              <a:t>Forever and Ever </a:t>
            </a:r>
            <a:r>
              <a:rPr lang="en-US" sz="2300" dirty="0">
                <a:latin typeface="Avenir Book" panose="02000503020000020003" pitchFamily="2" charset="0"/>
              </a:rPr>
              <a:t>in New Earth + New Jerusalem</a:t>
            </a:r>
          </a:p>
          <a:p>
            <a:pPr algn="l"/>
            <a:endParaRPr lang="en-US" sz="800" b="1" i="1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b="1" i="1" dirty="0"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Acts 15:16 Jesus said,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meta-tauta “after these things” I will return and</a:t>
            </a:r>
          </a:p>
          <a:p>
            <a:pPr algn="l"/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      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rebuild a New Temple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</a:t>
            </a:r>
            <a:r>
              <a:rPr lang="en-US" sz="2300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in the Millennium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]</a:t>
            </a:r>
          </a:p>
          <a:p>
            <a:pPr algn="l"/>
            <a:r>
              <a:rPr lang="en-US" sz="2300" b="1" i="1" dirty="0"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Amos 9:11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in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THAT DAY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I will raise up the fallen covering of David</a:t>
            </a:r>
          </a:p>
          <a:p>
            <a:pPr algn="l"/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     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 will raise up its ruins and rebuild it</a:t>
            </a:r>
            <a:endParaRPr lang="en-US" sz="2300" b="1" i="1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3D266-960E-F29F-8D2C-C9ABE249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8D53F-0207-2DEB-1497-057CAA524C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2388B1-4A09-8E8A-BE8D-B9C7515C6138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1D7BA2-C8F6-2A9C-DCF3-B2CDDC848ED1}"/>
              </a:ext>
            </a:extLst>
          </p:cNvPr>
          <p:cNvSpPr txBox="1"/>
          <p:nvPr/>
        </p:nvSpPr>
        <p:spPr>
          <a:xfrm>
            <a:off x="187104" y="893860"/>
            <a:ext cx="8903399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SUMMARY </a:t>
            </a:r>
          </a:p>
          <a:p>
            <a:endParaRPr lang="en-US" sz="1500" b="1" i="1" dirty="0">
              <a:effectLst/>
              <a:latin typeface="Avenir Book" panose="02000503020000020003" pitchFamily="2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</a:rPr>
              <a:t>	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Paul uses </a:t>
            </a:r>
            <a:r>
              <a:rPr lang="en-US" sz="2400" dirty="0">
                <a:highlight>
                  <a:srgbClr val="FFFF00"/>
                </a:highlight>
                <a:latin typeface="Avenir Book" panose="02000503020000020003" pitchFamily="2" charset="0"/>
              </a:rPr>
              <a:t>4</a:t>
            </a:r>
            <a:r>
              <a:rPr lang="en-US" sz="2400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 citations 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from Hebrew Scriptures to show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			         Jesus is Superior to angels</a:t>
            </a:r>
            <a:endParaRPr lang="en-US" sz="1000" b="1" i="1" dirty="0">
              <a:latin typeface="Avenir Book" panose="02000503020000020003" pitchFamily="2" charset="0"/>
            </a:endParaRPr>
          </a:p>
          <a:p>
            <a:r>
              <a:rPr lang="en-US" sz="2400" b="1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400" i="1" dirty="0">
                <a:effectLst/>
                <a:latin typeface="Avenir Book" panose="02000503020000020003" pitchFamily="2" charset="0"/>
              </a:rPr>
              <a:t>1. Jesus is God</a:t>
            </a:r>
          </a:p>
          <a:p>
            <a:r>
              <a:rPr lang="en-US" sz="2400" b="1" i="1" dirty="0">
                <a:latin typeface="Avenir Book" panose="02000503020000020003" pitchFamily="2" charset="0"/>
              </a:rPr>
              <a:t>	2. </a:t>
            </a:r>
            <a:r>
              <a:rPr lang="en-US" sz="2400" i="1" dirty="0">
                <a:latin typeface="Avenir Book" panose="02000503020000020003" pitchFamily="2" charset="0"/>
              </a:rPr>
              <a:t>Jesus Rules on His throne</a:t>
            </a:r>
          </a:p>
          <a:p>
            <a:r>
              <a:rPr lang="en-US" sz="2400" b="1" i="1" dirty="0">
                <a:effectLst/>
                <a:latin typeface="Avenir Book" panose="02000503020000020003" pitchFamily="2" charset="0"/>
              </a:rPr>
              <a:t>	3. </a:t>
            </a:r>
            <a:r>
              <a:rPr lang="en-US" sz="2400" i="1" dirty="0">
                <a:effectLst/>
                <a:latin typeface="Avenir Book" panose="02000503020000020003" pitchFamily="2" charset="0"/>
              </a:rPr>
              <a:t>Jesus is King with His own scepter of righteousness</a:t>
            </a:r>
          </a:p>
          <a:p>
            <a:r>
              <a:rPr lang="en-US" sz="2400" b="1" i="1" dirty="0">
                <a:latin typeface="Avenir Book" panose="02000503020000020003" pitchFamily="2" charset="0"/>
              </a:rPr>
              <a:t>	4. </a:t>
            </a:r>
            <a:r>
              <a:rPr lang="en-US" sz="2400" i="1" dirty="0">
                <a:latin typeface="Avenir Book" panose="02000503020000020003" pitchFamily="2" charset="0"/>
              </a:rPr>
              <a:t>Jesus Rules in excellence and shows no partiality</a:t>
            </a:r>
          </a:p>
          <a:p>
            <a:r>
              <a:rPr lang="en-US" sz="2400" b="1" i="1" dirty="0">
                <a:effectLst/>
                <a:latin typeface="Avenir Book" panose="02000503020000020003" pitchFamily="2" charset="0"/>
              </a:rPr>
              <a:t>	5. </a:t>
            </a:r>
            <a:r>
              <a:rPr lang="en-US" sz="2400" i="1" dirty="0">
                <a:effectLst/>
                <a:latin typeface="Avenir Book" panose="02000503020000020003" pitchFamily="2" charset="0"/>
              </a:rPr>
              <a:t>Jesus has per</a:t>
            </a:r>
            <a:r>
              <a:rPr lang="en-US" sz="2400" i="1" dirty="0">
                <a:latin typeface="Avenir Book" panose="02000503020000020003" pitchFamily="2" charset="0"/>
              </a:rPr>
              <a:t>fect sinless character on Earth</a:t>
            </a:r>
          </a:p>
          <a:p>
            <a:r>
              <a:rPr lang="en-US" sz="2400" b="1" i="1" dirty="0">
                <a:effectLst/>
                <a:latin typeface="Avenir Book" panose="02000503020000020003" pitchFamily="2" charset="0"/>
              </a:rPr>
              <a:t>	6. </a:t>
            </a:r>
            <a:r>
              <a:rPr lang="en-US" sz="2400" i="1" dirty="0">
                <a:effectLst/>
                <a:latin typeface="Avenir Book" panose="02000503020000020003" pitchFamily="2" charset="0"/>
              </a:rPr>
              <a:t>Jesus has specific subjection</a:t>
            </a:r>
          </a:p>
          <a:p>
            <a:r>
              <a:rPr lang="en-US" sz="2400" b="1" i="1" dirty="0">
                <a:latin typeface="Avenir Book" panose="02000503020000020003" pitchFamily="2" charset="0"/>
              </a:rPr>
              <a:t>	7. </a:t>
            </a:r>
            <a:r>
              <a:rPr lang="en-US" sz="2400" i="1" dirty="0">
                <a:latin typeface="Avenir Book" panose="02000503020000020003" pitchFamily="2" charset="0"/>
              </a:rPr>
              <a:t>Jesus is the Anointed One in His positions</a:t>
            </a:r>
          </a:p>
          <a:p>
            <a:r>
              <a:rPr lang="en-US" sz="2400" b="1" i="1" dirty="0">
                <a:effectLst/>
                <a:latin typeface="Avenir Book" panose="02000503020000020003" pitchFamily="2" charset="0"/>
              </a:rPr>
              <a:t>	8. </a:t>
            </a:r>
            <a:r>
              <a:rPr lang="en-US" sz="2400" i="1" dirty="0">
                <a:effectLst/>
                <a:latin typeface="Avenir Book" panose="02000503020000020003" pitchFamily="2" charset="0"/>
              </a:rPr>
              <a:t>Jesus is Eternal from before the creation of the world </a:t>
            </a:r>
          </a:p>
          <a:p>
            <a:r>
              <a:rPr lang="en-US" sz="2400" b="1" i="1" dirty="0">
                <a:latin typeface="Avenir Book" panose="02000503020000020003" pitchFamily="2" charset="0"/>
              </a:rPr>
              <a:t>			         </a:t>
            </a:r>
            <a:r>
              <a:rPr lang="en-US" sz="2400" dirty="0">
                <a:latin typeface="Avenir Book" panose="02000503020000020003" pitchFamily="2" charset="0"/>
              </a:rPr>
              <a:t>[angels were created]</a:t>
            </a:r>
            <a:endParaRPr lang="en-US" sz="2300" b="1" i="1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0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FFBA-E7DB-00E1-AB9A-62A06E96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84C2E-6693-7284-4B4B-1704B3E1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FD579-D964-B7F1-26CB-2296F9402087}"/>
              </a:ext>
            </a:extLst>
          </p:cNvPr>
          <p:cNvSpPr txBox="1"/>
          <p:nvPr/>
        </p:nvSpPr>
        <p:spPr>
          <a:xfrm>
            <a:off x="490653" y="0"/>
            <a:ext cx="1041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         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blbGentium"/>
              </a:rPr>
              <a:t> 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“hay-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brai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os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”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437F3-4D12-3A3B-4FD8-7B97B2B13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689" y="2990588"/>
            <a:ext cx="876823" cy="876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3266F-1859-C070-119D-FC76BB851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038" y="3150105"/>
            <a:ext cx="1519644" cy="637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875F4-C7E6-A0A0-7794-124F23C89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509" y="3867410"/>
            <a:ext cx="4890110" cy="2990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D59FDF-CDB5-8352-39A4-569D4F0C05CA}"/>
              </a:ext>
            </a:extLst>
          </p:cNvPr>
          <p:cNvSpPr txBox="1"/>
          <p:nvPr/>
        </p:nvSpPr>
        <p:spPr>
          <a:xfrm>
            <a:off x="205994" y="804790"/>
            <a:ext cx="1086604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Last Week / Session-1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Background on Saul/Paul </a:t>
            </a:r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r</a:t>
            </a:r>
            <a:r>
              <a:rPr lang="en-US" sz="2300" b="0" i="1" dirty="0">
                <a:solidFill>
                  <a:srgbClr val="001D35"/>
                </a:solidFill>
                <a:effectLst/>
                <a:latin typeface="Avenir Book" panose="02000503020000020003" pitchFamily="2" charset="0"/>
              </a:rPr>
              <a:t>ésumé of highly-educated Pharisee</a:t>
            </a:r>
            <a:endParaRPr lang="en-US" sz="23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Overwhelming 12 Reasons Paul is the author of Hebrews</a:t>
            </a: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</a:p>
          <a:p>
            <a:endParaRPr lang="en-US" sz="24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0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Notes and                              Video at  </a:t>
            </a:r>
            <a:r>
              <a:rPr lang="en-US" sz="3200" i="1" dirty="0">
                <a:solidFill>
                  <a:srgbClr val="0070C0"/>
                </a:solidFill>
                <a:cs typeface="Arial" panose="020B0604020202020204" pitchFamily="34" charset="0"/>
              </a:rPr>
              <a:t>NewtonFIO.com</a:t>
            </a:r>
          </a:p>
          <a:p>
            <a:endParaRPr lang="en-US" sz="3200" i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venir Book" panose="02000503020000020003" pitchFamily="2" charset="0"/>
                <a:cs typeface="Arial" panose="020B0604020202020204" pitchFamily="34" charset="0"/>
              </a:rPr>
              <a:t>Babylon Bee humor:  </a:t>
            </a:r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Innovative new Bible</a:t>
            </a: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   		         concordance provides</a:t>
            </a: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	         out-of-context verses</a:t>
            </a: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	         to justify any behavior.</a:t>
            </a:r>
            <a:endParaRPr lang="en-US" sz="20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A1CC-CA28-9748-0C86-A1B8E162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909CF-3272-8F69-38EC-10333D06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C00-9AD7-0475-06BD-FF933A906CCE}"/>
              </a:ext>
            </a:extLst>
          </p:cNvPr>
          <p:cNvSpPr txBox="1"/>
          <p:nvPr/>
        </p:nvSpPr>
        <p:spPr>
          <a:xfrm>
            <a:off x="3255979" y="747131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2FB44-1D56-35C5-7B17-79BAF84B021F}"/>
              </a:ext>
            </a:extLst>
          </p:cNvPr>
          <p:cNvSpPr txBox="1"/>
          <p:nvPr/>
        </p:nvSpPr>
        <p:spPr>
          <a:xfrm>
            <a:off x="193368" y="1951023"/>
            <a:ext cx="354173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NEXT WEEK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Hebrews 1:10-14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                    2:1-3a</a:t>
            </a: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2800" dirty="0"/>
              <a:t>Paul cites:</a:t>
            </a:r>
          </a:p>
          <a:p>
            <a:r>
              <a:rPr lang="en-US" sz="2800" dirty="0"/>
              <a:t>      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Psalm 102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Psalm 110</a:t>
            </a:r>
          </a:p>
        </p:txBody>
      </p:sp>
    </p:spTree>
    <p:extLst>
      <p:ext uri="{BB962C8B-B14F-4D97-AF65-F5344CB8AC3E}">
        <p14:creationId xmlns:p14="http://schemas.microsoft.com/office/powerpoint/2010/main" val="240624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603A-A4AB-6130-4765-87DC21D2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0DC9-9F5F-DFFD-4761-B190BCF9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716C2-179A-5AD2-E94F-0801ABB5A824}"/>
              </a:ext>
            </a:extLst>
          </p:cNvPr>
          <p:cNvSpPr txBox="1"/>
          <p:nvPr/>
        </p:nvSpPr>
        <p:spPr>
          <a:xfrm>
            <a:off x="289931" y="276078"/>
            <a:ext cx="10121682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Paul’s Bibliography	PhD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Philosopiae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Doctor     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Pharisiae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Doctor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2 Samuel 7:12-14 	Heb 1:5a</a:t>
            </a:r>
          </a:p>
          <a:p>
            <a:pPr algn="l" fontAlgn="base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2:7 		Heb 1:5b</a:t>
            </a:r>
          </a:p>
          <a:p>
            <a:pPr algn="l" fontAlgn="base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104:4 		Heb 1:7</a:t>
            </a:r>
          </a:p>
          <a:p>
            <a:pPr algn="l" fontAlgn="base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45:6-7 		Heb 1:8-9</a:t>
            </a:r>
          </a:p>
          <a:p>
            <a:pPr algn="l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102:25-27 	Heb 1:10-12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110:1 		Heb 1:13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8:4-6 		Heb 2:5-10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22:22 		Heb 2:12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Isaiah 8:17 		Heb 2:13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Isaiah 8:18 		Heb 2:13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95:7-11  	Heb 3:7-11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95:11		Heb. 4:3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Genesis 2:2 		Heb 4:4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2:7 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 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32:43 		Heb 6:1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3334-1CE4-9113-FC98-612535FCABDE}"/>
              </a:ext>
            </a:extLst>
          </p:cNvPr>
          <p:cNvSpPr txBox="1"/>
          <p:nvPr/>
        </p:nvSpPr>
        <p:spPr>
          <a:xfrm>
            <a:off x="5417696" y="965477"/>
            <a:ext cx="564128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22:16-17 		Heb 6:14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7:17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25:40 		Heb 8:5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Jeremiah 31:31-34 	Heb 8:7-13, 10:15-18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24:8 		Heb 9:20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40:6-8 		Heb 10:5-10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32:35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32:36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Habakkuk 2:3-4 	Heb 10:37-38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21:12 		Heb 11:18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Prov. 3:11-12 		Heb 12:5-6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9:19 		Heb 12:21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Haggai 2:6 		Heb 12:26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31:6 		Heb 13:5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118:6 		Heb 13:6</a:t>
            </a:r>
          </a:p>
        </p:txBody>
      </p:sp>
    </p:spTree>
    <p:extLst>
      <p:ext uri="{BB962C8B-B14F-4D97-AF65-F5344CB8AC3E}">
        <p14:creationId xmlns:p14="http://schemas.microsoft.com/office/powerpoint/2010/main" val="265013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D4893-5A0D-56D4-12A9-3F0DC1474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CC008-7BC9-70F0-2664-C6C09EC82C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D7AEA-8FAC-8F59-9801-E800FAE9BBED}"/>
              </a:ext>
            </a:extLst>
          </p:cNvPr>
          <p:cNvSpPr txBox="1"/>
          <p:nvPr/>
        </p:nvSpPr>
        <p:spPr>
          <a:xfrm>
            <a:off x="0" y="0"/>
            <a:ext cx="11854592" cy="6694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effectLst/>
                <a:cs typeface="Arial" panose="020B0604020202020204" pitchFamily="34" charset="0"/>
              </a:rPr>
              <a:t>Amazing Presentation of Jesus in Hebrew Scriptures</a:t>
            </a:r>
            <a:endParaRPr lang="en-US" sz="2300" b="1" dirty="0">
              <a:effectLst/>
              <a:cs typeface="Arial" panose="020B0604020202020204" pitchFamily="34" charset="0"/>
            </a:endParaRPr>
          </a:p>
          <a:p>
            <a:endParaRPr lang="en-US" sz="5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          </a:t>
            </a: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Acts </a:t>
            </a:r>
            <a:r>
              <a:rPr lang="en-US" sz="2300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includes </a:t>
            </a:r>
            <a:r>
              <a:rPr lang="en-US" sz="2300" b="1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15 teachings </a:t>
            </a:r>
            <a:r>
              <a:rPr lang="en-US" sz="2300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by </a:t>
            </a:r>
            <a:r>
              <a:rPr lang="en-US" sz="2300" b="1" i="1" dirty="0">
                <a:latin typeface="Avenir Book" panose="02000503020000020003" pitchFamily="2" charset="0"/>
                <a:cs typeface="Arial" panose="020B0604020202020204" pitchFamily="34" charset="0"/>
              </a:rPr>
              <a:t>4</a:t>
            </a:r>
            <a:r>
              <a:rPr lang="en-US" sz="2300" b="1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different men </a:t>
            </a:r>
            <a:r>
              <a:rPr lang="en-US" sz="2300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on this very same topic</a:t>
            </a:r>
          </a:p>
          <a:p>
            <a:r>
              <a:rPr lang="en-US" sz="2300" i="1" dirty="0">
                <a:latin typeface="Avenir Book" panose="02000503020000020003" pitchFamily="2" charset="0"/>
                <a:cs typeface="Arial" panose="020B0604020202020204" pitchFamily="34" charset="0"/>
              </a:rPr>
              <a:t>	                      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AND </a:t>
            </a:r>
            <a:r>
              <a:rPr lang="en-US" sz="2300" i="1" dirty="0">
                <a:latin typeface="Avenir Book" panose="02000503020000020003" pitchFamily="2" charset="0"/>
                <a:cs typeface="Arial" panose="020B0604020202020204" pitchFamily="34" charset="0"/>
              </a:rPr>
              <a:t>these always result in significant responses from listeners</a:t>
            </a:r>
          </a:p>
          <a:p>
            <a:endParaRPr lang="en-US" sz="500" i="1" dirty="0"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i="1" dirty="0"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Chap-2	Peter in Jerusalem at Pentecost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</a:p>
          <a:p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Chap-3	Peter after he healed the lame man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Chap-4	Peter to the Sanhedrin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Chap-7	Stephen to the Sanhedrin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  <a:endParaRPr lang="en-US" sz="2300" dirty="0">
              <a:solidFill>
                <a:srgbClr val="0070C0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Chap-10	Peter to Cornelius [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explains Jewish salvation for Gentiles too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]</a:t>
            </a: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Chap-11	Peter to Jerusalem church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  <a:endParaRPr lang="en-US" sz="2300" dirty="0">
              <a:solidFill>
                <a:srgbClr val="0070C0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Chap-13	</a:t>
            </a:r>
            <a:r>
              <a:rPr lang="en-US" sz="2300" b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Paul at synagogue in Pisidian Antioch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Chap-15	Peter at Council of Jerusalem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		James at Council of Jerusalem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  <a:endParaRPr lang="en-US" sz="2300" dirty="0">
              <a:solidFill>
                <a:srgbClr val="0070C0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Chap-17	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Paul on Areopagus in Athens </a:t>
            </a:r>
            <a:r>
              <a:rPr lang="en-US" sz="2300" b="1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Greeks re: Jewish God and Jesus</a:t>
            </a:r>
            <a:endParaRPr lang="en-US" sz="2300" b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Chap-20	</a:t>
            </a:r>
            <a:r>
              <a:rPr lang="en-US" sz="2300" b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Paul at Miletus 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to</a:t>
            </a:r>
            <a:r>
              <a:rPr lang="en-US" sz="2300" b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Ephesus elders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 </a:t>
            </a:r>
            <a:r>
              <a:rPr lang="en-US" sz="2300" b="1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and Greeks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Chap-22	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Paul gives his testimony in Jerusalem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Chap-23	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Paul to Sanhedrin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Chap-24	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Paul to Felix and his wife Drusilla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she’s a Jew</a:t>
            </a:r>
            <a:endParaRPr lang="en-US" sz="2300" b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Chap-26	</a:t>
            </a:r>
            <a:r>
              <a:rPr lang="en-US" sz="2300" b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Paul to King Agrippa + wife Bernice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Jews   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P</a:t>
            </a:r>
            <a:r>
              <a:rPr lang="en-US" sz="2300" b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orcius Festus</a:t>
            </a:r>
          </a:p>
        </p:txBody>
      </p:sp>
    </p:spTree>
    <p:extLst>
      <p:ext uri="{BB962C8B-B14F-4D97-AF65-F5344CB8AC3E}">
        <p14:creationId xmlns:p14="http://schemas.microsoft.com/office/powerpoint/2010/main" val="17009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AD0FC-A0B0-9D86-7A1D-781365663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44BD5-70AB-00DB-EC61-DEEAAA0348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8DDB0-7BAD-9EF0-9914-6AFE1DBD24EB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0725B-66C6-0A61-2188-E64AB6009229}"/>
              </a:ext>
            </a:extLst>
          </p:cNvPr>
          <p:cNvSpPr txBox="1"/>
          <p:nvPr/>
        </p:nvSpPr>
        <p:spPr>
          <a:xfrm>
            <a:off x="61786" y="943965"/>
            <a:ext cx="11320150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  Written to </a:t>
            </a:r>
            <a:r>
              <a:rPr lang="en-US" sz="2400" b="1" i="1" dirty="0">
                <a:highlight>
                  <a:srgbClr val="FFFF00"/>
                </a:highlight>
                <a:latin typeface="Avenir Book" panose="02000503020000020003" pitchFamily="2" charset="0"/>
                <a:cs typeface="Arial" panose="020B0604020202020204" pitchFamily="34" charset="0"/>
              </a:rPr>
              <a:t>Jews who already BELIEVE </a:t>
            </a:r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in Jesus</a:t>
            </a:r>
          </a:p>
          <a:p>
            <a:endParaRPr lang="en-US" sz="12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  Salvation is not only the act of accepting Christ</a:t>
            </a:r>
          </a:p>
          <a:p>
            <a:endParaRPr lang="en-US" sz="10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JUSTIFICATION	The decision to believe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SANCTIFICATION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Subsequent process becoming more like Jesus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GLORIFICATION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Ultimate redemption in our new bodies</a:t>
            </a:r>
          </a:p>
          <a:p>
            <a:endParaRPr lang="en-US" sz="1500" b="1" i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   </a:t>
            </a:r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Dr. Earl </a:t>
            </a:r>
            <a:r>
              <a:rPr lang="en-US" sz="2400" b="1" dirty="0" err="1">
                <a:latin typeface="Avenir Book" panose="02000503020000020003" pitchFamily="2" charset="0"/>
                <a:cs typeface="Arial" panose="020B0604020202020204" pitchFamily="34" charset="0"/>
              </a:rPr>
              <a:t>Rachmacher</a:t>
            </a:r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former president of Western Seminary [1965-1990]</a:t>
            </a: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		      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General Editor of </a:t>
            </a:r>
            <a:r>
              <a:rPr lang="en-US" sz="2400" i="1" dirty="0">
                <a:latin typeface="Avenir Book" panose="02000503020000020003" pitchFamily="2" charset="0"/>
                <a:cs typeface="Arial" panose="020B0604020202020204" pitchFamily="34" charset="0"/>
              </a:rPr>
              <a:t>Thomas Nelson NKJV Bible</a:t>
            </a:r>
            <a:endParaRPr lang="en-US" sz="24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200" dirty="0">
                <a:latin typeface="Avenir Book" panose="02000503020000020003" pitchFamily="2" charset="0"/>
              </a:rPr>
              <a:t>		           </a:t>
            </a:r>
            <a:r>
              <a:rPr lang="en-US" sz="2400" b="1" i="1" dirty="0">
                <a:latin typeface="Avenir Book" panose="02000503020000020003" pitchFamily="2" charset="0"/>
              </a:rPr>
              <a:t>“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I was saved, I'm being saved, and I will be saved</a:t>
            </a:r>
            <a:r>
              <a:rPr lang="en-US" sz="2400" b="1" i="1" dirty="0">
                <a:latin typeface="Avenir Book" panose="02000503020000020003" pitchFamily="2" charset="0"/>
              </a:rPr>
              <a:t>”</a:t>
            </a:r>
          </a:p>
          <a:p>
            <a:r>
              <a:rPr lang="en-US" sz="2400" b="1" i="1" dirty="0">
                <a:latin typeface="Avenir Book" panose="02000503020000020003" pitchFamily="2" charset="0"/>
              </a:rPr>
              <a:t>		                </a:t>
            </a:r>
            <a:r>
              <a:rPr lang="en-US" sz="2400" b="1" dirty="0">
                <a:highlight>
                  <a:srgbClr val="00FFFF"/>
                </a:highlight>
                <a:latin typeface="Avenir Book" panose="02000503020000020003" pitchFamily="2" charset="0"/>
              </a:rPr>
              <a:t>PAST</a:t>
            </a:r>
            <a:r>
              <a:rPr lang="en-US" sz="2400" b="1" dirty="0">
                <a:latin typeface="Avenir Book" panose="02000503020000020003" pitchFamily="2" charset="0"/>
              </a:rPr>
              <a:t>                </a:t>
            </a:r>
            <a:r>
              <a:rPr lang="en-US" sz="2400" b="1" dirty="0">
                <a:highlight>
                  <a:srgbClr val="00FFFF"/>
                </a:highlight>
                <a:latin typeface="Avenir Book" panose="02000503020000020003" pitchFamily="2" charset="0"/>
              </a:rPr>
              <a:t>PRESENT</a:t>
            </a:r>
            <a:r>
              <a:rPr lang="en-US" sz="2400" b="1" dirty="0">
                <a:latin typeface="Avenir Book" panose="02000503020000020003" pitchFamily="2" charset="0"/>
              </a:rPr>
              <a:t>              </a:t>
            </a:r>
            <a:r>
              <a:rPr lang="en-US" sz="2400" b="1" dirty="0">
                <a:highlight>
                  <a:srgbClr val="00FFFF"/>
                </a:highlight>
                <a:latin typeface="Avenir Book" panose="02000503020000020003" pitchFamily="2" charset="0"/>
              </a:rPr>
              <a:t>FUTURE</a:t>
            </a:r>
            <a:endParaRPr lang="en-US" sz="2200" dirty="0">
              <a:highlight>
                <a:srgbClr val="00FFFF"/>
              </a:highlight>
              <a:latin typeface="Avenir Book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9F0219-B5F1-62C4-EA08-66858DBAB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12" y="3947531"/>
            <a:ext cx="2234703" cy="18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D83AD-88CB-F724-C29D-4A20FB1C4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8D89AC-7B14-CB9C-77B5-F035D50982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D57D2C-E2B1-33E6-6191-755CAC6A855C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FB748-0221-85CE-711E-B4BB5DAB99D1}"/>
              </a:ext>
            </a:extLst>
          </p:cNvPr>
          <p:cNvSpPr txBox="1"/>
          <p:nvPr/>
        </p:nvSpPr>
        <p:spPr>
          <a:xfrm>
            <a:off x="0" y="1205314"/>
            <a:ext cx="12241043" cy="4447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  The “Kingdom” of God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Matthew 6 - the Lord’s Prayer</a:t>
            </a:r>
          </a:p>
          <a:p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                   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Millennium -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 </a:t>
            </a:r>
            <a:r>
              <a:rPr lang="en-US" sz="2600" b="1" i="1" dirty="0">
                <a:solidFill>
                  <a:srgbClr val="7030A0"/>
                </a:solidFill>
                <a:cs typeface="Arial" panose="020B0604020202020204" pitchFamily="34" charset="0"/>
              </a:rPr>
              <a:t>fulfillment of God’s Covenant with David</a:t>
            </a:r>
          </a:p>
          <a:p>
            <a:endParaRPr lang="en-US" sz="900" dirty="0">
              <a:solidFill>
                <a:srgbClr val="7030A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Luke 1:32-33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Lord God will give Him throne of His father David, He will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 reign over the house of Jacob forever - His kingdom will have NO end!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Amos 9:11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Lord will literally raise up Jerusalem to its former glory</a:t>
            </a:r>
            <a:endParaRPr lang="en-US" sz="240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500" i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                    </a:t>
            </a:r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Did that occur at Jesus’ first coming?</a:t>
            </a:r>
          </a:p>
          <a:p>
            <a:endParaRPr lang="en-US" sz="9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	   </a:t>
            </a:r>
            <a:r>
              <a:rPr lang="en-US" sz="2400" b="1" dirty="0">
                <a:cs typeface="Arial" panose="020B0604020202020204" pitchFamily="34" charset="0"/>
              </a:rPr>
              <a:t>2 Views:       </a:t>
            </a:r>
            <a:r>
              <a:rPr lang="en-US" sz="2400" i="1" dirty="0">
                <a:solidFill>
                  <a:srgbClr val="C00000"/>
                </a:solidFill>
                <a:cs typeface="Arial" panose="020B0604020202020204" pitchFamily="34" charset="0"/>
              </a:rPr>
              <a:t>Jesus is now ruling/reigning allegorically thru the church </a:t>
            </a:r>
          </a:p>
          <a:p>
            <a:r>
              <a:rPr lang="en-US" sz="2400" i="1" dirty="0">
                <a:solidFill>
                  <a:srgbClr val="C00000"/>
                </a:solidFill>
                <a:cs typeface="Arial" panose="020B0604020202020204" pitchFamily="34" charset="0"/>
              </a:rPr>
              <a:t>		             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former literal Israel is now the church [Replacement Theology]</a:t>
            </a:r>
            <a:endParaRPr lang="en-US" sz="2400" i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endParaRPr lang="en-US" sz="800" i="1" dirty="0">
              <a:solidFill>
                <a:srgbClr val="C0000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	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Jesus will literally reign over the Earth from Jerusalem</a:t>
            </a:r>
          </a:p>
          <a:p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		 	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specific promise/Covenant to Israel will be fulfilled</a:t>
            </a:r>
            <a:endParaRPr lang="en-US" sz="2200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FBFB2-AE0E-5201-9182-0755D30B1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6F7F9-1939-42FF-F948-CEC61788CF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AEDF0-2D0D-48E3-4A37-9E5ACA8B6048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9EA96-F980-70B7-A15D-C07E448C45EB}"/>
              </a:ext>
            </a:extLst>
          </p:cNvPr>
          <p:cNvSpPr txBox="1"/>
          <p:nvPr/>
        </p:nvSpPr>
        <p:spPr>
          <a:xfrm>
            <a:off x="0" y="906386"/>
            <a:ext cx="12423337" cy="5247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venir Book" panose="02000503020000020003" pitchFamily="2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cs typeface="Arial" panose="020B0604020202020204" pitchFamily="34" charset="0"/>
              </a:rPr>
              <a:t>  </a:t>
            </a:r>
            <a:r>
              <a:rPr lang="en-US" sz="2800" b="1" dirty="0">
                <a:latin typeface="Avenir Book" panose="02000503020000020003" pitchFamily="2" charset="0"/>
                <a:cs typeface="Arial" panose="020B0604020202020204" pitchFamily="34" charset="0"/>
              </a:rPr>
              <a:t>    </a:t>
            </a:r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“Kingdom of God”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[Millennium]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</a:t>
            </a:r>
          </a:p>
          <a:p>
            <a:endParaRPr lang="en-US" sz="900" b="1" i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Corinthians 15:20-28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But now Christ has been raised from the dead, the first fruits 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of those who have died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fo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 since by a man came death, by a man also came resurrection 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of the dead, for as in Adam all die, so also in Christ all will be made alive, but each in his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own order: 1] Christ the first fruits, 2] after that those who are Christ’s at His 2</a:t>
            </a:r>
            <a:r>
              <a:rPr lang="en-US" sz="2200" b="0" i="1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nd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Coming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then comes the end, when He hands over 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The </a:t>
            </a:r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K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ingdom 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to the God and Father, when 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 has abolished all rule and all authority and power </a:t>
            </a:r>
            <a:r>
              <a:rPr lang="en-US" sz="22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[in His Millennial Kingdom]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f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or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He 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must reign 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until He puts 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all His enemies under His feet,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last enemy abolished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is 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death. He has put all things in subjection under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His feet. W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hen He says, “All things 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are put in subjection,” it is evident </a:t>
            </a:r>
            <a:r>
              <a:rPr lang="en-US" sz="22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He is excepted 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who put all things in subjection to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Him – so 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when all things are subjected to Him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, then the Son Himself also will be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2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subjected to the One who subjected all things to Him, so that </a:t>
            </a:r>
            <a:r>
              <a:rPr lang="en-US" sz="22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God may be all in all</a:t>
            </a:r>
            <a:r>
              <a:rPr lang="en-US" sz="2200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 </a:t>
            </a:r>
            <a:endParaRPr lang="en-US" sz="2200" i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Jeremiah 31:31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 days are coming when I will make a </a:t>
            </a:r>
            <a:r>
              <a:rPr lang="en-US" sz="2200" b="1" i="1" u="sng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NEW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covenant with the </a:t>
            </a: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	 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house of Israel and the house of Judah</a:t>
            </a:r>
            <a:endParaRPr lang="en-US" sz="2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167F1-A88E-34A9-F91A-19C4A7695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D230E-7380-57A4-DFCA-CFA2DF096E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707480-A9EB-E299-525A-97C5E7DEA80C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90382-BBF8-D30C-52DB-D10B2A657ED0}"/>
              </a:ext>
            </a:extLst>
          </p:cNvPr>
          <p:cNvSpPr txBox="1"/>
          <p:nvPr/>
        </p:nvSpPr>
        <p:spPr>
          <a:xfrm>
            <a:off x="490653" y="1156907"/>
            <a:ext cx="11009232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       </a:t>
            </a:r>
            <a:r>
              <a:rPr lang="en-US" sz="3600" b="1" dirty="0">
                <a:cs typeface="Arial" panose="020B0604020202020204" pitchFamily="34" charset="0"/>
              </a:rPr>
              <a:t>5 Warning to Believers </a:t>
            </a:r>
          </a:p>
          <a:p>
            <a:endParaRPr lang="en-US" sz="2800" b="0" i="0" dirty="0">
              <a:solidFill>
                <a:srgbClr val="242424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	2:1-5	 		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Warning-1: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Don't Drift Away</a:t>
            </a:r>
          </a:p>
          <a:p>
            <a:pPr algn="l" rtl="0" fontAlgn="base"/>
            <a:r>
              <a:rPr lang="en-US" sz="2800" dirty="0">
                <a:solidFill>
                  <a:srgbClr val="1F1F1F"/>
                </a:solidFill>
                <a:latin typeface="Avenir Book" panose="02000503020000020003" pitchFamily="2" charset="0"/>
              </a:rPr>
              <a:t>	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3:7 thru 4:13 	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Warning-2: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Open Disobedience/Unbelief  </a:t>
            </a:r>
          </a:p>
          <a:p>
            <a:pPr algn="l" rtl="0" fontAlgn="base"/>
            <a:r>
              <a:rPr lang="en-US" sz="2800" dirty="0">
                <a:solidFill>
                  <a:srgbClr val="1F1F1F"/>
                </a:solidFill>
                <a:latin typeface="Avenir Book" panose="02000503020000020003" pitchFamily="2" charset="0"/>
              </a:rPr>
              <a:t>	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6:4-8		 	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Warning-3: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Time to </a:t>
            </a:r>
            <a:r>
              <a:rPr lang="en-US" sz="2800" i="1" dirty="0">
                <a:solidFill>
                  <a:srgbClr val="FF0000"/>
                </a:solidFill>
                <a:latin typeface="Avenir Book" panose="02000503020000020003" pitchFamily="2" charset="0"/>
              </a:rPr>
              <a:t>G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row Up/Be Mature </a:t>
            </a:r>
          </a:p>
          <a:p>
            <a:pPr algn="l" rtl="0" fontAlgn="base"/>
            <a:r>
              <a:rPr lang="en-US" sz="2800" dirty="0">
                <a:solidFill>
                  <a:srgbClr val="1F1F1F"/>
                </a:solidFill>
                <a:latin typeface="Avenir Book" panose="02000503020000020003" pitchFamily="2" charset="0"/>
              </a:rPr>
              <a:t>	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10:26-39	 	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Warning-4: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Volitional/Deliberate/Willful Sin</a:t>
            </a:r>
            <a:br>
              <a:rPr lang="en-US" sz="28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</a:br>
            <a:r>
              <a:rPr lang="en-US" sz="28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12:25-29	 	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Warning-5: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Indifference/Casual Ambivalence</a:t>
            </a:r>
          </a:p>
          <a:p>
            <a:pPr algn="l" rtl="0" fontAlgn="base"/>
            <a:endParaRPr lang="en-US" sz="1200" i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	  </a:t>
            </a:r>
            <a:r>
              <a:rPr lang="en-US" sz="2400" b="1" i="1" dirty="0">
                <a:latin typeface="Avenir Book" panose="02000503020000020003" pitchFamily="2" charset="0"/>
              </a:rPr>
              <a:t>and </a:t>
            </a:r>
            <a:r>
              <a:rPr lang="en-US" sz="2400" b="1" i="1" dirty="0">
                <a:effectLst/>
                <a:latin typeface="Avenir Book" panose="02000503020000020003" pitchFamily="2" charset="0"/>
              </a:rPr>
              <a:t>over 20 times, Paul includes himself 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[“we”] </a:t>
            </a:r>
            <a:r>
              <a:rPr lang="en-US" sz="2400" b="1" i="1" dirty="0">
                <a:effectLst/>
                <a:latin typeface="Avenir Book" panose="02000503020000020003" pitchFamily="2" charset="0"/>
              </a:rPr>
              <a:t>in these warnings!</a:t>
            </a:r>
            <a:endParaRPr lang="en-US" sz="2800" b="1" i="1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2B35-11DA-E287-87C4-42AEBA34B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9702F-F6F4-631A-70A9-B8A92B58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BF6FA5-AE26-53CD-7F6E-39E41139DFE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CA5E6-2973-BDD7-0BE4-CD8CE9601198}"/>
              </a:ext>
            </a:extLst>
          </p:cNvPr>
          <p:cNvSpPr txBox="1"/>
          <p:nvPr/>
        </p:nvSpPr>
        <p:spPr>
          <a:xfrm>
            <a:off x="0" y="906386"/>
            <a:ext cx="1182561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Hebrews 1:1-9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       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verses 1-2  	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</a:rPr>
              <a:t>God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, </a:t>
            </a:r>
            <a:r>
              <a:rPr lang="en-US" sz="2200" b="1" i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AFTER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He spoke long ago to the fathers in the prophets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in many portions and in many ways, in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THESE LAST DAYS 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has spoken 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to us in His Son, </a:t>
            </a: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dirty="0">
                <a:latin typeface="Avenir Book" panose="02000503020000020003" pitchFamily="2" charset="0"/>
              </a:rPr>
              <a:t>       </a:t>
            </a:r>
            <a:r>
              <a:rPr lang="en-US" sz="2400" dirty="0">
                <a:latin typeface="Avenir Book" panose="02000503020000020003" pitchFamily="2" charset="0"/>
              </a:rPr>
              <a:t>Jesus sums up ALL that was spoken by the prophets. Jesus fulfills ALL the Law!</a:t>
            </a: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                               Matthew 5:17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came to fulfill the Law and the Prophets</a:t>
            </a:r>
            <a:endParaRPr lang="en-US" sz="22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5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200" b="1" dirty="0">
                <a:highlight>
                  <a:srgbClr val="FFFF00"/>
                </a:highlight>
                <a:latin typeface="Avenir Book" panose="02000503020000020003" pitchFamily="2" charset="0"/>
              </a:rPr>
              <a:t>The EXACT SAME opening </a:t>
            </a:r>
            <a:r>
              <a:rPr lang="en-US" sz="2200" dirty="0">
                <a:latin typeface="Avenir Book" panose="02000503020000020003" pitchFamily="2" charset="0"/>
              </a:rPr>
              <a:t>Paul uses in his epistle to Rome</a:t>
            </a: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Romans 1:1-3 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God, which He promised beforehand thru His</a:t>
            </a: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prophets in the holy Scriptures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[Torah, Psalms, prophets]</a:t>
            </a:r>
          </a:p>
          <a:p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				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concerning His Son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[Jesus]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 who was born of a </a:t>
            </a:r>
          </a:p>
          <a:p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descendant of David coming in the flesh . . . </a:t>
            </a:r>
            <a:endParaRPr lang="en-US" sz="2200" dirty="0">
              <a:solidFill>
                <a:srgbClr val="0070C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20260</TotalTime>
  <Words>2961</Words>
  <Application>Microsoft Macintosh PowerPoint</Application>
  <PresentationFormat>Widescreen</PresentationFormat>
  <Paragraphs>320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Avenir Book</vt:lpstr>
      <vt:lpstr>blbGentium</vt:lpstr>
      <vt:lpstr>Copperplate Gothic Bold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134</cp:revision>
  <dcterms:created xsi:type="dcterms:W3CDTF">2024-12-05T18:22:41Z</dcterms:created>
  <dcterms:modified xsi:type="dcterms:W3CDTF">2025-01-20T22:52:29Z</dcterms:modified>
</cp:coreProperties>
</file>