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1" r:id="rId2"/>
    <p:sldId id="269" r:id="rId3"/>
    <p:sldId id="331" r:id="rId4"/>
    <p:sldId id="272" r:id="rId5"/>
    <p:sldId id="345" r:id="rId6"/>
    <p:sldId id="351" r:id="rId7"/>
    <p:sldId id="340" r:id="rId8"/>
    <p:sldId id="307" r:id="rId9"/>
    <p:sldId id="341" r:id="rId10"/>
    <p:sldId id="344" r:id="rId11"/>
    <p:sldId id="353" r:id="rId12"/>
    <p:sldId id="342" r:id="rId13"/>
    <p:sldId id="349" r:id="rId14"/>
    <p:sldId id="352" r:id="rId15"/>
    <p:sldId id="348" r:id="rId16"/>
    <p:sldId id="346" r:id="rId17"/>
    <p:sldId id="347" r:id="rId18"/>
    <p:sldId id="343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B43"/>
    <a:srgbClr val="E5CE71"/>
    <a:srgbClr val="DAC647"/>
    <a:srgbClr val="E5C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5"/>
    <p:restoredTop sz="94752"/>
  </p:normalViewPr>
  <p:slideViewPr>
    <p:cSldViewPr snapToGrid="0">
      <p:cViewPr varScale="1">
        <p:scale>
          <a:sx n="102" d="100"/>
          <a:sy n="102" d="100"/>
        </p:scale>
        <p:origin x="28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B24-74F4-D34C-81C2-9DB0363CE12E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6125-FF6F-3842-A9D1-94378C3F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1ABF2-97B9-227E-951A-1A40C7A26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61BE9-D55E-DDDA-032F-F95EC736D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354AA-0BE8-D4B9-4878-C4C6A5851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BFE8D-8513-68DB-9D6C-8521AA386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28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813B5-C9C1-B228-EEA7-40AF708CD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9992E7-A0E8-BBE9-D4A1-5C836A83D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E6B6B3-6CF6-AAF6-31A4-FCD741E31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D42B7-FB57-88C1-A22F-E165CBF35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87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2CEB2-A0F6-F501-48EF-385227EFE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737C2-07D7-A7F1-F4F2-92F808BE8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A67E1-5652-8626-3B83-563103FC3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DCBAF-887E-32EF-1B0D-A8D693575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37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CBC23-C4C5-E31D-67EC-8B29F7EEB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D95905-B8D2-3F9D-44BA-427B83390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A3A511-C8AD-130D-2E90-43420BC0D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4D7E1-8C19-B9FC-7966-2E2840D1D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73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F2D46-A32B-BF5A-F103-DC14DF0BD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7A73E2-0C6E-BE20-26BC-0736F8532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1F349-B953-2F19-0F21-7295EF559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D13E6-49E4-D571-EABA-746311C69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23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DED9D-61EB-4F84-DBB3-705F8965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57429A-0F70-7F8D-270A-2CCE952BE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D93F98-B7DD-6681-7074-F834FB723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9FF54-BF79-0DE5-43E9-0041D89A2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16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A6384-22DF-F8AB-21B7-FD0282AE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C80168-BA80-BFBA-721E-72FCF8CC2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65115-429C-F9CD-76B3-8BC26B4FF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639A8-B073-258F-C3C4-4A8C2F01D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3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17147-63D6-1565-F700-7332AED31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D42C-688E-DF70-FE43-B5C0D1277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7D6AC1-A199-BC16-7E69-1DBA9842E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2E4F9-6460-032C-8B3D-95280B02E1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2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35F4C-7228-80CD-A733-DB6CF47FE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1AD305-65B4-0C44-F6F7-862D14EDC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6E4AED-5F6B-B2A5-1262-FC3245EB5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64E0C-8DBB-300E-888E-AA08E8673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5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16AB-06A7-D4EA-4595-D302C62FD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CA459-1FF9-102C-04D0-C0CE93787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1FC301-E588-96CE-421E-2DCF7A079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95208-F47D-198E-DF4D-F6295BA1F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0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DA8F6-7219-64BF-8B0B-0D8AB5311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B29737-4ABF-F38F-8F25-A85496A40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120DC8-3564-0C73-2FB6-BFBBBFA76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E7EFA-279A-4906-BA12-B71C340E4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3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9108E-8F9B-32E2-55FB-02ABA1B84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F2B46-7540-A311-5812-5D98E2EFB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0BA744-C4DE-3D52-C35E-CB9682427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71C42-8894-CDFC-1B1B-6007CB048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18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094F7-70E5-B304-3C73-C001A3387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5A70E-9598-7026-C4A2-66C2B2D0E2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03C298-2C87-630B-EAC1-6598B23AA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1271B-7DBE-7E73-2045-FBBFB34F7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8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4A912-31D5-F9BF-8757-23C75E5E4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29EB70-AF3C-78EF-BC53-562170CA87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C7F7D5-8CCF-4EE0-0B40-CB44DD8D7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59D8C-48FB-87F5-3A65-7AE8CE071A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ABC58-1A43-4AE0-43D0-7F3591B24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E7725-18D3-1CA8-9FD2-FEDED8F83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6D3F6F-7162-0F50-95DC-6ABB74C79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931D9-3ED2-B879-573C-16D378607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2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8B38-D2F2-87E3-D9BA-C1E02C05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DD15C-52B7-4B7C-0241-A9B190D09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E0D2-9C0D-6107-23AD-3AFB33B2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48E3B-4C5E-7E38-9A54-3E18C2CD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1C75-DFF7-E971-A41B-8E8F6CA4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A3B1-50E8-395C-646A-C5EFD978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F9DEA-D582-F176-3073-5096366B2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46C6F-C158-7BD1-8770-55B9F239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0A56F-B7A2-231E-E94F-ECFC4CA1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2AFF-98AA-C825-70A4-868D1D01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97AB5-63EE-3255-7D6E-2F471CC38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B9D22-4AEF-F0CA-5C52-BC9468A4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2023-8B85-BA93-6D73-B5717FA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265E-FD09-782F-EB08-F0387CF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CF6E-C060-E34C-E566-A6337ACD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DB7C-2AE3-89AA-9B54-783CB8F4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D997-0961-D76A-5167-E7027504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B599-CA8D-F81D-4A32-A81595CC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4F29-7C57-70CC-40FB-F3D2D97E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F901-9520-3569-ACF1-B5C99FFD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9AA0-31EF-F46D-3307-7B6863EA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091A5-BDF0-198A-CB32-1DD0F7E4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6B4A-5625-B655-29FB-A4FAA7CD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5C60-83F1-8722-F639-D9006674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8F1E-CBDC-8618-AD04-B95EAD4C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9DB-8CF1-D849-46D5-B96D1C9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F2F5-CDD1-F446-5F44-C1F380F43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ECA8-2487-692C-0EF8-03A6BD61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931FA-1082-D4F5-799B-1F1EB949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0C15-9A93-707D-D575-1AB6F0B5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D3AE9-F397-4A5C-1F76-C7404D16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8445-E0E7-1F9E-4401-A307416B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A6D5B-E211-8843-4CA3-80B4DA0AE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BA36-4819-F4E8-FBA3-F40A2424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1E8D3-92ED-B04E-E5C0-BD2F357AE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A155A-D748-815F-86C8-3A0598E4A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2BEFE-61C9-1209-9964-36500C38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279D6-220C-82D5-E40E-34394EBD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03E09-B332-5691-DD16-04E7860E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6D05-573D-6DE5-8489-40B08373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3432D-A55E-2C61-57B1-DA491455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87D69-B5F4-22E0-694E-BD5A70C2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3631D-2BCE-879A-D009-5FADF718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5B353-3195-FCA3-1AF0-7232810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06DEA-0326-4D85-2D93-1FDDF885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8B7F-AB10-20B8-B2B6-CBCCC240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6915-A968-802E-0363-F20347C8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6C5C-FB87-FDC8-4E30-6074C55C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6E50-B2AE-A181-E676-C57E06969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50010-56CF-EE25-17A5-1C305EFF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8BB1C-4AC3-0FCB-D70E-2CFC3DA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9B43-E462-2433-8792-52EA9013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395A-C108-C7EB-5CEF-92D46D8C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55F38-283A-A8D2-7D79-AD7B02CB7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0CB64-80EC-1CFC-6DC3-1D6424F7A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08958-19C4-B322-0FF3-4E45D588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F01FC-84F9-28F9-28D2-CDC6221B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4C7D-247C-7836-D83F-C3A69D52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3F009-48E0-F093-38D5-F21D31EC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439F-2F02-E305-D6EB-DFE660F5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23C9-2721-5A84-4A01-9C599E9A9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18F47-0DDA-7647-9E90-3E1F3B06B19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CE2D-9F2F-69D7-1CD4-E11613996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F935-6C55-5626-7640-5A420C774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AAF4-6B1C-E3EA-BD59-FADF5154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8CA7D-CBEB-058C-D2CB-C3DF0FE0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C1826-9CAC-0E16-2BA2-49A46C7B3769}"/>
              </a:ext>
            </a:extLst>
          </p:cNvPr>
          <p:cNvSpPr txBox="1"/>
          <p:nvPr/>
        </p:nvSpPr>
        <p:spPr>
          <a:xfrm>
            <a:off x="2848634" y="111480"/>
            <a:ext cx="8588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	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604A8-5D5F-8F7A-F936-52B266204991}"/>
              </a:ext>
            </a:extLst>
          </p:cNvPr>
          <p:cNvSpPr txBox="1"/>
          <p:nvPr/>
        </p:nvSpPr>
        <p:spPr>
          <a:xfrm>
            <a:off x="496259" y="5097445"/>
            <a:ext cx="2352375" cy="1538883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Dr. Dave Newton </a:t>
            </a:r>
          </a:p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      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© 2025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It Out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Calvary Chapel </a:t>
            </a:r>
          </a:p>
          <a:p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      Santa Barbara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95EFB-5087-3F65-3728-633E70B50090}"/>
              </a:ext>
            </a:extLst>
          </p:cNvPr>
          <p:cNvSpPr txBox="1"/>
          <p:nvPr/>
        </p:nvSpPr>
        <p:spPr>
          <a:xfrm>
            <a:off x="223025" y="884028"/>
            <a:ext cx="4127092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Session-6</a:t>
            </a:r>
          </a:p>
          <a:p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Hebrews 3:4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thru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 4:3</a:t>
            </a:r>
          </a:p>
          <a:p>
            <a:endParaRPr lang="en-US" sz="10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US" sz="2800" dirty="0"/>
              <a:t>Paul cites:</a:t>
            </a:r>
          </a:p>
          <a:p>
            <a:r>
              <a:rPr lang="en-US" sz="2800" dirty="0"/>
              <a:t>        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Psalm 95:8-11</a:t>
            </a:r>
          </a:p>
        </p:txBody>
      </p:sp>
    </p:spTree>
    <p:extLst>
      <p:ext uri="{BB962C8B-B14F-4D97-AF65-F5344CB8AC3E}">
        <p14:creationId xmlns:p14="http://schemas.microsoft.com/office/powerpoint/2010/main" val="415114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2AAB6-B559-BA04-0D89-39AA0CB7D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083E3-168F-8C2A-2752-EB2FC54004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FB9D8B-BC88-4B48-BB20-8B7CF7153676}"/>
              </a:ext>
            </a:extLst>
          </p:cNvPr>
          <p:cNvSpPr txBox="1"/>
          <p:nvPr/>
        </p:nvSpPr>
        <p:spPr>
          <a:xfrm>
            <a:off x="189992" y="844530"/>
            <a:ext cx="11583620" cy="5001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they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provoked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Me  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[only 3 times in NT – all right here]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 algn="l"/>
            <a:endParaRPr lang="en-US" sz="10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Numbers 13-14</a:t>
            </a:r>
            <a:r>
              <a:rPr lang="en-US" sz="2200" b="1" dirty="0">
                <a:latin typeface="Avenir Book" panose="02000503020000020003" pitchFamily="2" charset="0"/>
              </a:rPr>
              <a:t>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at Kadesh-Barnea  </a:t>
            </a:r>
            <a:r>
              <a:rPr lang="en-US" sz="2200" b="1" dirty="0">
                <a:latin typeface="Avenir Book" panose="02000503020000020003" pitchFamily="2" charset="0"/>
              </a:rPr>
              <a:t>10 times Hebrews provoke the Almighty</a:t>
            </a:r>
          </a:p>
          <a:p>
            <a:pPr algn="l"/>
            <a:r>
              <a:rPr lang="en-US" sz="2200" b="1" dirty="0">
                <a:latin typeface="Avenir Book" panose="02000503020000020003" pitchFamily="2" charset="0"/>
              </a:rPr>
              <a:t>					          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Numbers 14:22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tested me 10 times, even after</a:t>
            </a:r>
          </a:p>
          <a:p>
            <a:pPr algn="l"/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			seeing my glory and signs </a:t>
            </a:r>
          </a:p>
          <a:p>
            <a:pPr algn="l"/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>
                <a:solidFill>
                  <a:srgbClr val="C00000"/>
                </a:solidFill>
                <a:latin typeface="Avenir Book" panose="02000503020000020003" pitchFamily="2" charset="0"/>
              </a:rPr>
              <a:t>1. No faith to cross Red Sea</a:t>
            </a:r>
          </a:p>
          <a:p>
            <a:pPr algn="l"/>
            <a:r>
              <a:rPr lang="en-US" sz="2200" b="1" dirty="0">
                <a:solidFill>
                  <a:srgbClr val="C00000"/>
                </a:solidFill>
                <a:latin typeface="Avenir Book" panose="02000503020000020003" pitchFamily="2" charset="0"/>
              </a:rPr>
              <a:t>	2. Angry about bitter waters at Marah</a:t>
            </a:r>
          </a:p>
          <a:p>
            <a:pPr algn="l"/>
            <a:r>
              <a:rPr lang="en-US" sz="2200" b="1" dirty="0">
                <a:solidFill>
                  <a:srgbClr val="C00000"/>
                </a:solidFill>
                <a:latin typeface="Avenir Book" panose="02000503020000020003" pitchFamily="2" charset="0"/>
              </a:rPr>
              <a:t>	3. Angry about Wilderness/Desert of Sin</a:t>
            </a:r>
          </a:p>
          <a:p>
            <a:pPr algn="l"/>
            <a:r>
              <a:rPr lang="en-US" sz="2200" b="1" dirty="0">
                <a:solidFill>
                  <a:srgbClr val="C00000"/>
                </a:solidFill>
                <a:latin typeface="Avenir Book" panose="02000503020000020003" pitchFamily="2" charset="0"/>
              </a:rPr>
              <a:t>	4. Gather more manna than for the day</a:t>
            </a:r>
          </a:p>
          <a:p>
            <a:pPr algn="l"/>
            <a:r>
              <a:rPr lang="en-US" sz="2200" b="1" dirty="0">
                <a:solidFill>
                  <a:srgbClr val="C00000"/>
                </a:solidFill>
                <a:latin typeface="Avenir Book" panose="02000503020000020003" pitchFamily="2" charset="0"/>
              </a:rPr>
              <a:t>	5. Gather manna on shabbat</a:t>
            </a:r>
          </a:p>
          <a:p>
            <a:pPr algn="l"/>
            <a:r>
              <a:rPr lang="en-US" sz="2200" b="1" dirty="0">
                <a:solidFill>
                  <a:srgbClr val="C00000"/>
                </a:solidFill>
                <a:latin typeface="Avenir Book" panose="02000503020000020003" pitchFamily="2" charset="0"/>
              </a:rPr>
              <a:t>	6. Angry about no water at Rephidim</a:t>
            </a:r>
          </a:p>
          <a:p>
            <a:pPr algn="l"/>
            <a:r>
              <a:rPr lang="en-US" sz="2200" b="1" dirty="0">
                <a:solidFill>
                  <a:srgbClr val="C00000"/>
                </a:solidFill>
                <a:latin typeface="Avenir Book" panose="02000503020000020003" pitchFamily="2" charset="0"/>
              </a:rPr>
              <a:t>	7. Worshipped Aaron’s golden calf</a:t>
            </a:r>
          </a:p>
          <a:p>
            <a:pPr algn="l"/>
            <a:r>
              <a:rPr lang="en-US" sz="2200" b="1" dirty="0">
                <a:solidFill>
                  <a:srgbClr val="C00000"/>
                </a:solidFill>
                <a:latin typeface="Avenir Book" panose="02000503020000020003" pitchFamily="2" charset="0"/>
              </a:rPr>
              <a:t>	8. Angry/complaining at </a:t>
            </a:r>
            <a:r>
              <a:rPr lang="en-US" sz="2200" b="1" dirty="0" err="1">
                <a:solidFill>
                  <a:srgbClr val="C00000"/>
                </a:solidFill>
                <a:latin typeface="Avenir Book" panose="02000503020000020003" pitchFamily="2" charset="0"/>
              </a:rPr>
              <a:t>Taberah</a:t>
            </a:r>
            <a:endParaRPr lang="en-US" sz="2200" b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b="1" dirty="0">
                <a:solidFill>
                  <a:srgbClr val="C00000"/>
                </a:solidFill>
                <a:latin typeface="Avenir Book" panose="02000503020000020003" pitchFamily="2" charset="0"/>
              </a:rPr>
              <a:t>	9. Angry about only manna “we want meat”</a:t>
            </a:r>
          </a:p>
          <a:p>
            <a:pPr algn="l"/>
            <a:r>
              <a:rPr lang="en-US" sz="2200" b="1" dirty="0">
                <a:solidFill>
                  <a:srgbClr val="C00000"/>
                </a:solidFill>
                <a:latin typeface="Avenir Book" panose="02000503020000020003" pitchFamily="2" charset="0"/>
              </a:rPr>
              <a:t>	10. Kadesh-Barnea “we cannot enter the land”</a:t>
            </a:r>
            <a:endParaRPr lang="en-US" sz="2200" b="1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CBDE4-BBEC-D77C-FB57-4F1E1E61F284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16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FD901-55D1-CD60-3A00-65028327E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73CBE-74D0-3901-C819-63C683D1CB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20FFE-8A8C-7872-EC76-EB128FD533B8}"/>
              </a:ext>
            </a:extLst>
          </p:cNvPr>
          <p:cNvSpPr txBox="1"/>
          <p:nvPr/>
        </p:nvSpPr>
        <p:spPr>
          <a:xfrm>
            <a:off x="189992" y="844530"/>
            <a:ext cx="1154008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dirty="0">
                <a:solidFill>
                  <a:srgbClr val="C00000"/>
                </a:solidFill>
                <a:latin typeface="Avenir Book" panose="02000503020000020003" pitchFamily="2" charset="0"/>
              </a:rPr>
              <a:t>FINAL complaining/provoking:</a:t>
            </a:r>
          </a:p>
          <a:p>
            <a:pPr algn="l"/>
            <a:endParaRPr lang="en-US" sz="1000" b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	12 spies return with a 10-2 vote of </a:t>
            </a:r>
            <a:r>
              <a:rPr lang="en-US" sz="2200" i="1" dirty="0">
                <a:latin typeface="Avenir Book" panose="02000503020000020003" pitchFamily="2" charset="0"/>
              </a:rPr>
              <a:t>”we can’t take this land”</a:t>
            </a:r>
          </a:p>
          <a:p>
            <a:pPr algn="l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	 </a:t>
            </a:r>
            <a:r>
              <a:rPr lang="en-US" sz="2200" dirty="0">
                <a:latin typeface="Avenir Book" panose="02000503020000020003" pitchFamily="2" charset="0"/>
              </a:rPr>
              <a:t>[Interesting: spied for </a:t>
            </a:r>
            <a:r>
              <a:rPr lang="en-US" sz="2200" dirty="0">
                <a:highlight>
                  <a:srgbClr val="FFFF00"/>
                </a:highlight>
                <a:latin typeface="Avenir Book" panose="02000503020000020003" pitchFamily="2" charset="0"/>
              </a:rPr>
              <a:t>40 days</a:t>
            </a:r>
            <a:r>
              <a:rPr lang="en-US" sz="2200" dirty="0">
                <a:latin typeface="Avenir Book" panose="02000503020000020003" pitchFamily="2" charset="0"/>
              </a:rPr>
              <a:t>, God requires </a:t>
            </a:r>
            <a:r>
              <a:rPr lang="en-US" sz="2200" dirty="0">
                <a:highlight>
                  <a:srgbClr val="FFFF00"/>
                </a:highlight>
                <a:latin typeface="Avenir Book" panose="02000503020000020003" pitchFamily="2" charset="0"/>
              </a:rPr>
              <a:t>40 years</a:t>
            </a:r>
            <a:r>
              <a:rPr lang="en-US" sz="2200" dirty="0">
                <a:latin typeface="Avenir Book" panose="02000503020000020003" pitchFamily="2" charset="0"/>
              </a:rPr>
              <a:t>]</a:t>
            </a:r>
          </a:p>
          <a:p>
            <a:pPr algn="l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		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 </a:t>
            </a:r>
            <a:r>
              <a:rPr lang="en-US" sz="22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Numbers 13:25                       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Numbers 14:34</a:t>
            </a:r>
          </a:p>
          <a:p>
            <a:pPr algn="l"/>
            <a:endParaRPr lang="en-US" sz="10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There are 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descendants of </a:t>
            </a:r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Anak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=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2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Ahiman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, </a:t>
            </a:r>
            <a:r>
              <a:rPr lang="en-US" sz="22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Sheshai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, </a:t>
            </a:r>
            <a:r>
              <a:rPr lang="en-US" sz="22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Talmai</a:t>
            </a:r>
            <a:endParaRPr lang="en-US" sz="2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They report:    “The people are very large”   “They are too strong for us”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“We saw the </a:t>
            </a:r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Nephilim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and were like tiny grasshoppers by comparison”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   </a:t>
            </a:r>
            <a:r>
              <a:rPr lang="en-US" sz="2200" dirty="0">
                <a:latin typeface="Avenir Book" panose="02000503020000020003" pitchFamily="2" charset="0"/>
              </a:rPr>
              <a:t>[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Genesis 6</a:t>
            </a:r>
            <a:r>
              <a:rPr lang="en-US" sz="2200" dirty="0">
                <a:latin typeface="Avenir Book" panose="02000503020000020003" pitchFamily="2" charset="0"/>
              </a:rPr>
              <a:t>]</a:t>
            </a:r>
            <a:endParaRPr lang="en-US" sz="2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endParaRPr lang="en-US" sz="1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dirty="0">
                <a:latin typeface="Avenir Book" panose="02000503020000020003" pitchFamily="2" charset="0"/>
              </a:rPr>
              <a:t>Anak of </a:t>
            </a:r>
            <a:r>
              <a:rPr lang="en-US" sz="2200" dirty="0" err="1">
                <a:latin typeface="Avenir Book" panose="02000503020000020003" pitchFamily="2" charset="0"/>
              </a:rPr>
              <a:t>Anakim</a:t>
            </a:r>
            <a:r>
              <a:rPr lang="en-US" sz="2200" dirty="0">
                <a:latin typeface="Avenir Book" panose="02000503020000020003" pitchFamily="2" charset="0"/>
              </a:rPr>
              <a:t> – later comes Goliath “6 cubits + span” = 9ft 9in tall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Sam. 17:4</a:t>
            </a:r>
          </a:p>
          <a:p>
            <a:pPr algn="l"/>
            <a:endParaRPr lang="en-US" sz="1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Genesis 15:13-21 </a:t>
            </a:r>
            <a:r>
              <a:rPr lang="en-US" sz="2200" dirty="0">
                <a:latin typeface="Avenir Book" panose="02000503020000020003" pitchFamily="2" charset="0"/>
              </a:rPr>
              <a:t>GOD tells Abraham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your descendants enslaved for 400 years</a:t>
            </a: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		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then I will judge the oppressors  -   then the 4</a:t>
            </a:r>
            <a:r>
              <a:rPr lang="en-US" sz="2200" i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th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generation will return HERE!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dirty="0">
                <a:latin typeface="Avenir Book" panose="02000503020000020003" pitchFamily="2" charset="0"/>
              </a:rPr>
              <a:t>Satan has 40 decades/4 centuries to set up genetic obstacles to inherit Canaan</a:t>
            </a: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	This is why Joshua is instructed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Joshua 6, 11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killed all the inhabitants of the land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killed all </a:t>
            </a:r>
            <a:r>
              <a:rPr lang="en-US" sz="22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Anakim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, just a few left in Gaza, Gath, Ashdod </a:t>
            </a:r>
            <a:endParaRPr lang="en-US" sz="22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62E95-300F-4550-5473-498034FD2782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0098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609B2-710B-5857-504B-5563B77E2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A0886-F4BC-E637-2487-35BEA9F90B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F6E5B-A290-BED0-D40E-CFF287C615B3}"/>
              </a:ext>
            </a:extLst>
          </p:cNvPr>
          <p:cNvSpPr txBox="1"/>
          <p:nvPr/>
        </p:nvSpPr>
        <p:spPr>
          <a:xfrm>
            <a:off x="114651" y="308129"/>
            <a:ext cx="12065867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3:12-19    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Take care, brethren, that there not be in any one of you an evil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unbelieving heart that falls away from the living God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ut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encourage one another 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day 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after day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200" dirty="0">
                <a:latin typeface="Avenir Book" panose="02000503020000020003" pitchFamily="2" charset="0"/>
              </a:rPr>
              <a:t>[Paul uses verb form of Holy Spirit advocate-noun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παρακαλέω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blbGentium"/>
              </a:rPr>
              <a:t>para-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blbGentium"/>
              </a:rPr>
              <a:t>kaleo</a:t>
            </a:r>
            <a:r>
              <a:rPr lang="en-US" sz="2400" b="0" dirty="0">
                <a:effectLst/>
                <a:latin typeface="blbGentium"/>
              </a:rPr>
              <a:t>]</a:t>
            </a:r>
            <a:endParaRPr lang="en-US" sz="2400" i="1" dirty="0">
              <a:solidFill>
                <a:srgbClr val="0070C0"/>
              </a:solidFill>
              <a:latin typeface="blbGentium"/>
            </a:endParaRP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blbGentium"/>
              </a:rPr>
              <a:t>	</a:t>
            </a:r>
            <a:r>
              <a:rPr lang="en-US" sz="2200" i="1" dirty="0">
                <a:solidFill>
                  <a:srgbClr val="0070C0"/>
                </a:solidFill>
                <a:latin typeface="blbGentium"/>
              </a:rPr>
              <a:t>                             </a:t>
            </a:r>
            <a:r>
              <a:rPr lang="en-US" sz="2200" dirty="0">
                <a:latin typeface="Avenir Book" panose="02000503020000020003" pitchFamily="2" charset="0"/>
              </a:rPr>
              <a:t>like noun for Holy Spirit </a:t>
            </a:r>
            <a:r>
              <a:rPr lang="en-US" sz="2200" i="1" dirty="0">
                <a:latin typeface="Avenir Book" panose="02000503020000020003" pitchFamily="2" charset="0"/>
              </a:rPr>
              <a:t>as Our Advocate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παράκλητος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para-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kletos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endParaRPr lang="en-US" sz="14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as long as it is still called 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TODAY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so that none of you will be hardened by 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 deceitfulness of sin - for we have become </a:t>
            </a:r>
            <a:r>
              <a:rPr lang="en-US" sz="22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partakers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of Christ,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IF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we </a:t>
            </a:r>
            <a:r>
              <a:rPr lang="en-US" sz="22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hold fast 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 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beginning of our assurance firm until the end while it is said, 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TODAY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“IF”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you hear His voice do not harden your hearts as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when they </a:t>
            </a:r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provoked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me</a:t>
            </a:r>
          </a:p>
          <a:p>
            <a:pPr algn="l"/>
            <a:endParaRPr lang="en-US" sz="12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partakers is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μέτοχος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=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metachos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has the condition </a:t>
            </a:r>
            <a:r>
              <a:rPr lang="en-US" sz="2400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‘IF’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 we hold fast/persevere </a:t>
            </a:r>
          </a:p>
          <a:p>
            <a:pPr algn="l"/>
            <a:endParaRPr lang="en-US" sz="10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In the wilderness </a:t>
            </a:r>
            <a:r>
              <a:rPr lang="en-US" sz="240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Hebrews </a:t>
            </a:r>
            <a:r>
              <a:rPr lang="en-US" sz="2400" dirty="0">
                <a:latin typeface="Avenir Book" panose="02000503020000020003" pitchFamily="2" charset="0"/>
              </a:rPr>
              <a:t>complained/grumbled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”rather die in the desert”</a:t>
            </a:r>
          </a:p>
          <a:p>
            <a:pPr algn="l"/>
            <a:r>
              <a:rPr lang="en-US" sz="24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God’s judgment gives them that! </a:t>
            </a:r>
            <a:r>
              <a:rPr lang="en-US" sz="24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“your carcasses will die in the wilderness”</a:t>
            </a: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200" dirty="0">
                <a:latin typeface="Avenir Book" panose="02000503020000020003" pitchFamily="2" charset="0"/>
              </a:rPr>
              <a:t>Only Caleb + Joshua enter from that unbelieving generation [</a:t>
            </a:r>
            <a:r>
              <a:rPr lang="en-US" sz="2200" i="1" dirty="0">
                <a:latin typeface="Avenir Book" panose="02000503020000020003" pitchFamily="2" charset="0"/>
              </a:rPr>
              <a:t>under 20 in later</a:t>
            </a:r>
            <a:r>
              <a:rPr lang="en-US" sz="2200" dirty="0">
                <a:latin typeface="Avenir Book" panose="02000503020000020003" pitchFamily="2" charset="0"/>
              </a:rPr>
              <a:t>]</a:t>
            </a:r>
            <a:endParaRPr lang="en-US" sz="220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endParaRPr lang="en-US" sz="1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dirty="0">
                <a:effectLst/>
                <a:latin typeface="Avenir Book" panose="02000503020000020003" pitchFamily="2" charset="0"/>
              </a:rPr>
              <a:t>Reminds me of 1992 ‘spying out’ this building. Our Board was unified in seeing God’s plan, </a:t>
            </a:r>
          </a:p>
          <a:p>
            <a:pPr algn="l"/>
            <a:r>
              <a:rPr lang="en-US" sz="2200" b="1" i="1" dirty="0">
                <a:latin typeface="Avenir Book" panose="02000503020000020003" pitchFamily="2" charset="0"/>
              </a:rPr>
              <a:t>               however, </a:t>
            </a:r>
            <a:r>
              <a:rPr lang="en-US" sz="2200" dirty="0">
                <a:latin typeface="Avenir Book" panose="02000503020000020003" pitchFamily="2" charset="0"/>
              </a:rPr>
              <a:t>many complained/grumbled this building was a mistake, </a:t>
            </a:r>
          </a:p>
          <a:p>
            <a:pPr algn="l"/>
            <a:r>
              <a:rPr lang="en-US" sz="2200" b="1" i="1" dirty="0">
                <a:effectLst/>
                <a:latin typeface="Avenir Book" panose="02000503020000020003" pitchFamily="2" charset="0"/>
              </a:rPr>
              <a:t>	   “We should have stayed at Arlington or Pebble Hill”</a:t>
            </a:r>
          </a:p>
        </p:txBody>
      </p:sp>
    </p:spTree>
    <p:extLst>
      <p:ext uri="{BB962C8B-B14F-4D97-AF65-F5344CB8AC3E}">
        <p14:creationId xmlns:p14="http://schemas.microsoft.com/office/powerpoint/2010/main" val="353362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334B5-402C-2000-087D-CCA129790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B0325B-6387-8603-F04C-FF8F3AC5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E6D998-E388-269E-1928-8B54940934BF}"/>
              </a:ext>
            </a:extLst>
          </p:cNvPr>
          <p:cNvSpPr txBox="1"/>
          <p:nvPr/>
        </p:nvSpPr>
        <p:spPr>
          <a:xfrm>
            <a:off x="129334" y="1134846"/>
            <a:ext cx="11933331" cy="5524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become </a:t>
            </a:r>
            <a:r>
              <a:rPr lang="en-US" sz="22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partakers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of Christ,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IF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we </a:t>
            </a:r>
            <a:r>
              <a:rPr lang="en-US" sz="22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hold fast 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 beginning of our assurance firm until the end</a:t>
            </a:r>
          </a:p>
          <a:p>
            <a:pPr algn="l"/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TODAY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“IF”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you hear His voice do not harden your hearts as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when they </a:t>
            </a:r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provoked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me</a:t>
            </a:r>
          </a:p>
          <a:p>
            <a:pPr algn="l"/>
            <a:endParaRPr lang="en-US" sz="12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partakers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metachos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has </a:t>
            </a:r>
            <a:r>
              <a:rPr lang="en-US" sz="2400" dirty="0">
                <a:latin typeface="Avenir Book" panose="02000503020000020003" pitchFamily="2" charset="0"/>
              </a:rPr>
              <a:t>C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ondition </a:t>
            </a:r>
            <a:r>
              <a:rPr lang="en-US" sz="2400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‘IF’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 we hold fast/persevere</a:t>
            </a:r>
          </a:p>
          <a:p>
            <a:pPr algn="l"/>
            <a:endParaRPr lang="en-US" sz="2400" dirty="0">
              <a:latin typeface="Avenir Book" panose="02000503020000020003" pitchFamily="2" charset="0"/>
            </a:endParaRPr>
          </a:p>
          <a:p>
            <a:pPr algn="l"/>
            <a:r>
              <a:rPr lang="en-US" sz="2400" b="1" dirty="0">
                <a:latin typeface="Avenir Book" panose="02000503020000020003" pitchFamily="2" charset="0"/>
              </a:rPr>
              <a:t>It is NOT possible to lose one’s JUSTIFICATION 	</a:t>
            </a:r>
            <a:r>
              <a:rPr lang="en-US" sz="2400" i="1" dirty="0">
                <a:latin typeface="Avenir Book" panose="02000503020000020003" pitchFamily="2" charset="0"/>
              </a:rPr>
              <a:t>That’s sealed by Jesus</a:t>
            </a:r>
          </a:p>
          <a:p>
            <a:pPr algn="l"/>
            <a:endParaRPr lang="en-US" sz="1200" b="1" i="1" dirty="0"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b="1" dirty="0">
                <a:latin typeface="Avenir Book" panose="02000503020000020003" pitchFamily="2" charset="0"/>
              </a:rPr>
              <a:t>It IS possible to miss out on one’s INHERITANCE	</a:t>
            </a:r>
            <a:r>
              <a:rPr lang="en-US" sz="2400" i="1" dirty="0">
                <a:latin typeface="Avenir Book" panose="02000503020000020003" pitchFamily="2" charset="0"/>
              </a:rPr>
              <a:t>That is a reward/prize/crown</a:t>
            </a:r>
          </a:p>
          <a:p>
            <a:pPr algn="l"/>
            <a:endParaRPr lang="en-US" sz="900" b="1" i="1" dirty="0"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b="1" i="1" dirty="0"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</a:rPr>
              <a:t>The Hebrews were </a:t>
            </a:r>
            <a:r>
              <a:rPr lang="en-US" sz="2400" b="1" i="1" dirty="0">
                <a:solidFill>
                  <a:srgbClr val="FF0000"/>
                </a:solidFill>
                <a:latin typeface="Avenir Book" panose="02000503020000020003" pitchFamily="2" charset="0"/>
              </a:rPr>
              <a:t>redeemed by the blood of the Lamb</a:t>
            </a:r>
            <a:r>
              <a:rPr lang="en-US" sz="2400" dirty="0">
                <a:latin typeface="Avenir Book" panose="02000503020000020003" pitchFamily="2" charset="0"/>
              </a:rPr>
              <a:t> leaving bondage</a:t>
            </a:r>
          </a:p>
          <a:p>
            <a:pPr algn="l"/>
            <a:r>
              <a:rPr lang="en-US" sz="2400" b="1" dirty="0">
                <a:effectLst/>
                <a:latin typeface="Avenir Book" panose="02000503020000020003" pitchFamily="2" charset="0"/>
              </a:rPr>
              <a:t>	       s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o their salvation-justification is NOT at issue</a:t>
            </a:r>
          </a:p>
          <a:p>
            <a:pPr algn="l"/>
            <a:endParaRPr lang="en-US" sz="1200" dirty="0"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b="1" dirty="0"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</a:rPr>
              <a:t>However, they did not persevere, stay the course, finish well, and as a result</a:t>
            </a:r>
          </a:p>
          <a:p>
            <a:pPr algn="l"/>
            <a:r>
              <a:rPr lang="en-US" sz="2400" b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400" b="1" dirty="0">
                <a:latin typeface="Avenir Book" panose="02000503020000020003" pitchFamily="2" charset="0"/>
              </a:rPr>
              <a:t>       </a:t>
            </a:r>
            <a:r>
              <a:rPr lang="en-US" sz="2400" i="1" dirty="0">
                <a:latin typeface="Avenir Book" panose="02000503020000020003" pitchFamily="2" charset="0"/>
              </a:rPr>
              <a:t>they did not come into their full inheritance</a:t>
            </a:r>
          </a:p>
          <a:p>
            <a:pPr algn="l"/>
            <a:r>
              <a:rPr lang="en-US" sz="2400" dirty="0">
                <a:effectLst/>
                <a:latin typeface="Avenir Book" panose="02000503020000020003" pitchFamily="2" charset="0"/>
              </a:rPr>
              <a:t> </a:t>
            </a:r>
          </a:p>
          <a:p>
            <a:pPr algn="l"/>
            <a:endParaRPr lang="en-US" sz="10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</a:t>
            </a:r>
            <a:endParaRPr lang="en-US" sz="2200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467F5-5249-C025-4F98-C99D5A18CFA9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174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A2972-8AD3-4CA0-5000-2E8057A80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E31C0-5294-6BFA-0020-3C8B899AB6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869556-4E35-4F65-870A-C7AA9F857A4B}"/>
              </a:ext>
            </a:extLst>
          </p:cNvPr>
          <p:cNvSpPr txBox="1"/>
          <p:nvPr/>
        </p:nvSpPr>
        <p:spPr>
          <a:xfrm>
            <a:off x="228469" y="734014"/>
            <a:ext cx="11556625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dirty="0">
                <a:latin typeface="Avenir Book" panose="02000503020000020003" pitchFamily="2" charset="0"/>
              </a:rPr>
              <a:t>Opens up centuries-old DEBATE: </a:t>
            </a:r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Can you lose your salvation?</a:t>
            </a:r>
          </a:p>
          <a:p>
            <a:pPr algn="l"/>
            <a:endParaRPr lang="en-US" sz="1000" b="1" i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    </a:t>
            </a:r>
            <a:r>
              <a:rPr lang="en-US" sz="2200" dirty="0">
                <a:latin typeface="Avenir Book" panose="02000503020000020003" pitchFamily="2" charset="0"/>
              </a:rPr>
              <a:t>French J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ean Calvin 1550 “Limited Atonement” “Perseverance”  but NO free will</a:t>
            </a:r>
          </a:p>
          <a:p>
            <a:pPr algn="l"/>
            <a:r>
              <a:rPr lang="en-US" sz="2200" b="1" dirty="0">
                <a:latin typeface="Avenir Book" panose="02000503020000020003" pitchFamily="2" charset="0"/>
              </a:rPr>
              <a:t>	-   </a:t>
            </a:r>
          </a:p>
          <a:p>
            <a:pPr algn="l"/>
            <a:r>
              <a:rPr lang="en-US" sz="2200" b="1" dirty="0">
                <a:latin typeface="Avenir Book" panose="02000503020000020003" pitchFamily="2" charset="0"/>
              </a:rPr>
              <a:t>			</a:t>
            </a:r>
            <a:r>
              <a:rPr lang="en-US" sz="2200" dirty="0">
                <a:latin typeface="Avenir Book" panose="02000503020000020003" pitchFamily="2" charset="0"/>
              </a:rPr>
              <a:t>Dutch Jakob Hermann [‘Arminius] 1715 “Jesus died for ALL” </a:t>
            </a:r>
          </a:p>
          <a:p>
            <a:pPr algn="l"/>
            <a:r>
              <a:rPr lang="en-US" sz="2200" b="1" i="1" dirty="0">
                <a:latin typeface="Avenir Book" panose="02000503020000020003" pitchFamily="2" charset="0"/>
              </a:rPr>
              <a:t>				                                  but might not </a:t>
            </a:r>
            <a:r>
              <a:rPr lang="en-US" sz="2200" dirty="0">
                <a:latin typeface="Avenir Book" panose="02000503020000020003" pitchFamily="2" charset="0"/>
              </a:rPr>
              <a:t>Persevere IN free will</a:t>
            </a:r>
          </a:p>
          <a:p>
            <a:pPr algn="l"/>
            <a:endParaRPr lang="en-US" sz="2200" dirty="0">
              <a:effectLst/>
              <a:latin typeface="Avenir Book" panose="02000503020000020003" pitchFamily="2" charset="0"/>
            </a:endParaRPr>
          </a:p>
          <a:p>
            <a:pPr algn="l"/>
            <a:endParaRPr lang="en-US" sz="2800" dirty="0"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b="1" i="1" dirty="0">
                <a:effectLst/>
                <a:latin typeface="Avenir Book" panose="02000503020000020003" pitchFamily="2" charset="0"/>
              </a:rPr>
              <a:t>“Hey Pastor Chuck, does the Bible teach Calvinism or Arminianism?”  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    Answer: “YES”</a:t>
            </a: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	1]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God’s extratemporal foreknowledge means He already knows who chooses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2] 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 ‘Overcomers’ 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= </a:t>
            </a:r>
            <a:r>
              <a:rPr lang="el-GR" sz="2200" b="0" i="0" dirty="0" err="1">
                <a:solidFill>
                  <a:srgbClr val="0A0A0A"/>
                </a:solidFill>
                <a:effectLst/>
                <a:latin typeface="blbGentium"/>
              </a:rPr>
              <a:t>νικάω</a:t>
            </a:r>
            <a:r>
              <a:rPr lang="en-US" sz="22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200" b="0" i="1" dirty="0" err="1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nikao</a:t>
            </a:r>
            <a:endParaRPr lang="en-US" sz="220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- </a:t>
            </a:r>
            <a:r>
              <a:rPr lang="en-US" sz="22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James 1:12  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steadfast, stand the test, crown of life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-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2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 John 4:4  5:5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who overcomes? The one who BELIEVES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- </a:t>
            </a:r>
            <a:r>
              <a:rPr lang="en-US" sz="22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Rev. 3:21 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 one who overcomes will sit on my throne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-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Rev. 3:5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the one who overcomes clothed in white garments</a:t>
            </a:r>
            <a:endParaRPr lang="en-US" sz="220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-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John 16:33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has overcome the world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</a:t>
            </a:r>
            <a:r>
              <a:rPr lang="en-US" sz="22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- Romans 8:31-39 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we are more than overcomers</a:t>
            </a:r>
            <a:endParaRPr lang="en-US" sz="2200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70150-2986-1257-2A0A-E00B215E64F7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B618E-3693-D28C-E776-9E4206FA8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60" y="1185612"/>
            <a:ext cx="1258909" cy="1729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A99D14-3FFB-810B-C7D2-E36F1AEE3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9735" y="1653643"/>
            <a:ext cx="143757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8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D0521-9489-2D83-D5CA-077517CCA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1E9866-5DC8-BE87-9911-06C2E1C798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18CB31-9DEA-3514-5E88-490245320DE1}"/>
              </a:ext>
            </a:extLst>
          </p:cNvPr>
          <p:cNvSpPr txBox="1"/>
          <p:nvPr/>
        </p:nvSpPr>
        <p:spPr>
          <a:xfrm>
            <a:off x="638827" y="857056"/>
            <a:ext cx="11662423" cy="5316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500"/>
              </a:spcBef>
            </a:pPr>
            <a:r>
              <a:rPr lang="en-US" sz="2200" b="0" dirty="0">
                <a:effectLst/>
                <a:latin typeface="Avenir Book" panose="02000503020000020003" pitchFamily="2" charset="0"/>
              </a:rPr>
              <a:t>Paul uses the term “REST” for receiving that inheritanc</a:t>
            </a:r>
            <a:r>
              <a:rPr lang="en-US" sz="2200" dirty="0">
                <a:latin typeface="Avenir Book" panose="02000503020000020003" pitchFamily="2" charset="0"/>
              </a:rPr>
              <a:t>e</a:t>
            </a:r>
          </a:p>
          <a:p>
            <a:pPr algn="l">
              <a:spcBef>
                <a:spcPts val="1500"/>
              </a:spcBef>
            </a:pPr>
            <a:r>
              <a:rPr lang="en-US" sz="2200" b="0" dirty="0">
                <a:effectLst/>
                <a:latin typeface="Avenir Book" panose="02000503020000020003" pitchFamily="2" charset="0"/>
              </a:rPr>
              <a:t>		       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κατάπαυσις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kata-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pausis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final inheritance due to someone</a:t>
            </a:r>
          </a:p>
          <a:p>
            <a:pPr algn="l">
              <a:spcBef>
                <a:spcPts val="1500"/>
              </a:spcBef>
            </a:pPr>
            <a:r>
              <a:rPr lang="en-US" sz="2200" dirty="0">
                <a:latin typeface="Avenir Book" panose="02000503020000020003" pitchFamily="2" charset="0"/>
              </a:rPr>
              <a:t>This is not </a:t>
            </a:r>
            <a:r>
              <a:rPr lang="en-US" sz="22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shabbat</a:t>
            </a:r>
            <a:r>
              <a:rPr lang="en-US" sz="2200" i="1" dirty="0">
                <a:latin typeface="Avenir Book" panose="02000503020000020003" pitchFamily="2" charset="0"/>
              </a:rPr>
              <a:t> </a:t>
            </a:r>
            <a:r>
              <a:rPr lang="en-US" sz="2200" dirty="0">
                <a:latin typeface="Avenir Book" panose="02000503020000020003" pitchFamily="2" charset="0"/>
              </a:rPr>
              <a:t>rest from work, taking a break. This is arriving at a permanent comfort.</a:t>
            </a:r>
            <a:endParaRPr lang="en-US" sz="2200" b="0" dirty="0">
              <a:effectLst/>
              <a:latin typeface="Avenir Book" panose="02000503020000020003" pitchFamily="2" charset="0"/>
            </a:endParaRPr>
          </a:p>
          <a:p>
            <a:pPr algn="l">
              <a:spcBef>
                <a:spcPts val="1500"/>
              </a:spcBef>
            </a:pPr>
            <a:r>
              <a:rPr lang="en-US" sz="2200" b="1" dirty="0">
                <a:latin typeface="Avenir Book" panose="02000503020000020003" pitchFamily="2" charset="0"/>
              </a:rPr>
              <a:t>1</a:t>
            </a:r>
            <a:r>
              <a:rPr lang="en-US" sz="2200" b="1" baseline="30000" dirty="0">
                <a:latin typeface="Avenir Book" panose="02000503020000020003" pitchFamily="2" charset="0"/>
              </a:rPr>
              <a:t>st</a:t>
            </a:r>
            <a:r>
              <a:rPr lang="en-US" sz="2200" b="1" dirty="0">
                <a:latin typeface="Avenir Book" panose="02000503020000020003" pitchFamily="2" charset="0"/>
              </a:rPr>
              <a:t> Century AD </a:t>
            </a:r>
            <a:r>
              <a:rPr lang="en-US" sz="2200" dirty="0">
                <a:latin typeface="Avenir Book" panose="02000503020000020003" pitchFamily="2" charset="0"/>
              </a:rPr>
              <a:t>Hebrews who believed the Gospel then turned from Judaism and</a:t>
            </a: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once baptized to identify with Jesus’ resurrection, there is NO need for keeping the Law</a:t>
            </a:r>
          </a:p>
          <a:p>
            <a:pPr algn="l"/>
            <a:r>
              <a:rPr lang="en-US" sz="2200" i="1" dirty="0">
                <a:latin typeface="Avenir Book" panose="02000503020000020003" pitchFamily="2" charset="0"/>
              </a:rPr>
              <a:t>   however, </a:t>
            </a:r>
            <a:r>
              <a:rPr lang="en-US" sz="2200" dirty="0">
                <a:latin typeface="Avenir Book" panose="02000503020000020003" pitchFamily="2" charset="0"/>
              </a:rPr>
              <a:t>many became disillusioned and “slipped away” out of ‘unbelief’ to return back</a:t>
            </a:r>
          </a:p>
          <a:p>
            <a:pPr algn="l"/>
            <a:r>
              <a:rPr lang="en-US" sz="2200" i="1" dirty="0">
                <a:latin typeface="Avenir Book" panose="02000503020000020003" pitchFamily="2" charset="0"/>
              </a:rPr>
              <a:t>   </a:t>
            </a:r>
            <a:r>
              <a:rPr lang="en-US" sz="2200" dirty="0">
                <a:latin typeface="Avenir Book" panose="02000503020000020003" pitchFamily="2" charset="0"/>
              </a:rPr>
              <a:t>to the trying to keep the Law thru religious rituals and works.</a:t>
            </a:r>
          </a:p>
          <a:p>
            <a:pPr algn="l"/>
            <a:endParaRPr lang="en-US" sz="2200" i="1" dirty="0">
              <a:latin typeface="Avenir Book" panose="02000503020000020003" pitchFamily="2" charset="0"/>
            </a:endParaRP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The ”REST” promised them is not a temporary break from work, but </a:t>
            </a: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         </a:t>
            </a:r>
            <a:r>
              <a:rPr lang="en-US" sz="2200" b="1" i="1" dirty="0">
                <a:latin typeface="Avenir Book" panose="02000503020000020003" pitchFamily="2" charset="0"/>
              </a:rPr>
              <a:t>RESTING </a:t>
            </a:r>
            <a:r>
              <a:rPr lang="en-US" sz="2200" dirty="0">
                <a:latin typeface="Avenir Book" panose="02000503020000020003" pitchFamily="2" charset="0"/>
              </a:rPr>
              <a:t>in God’s promise of salvation thru Jesus at Calvary, no works required!</a:t>
            </a: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		      Not sacrifices, diet, circumcision, prayers, washings, feasts, tithes . . . .</a:t>
            </a:r>
          </a:p>
          <a:p>
            <a:pPr algn="l"/>
            <a:endParaRPr lang="en-US" sz="1200" dirty="0">
              <a:latin typeface="Avenir Book" panose="02000503020000020003" pitchFamily="2" charset="0"/>
            </a:endParaRP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But that ”REST” is conditional on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IF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we 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hold fast 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our assurance firm until the end </a:t>
            </a:r>
          </a:p>
          <a:p>
            <a:pPr algn="l"/>
            <a:endParaRPr lang="en-US" sz="22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0B736-F48E-6901-2163-F1F2801C35F4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179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94DAD-48BA-8668-CC2E-0A4D81300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1196F-9F0A-CB39-303C-75F013A8B7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54B50C-3D98-CE7A-9D36-ACFE0E2C465B}"/>
              </a:ext>
            </a:extLst>
          </p:cNvPr>
          <p:cNvSpPr txBox="1"/>
          <p:nvPr/>
        </p:nvSpPr>
        <p:spPr>
          <a:xfrm>
            <a:off x="200417" y="744322"/>
            <a:ext cx="11460189" cy="487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3:16-19 </a:t>
            </a:r>
            <a:r>
              <a:rPr lang="en-US" sz="2200" b="1" dirty="0">
                <a:latin typeface="Avenir Book" panose="02000503020000020003" pitchFamily="2" charset="0"/>
              </a:rPr>
              <a:t>has 3 Questions + 3 Answers:</a:t>
            </a:r>
          </a:p>
          <a:p>
            <a:pPr algn="l"/>
            <a:endParaRPr lang="en-US" sz="12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>
                <a:latin typeface="Avenir Book" panose="02000503020000020003" pitchFamily="2" charset="0"/>
              </a:rPr>
              <a:t>Q1: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who provoked God when they had heard?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200" b="1" dirty="0">
                <a:latin typeface="Avenir Book" panose="02000503020000020003" pitchFamily="2" charset="0"/>
              </a:rPr>
              <a:t>A1: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indeed, did not all those who 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came out of Egypt led by Moses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- a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nd </a:t>
            </a:r>
            <a:r>
              <a:rPr lang="en-US" sz="2200" b="1" dirty="0">
                <a:effectLst/>
                <a:latin typeface="Avenir Book" panose="02000503020000020003" pitchFamily="2" charset="0"/>
              </a:rPr>
              <a:t>Q2: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with whom was He angry for 40 years? 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>
                <a:latin typeface="Avenir Book" panose="02000503020000020003" pitchFamily="2" charset="0"/>
              </a:rPr>
              <a:t>A2: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those who sinned, whose bodies fell in the wilderness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- </a:t>
            </a:r>
            <a:r>
              <a:rPr lang="en-US" sz="2200" b="1" dirty="0">
                <a:latin typeface="Avenir Book" panose="02000503020000020003" pitchFamily="2" charset="0"/>
              </a:rPr>
              <a:t>Q3: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nd to whom 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	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did He swear that they would not enter His rest? - </a:t>
            </a:r>
            <a:r>
              <a:rPr lang="en-US" sz="2200" b="1" dirty="0">
                <a:effectLst/>
                <a:latin typeface="Avenir Book" panose="02000503020000020003" pitchFamily="2" charset="0"/>
              </a:rPr>
              <a:t>A3: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but to those who were 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disobedient, so we see that they were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not able to enter 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because of unbelief</a:t>
            </a:r>
          </a:p>
          <a:p>
            <a:pPr algn="l"/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Paul uses the Exodus as “type” “foreshadow” of justified/saved from bondage of sin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  </a:t>
            </a:r>
            <a:r>
              <a:rPr lang="en-US" sz="2200" dirty="0">
                <a:latin typeface="Avenir Book" panose="02000503020000020003" pitchFamily="2" charset="0"/>
              </a:rPr>
              <a:t>then comes “falling away” “unbelief” and consequence of </a:t>
            </a:r>
            <a:r>
              <a:rPr lang="en-US" sz="2300" b="1" i="1" dirty="0">
                <a:latin typeface="Avenir Book" panose="02000503020000020003" pitchFamily="2" charset="0"/>
              </a:rPr>
              <a:t>NOT entering in</a:t>
            </a:r>
          </a:p>
          <a:p>
            <a:pPr algn="l"/>
            <a:r>
              <a:rPr lang="en-US" sz="2200" b="0" dirty="0">
                <a:effectLst/>
                <a:latin typeface="Avenir Book" panose="02000503020000020003" pitchFamily="2" charset="0"/>
              </a:rPr>
              <a:t>                    they repent and are forgiven - 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but still </a:t>
            </a:r>
            <a:r>
              <a:rPr lang="en-US" sz="2400" b="1" dirty="0">
                <a:latin typeface="Avenir Book" panose="02000503020000020003" pitchFamily="2" charset="0"/>
              </a:rPr>
              <a:t>lose their inheritance</a:t>
            </a:r>
            <a:r>
              <a:rPr lang="en-US" sz="2200" dirty="0">
                <a:latin typeface="Avenir Book" panose="02000503020000020003" pitchFamily="2" charset="0"/>
              </a:rPr>
              <a:t>!</a:t>
            </a:r>
          </a:p>
          <a:p>
            <a:pPr algn="l"/>
            <a:r>
              <a:rPr lang="en-US" sz="2200" b="0" dirty="0">
                <a:effectLst/>
                <a:latin typeface="Avenir Book" panose="02000503020000020003" pitchFamily="2" charset="0"/>
              </a:rPr>
              <a:t>		     Paul uses the term “REST” for receiving that inheritance</a:t>
            </a:r>
          </a:p>
          <a:p>
            <a:pPr algn="l"/>
            <a:endParaRPr lang="en-US" sz="900" b="0" dirty="0"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MOSES </a:t>
            </a:r>
            <a:r>
              <a:rPr lang="en-US" sz="2200" i="1" dirty="0">
                <a:latin typeface="Avenir Book" panose="02000503020000020003" pitchFamily="2" charset="0"/>
              </a:rPr>
              <a:t>also </a:t>
            </a:r>
            <a:r>
              <a:rPr lang="en-US" sz="2200" b="1" i="1" dirty="0">
                <a:solidFill>
                  <a:srgbClr val="FF0000"/>
                </a:solidFill>
                <a:latin typeface="Avenir Book" panose="02000503020000020003" pitchFamily="2" charset="0"/>
              </a:rPr>
              <a:t>did not enter into that rest </a:t>
            </a:r>
            <a:r>
              <a:rPr lang="en-US" sz="2200" i="1" dirty="0">
                <a:latin typeface="Avenir Book" panose="02000503020000020003" pitchFamily="2" charset="0"/>
              </a:rPr>
              <a:t>. . . </a:t>
            </a:r>
            <a:r>
              <a:rPr lang="en-US" sz="2200" b="1" i="1" dirty="0">
                <a:latin typeface="Avenir Book" panose="02000503020000020003" pitchFamily="2" charset="0"/>
              </a:rPr>
              <a:t>but he was most certainly saved/justified</a:t>
            </a:r>
          </a:p>
          <a:p>
            <a:pPr algn="l"/>
            <a:r>
              <a:rPr lang="en-US" sz="2200" b="0" i="1" dirty="0">
                <a:effectLst/>
                <a:latin typeface="Avenir Book" panose="02000503020000020003" pitchFamily="2" charset="0"/>
              </a:rPr>
              <a:t>	  because he is present with Jesus and Elijah on the mount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</a:t>
            </a:r>
            <a:r>
              <a:rPr lang="en-US" sz="22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Matthew 17  Mark 9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]</a:t>
            </a:r>
            <a:endParaRPr lang="en-US" sz="2200" b="0" i="1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9928D-134B-1C4C-18F5-8DC228C7D922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8863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EBF16-38D3-479C-5C1C-C2B9D12F3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DDCD53-1F34-8E33-9FFA-209E69609B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6383FB-F6E6-B87E-355F-0166F8CA3A98}"/>
              </a:ext>
            </a:extLst>
          </p:cNvPr>
          <p:cNvSpPr txBox="1"/>
          <p:nvPr/>
        </p:nvSpPr>
        <p:spPr>
          <a:xfrm>
            <a:off x="275573" y="882108"/>
            <a:ext cx="1174449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Deut. 2:14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it took 38 years for that unbelieving generation to die off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 algn="l"/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Numbers 14:34  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40 years for God’s judgment </a:t>
            </a:r>
            <a:r>
              <a:rPr lang="en-US" sz="2300" dirty="0">
                <a:latin typeface="Avenir Book" panose="02000503020000020003" pitchFamily="2" charset="0"/>
              </a:rPr>
              <a:t>[1 year per day spying the land]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endParaRPr lang="en-US" sz="23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endParaRPr lang="en-US" sz="23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 - 11days from Passover in Goshen and start Exodus until Mt. Sinai.</a:t>
            </a: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 - 22 unique stops over 2 years from Mt. Sinai until Kadesh Barnea.</a:t>
            </a: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 - </a:t>
            </a:r>
            <a:r>
              <a:rPr lang="en-US" sz="2300" dirty="0">
                <a:highlight>
                  <a:srgbClr val="FFFF00"/>
                </a:highlight>
                <a:latin typeface="Avenir Book" panose="02000503020000020003" pitchFamily="2" charset="0"/>
              </a:rPr>
              <a:t>38 years </a:t>
            </a:r>
            <a:r>
              <a:rPr lang="en-US" sz="2300" dirty="0">
                <a:latin typeface="Avenir Book" panose="02000503020000020003" pitchFamily="2" charset="0"/>
              </a:rPr>
              <a:t>from God’s judgment then equals 40 years total in the wilderness.</a:t>
            </a:r>
          </a:p>
          <a:p>
            <a:pPr algn="l"/>
            <a:endParaRPr lang="en-US" sz="2300" dirty="0">
              <a:latin typeface="Avenir Book" panose="02000503020000020003" pitchFamily="2" charset="0"/>
            </a:endParaRPr>
          </a:p>
          <a:p>
            <a:pPr algn="l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</a:t>
            </a:r>
            <a:r>
              <a:rPr lang="en-US" sz="2300" dirty="0">
                <a:latin typeface="Avenir Book" panose="02000503020000020003" pitchFamily="2" charset="0"/>
              </a:rPr>
              <a:t>Similar </a:t>
            </a:r>
            <a:r>
              <a:rPr lang="en-US" sz="2300" dirty="0">
                <a:highlight>
                  <a:srgbClr val="FFFF00"/>
                </a:highlight>
                <a:latin typeface="Avenir Book" panose="02000503020000020003" pitchFamily="2" charset="0"/>
              </a:rPr>
              <a:t>38 years </a:t>
            </a:r>
            <a:r>
              <a:rPr lang="en-US" sz="2300" dirty="0">
                <a:latin typeface="Avenir Book" panose="02000503020000020003" pitchFamily="2" charset="0"/>
              </a:rPr>
              <a:t>from Jesus’ resurrection to complete Gospel message</a:t>
            </a:r>
          </a:p>
          <a:p>
            <a:pPr algn="l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</a:t>
            </a:r>
            <a:r>
              <a:rPr lang="en-US" sz="2300" dirty="0">
                <a:latin typeface="Avenir Book" panose="02000503020000020003" pitchFamily="2" charset="0"/>
              </a:rPr>
              <a:t>in 32 AD until</a:t>
            </a:r>
            <a:r>
              <a:rPr lang="en-US" sz="2300" b="1" dirty="0">
                <a:latin typeface="Avenir Book" panose="02000503020000020003" pitchFamily="2" charset="0"/>
              </a:rPr>
              <a:t> the end of the Temple era </a:t>
            </a:r>
            <a:r>
              <a:rPr lang="en-US" sz="2300" dirty="0">
                <a:latin typeface="Avenir Book" panose="02000503020000020003" pitchFamily="2" charset="0"/>
              </a:rPr>
              <a:t>destroyed in 70 AD</a:t>
            </a:r>
          </a:p>
          <a:p>
            <a:pPr algn="l"/>
            <a:r>
              <a:rPr lang="en-US" sz="2300" b="1" i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latin typeface="Avenir Book" panose="02000503020000020003" pitchFamily="2" charset="0"/>
              </a:rPr>
              <a:t>       </a:t>
            </a:r>
            <a:r>
              <a:rPr lang="en-US" sz="2300" i="1" dirty="0">
                <a:latin typeface="Avenir Book" panose="02000503020000020003" pitchFamily="2" charset="0"/>
              </a:rPr>
              <a:t>Analogous to Promised Messiah given but that generation died off to 70AD?</a:t>
            </a:r>
          </a:p>
          <a:p>
            <a:pPr algn="l"/>
            <a:endParaRPr lang="en-US" sz="1200" b="1" i="1" dirty="0"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b="1" dirty="0">
                <a:latin typeface="Avenir Book" panose="02000503020000020003" pitchFamily="2" charset="0"/>
              </a:rPr>
              <a:t>Paul </a:t>
            </a:r>
            <a:r>
              <a:rPr lang="en-US" sz="2300" dirty="0">
                <a:latin typeface="Avenir Book" panose="02000503020000020003" pitchFamily="2" charset="0"/>
              </a:rPr>
              <a:t>cites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Psalm 95:10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the Lord said He loathed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“that” generation </a:t>
            </a:r>
            <a:r>
              <a:rPr lang="en-US" sz="2300" dirty="0">
                <a:latin typeface="Avenir Book" panose="02000503020000020003" pitchFamily="2" charset="0"/>
              </a:rPr>
              <a:t>of the Exodus</a:t>
            </a: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        Paul skillfully changes pronoun to “this” generation TO INCLUDE 1</a:t>
            </a:r>
            <a:r>
              <a:rPr lang="en-US" sz="2300" baseline="30000" dirty="0">
                <a:latin typeface="Avenir Book" panose="02000503020000020003" pitchFamily="2" charset="0"/>
              </a:rPr>
              <a:t>ST</a:t>
            </a:r>
            <a:r>
              <a:rPr lang="en-US" sz="2300" dirty="0">
                <a:latin typeface="Avenir Book" panose="02000503020000020003" pitchFamily="2" charset="0"/>
              </a:rPr>
              <a:t> CENTURY AD </a:t>
            </a:r>
            <a:endParaRPr lang="en-US" sz="2200" b="1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0CDDF-DAAE-E01C-6E71-68A6FC02EFE7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232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31701-4C92-CD0F-34D1-1E9EB7DFD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CFE60-6807-D733-7412-3F7134F63D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FC3208-7253-CA8E-1D3E-C83B6D94B289}"/>
              </a:ext>
            </a:extLst>
          </p:cNvPr>
          <p:cNvSpPr txBox="1"/>
          <p:nvPr/>
        </p:nvSpPr>
        <p:spPr>
          <a:xfrm>
            <a:off x="189992" y="844530"/>
            <a:ext cx="11602856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4:1-3 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therefore, let us fear  -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IF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while a promise remains of entering His rest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any one of you </a:t>
            </a:r>
            <a:r>
              <a:rPr lang="en-US" sz="22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may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seem to have come short of it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- for indeed we 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have had good news 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[Gospel]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preached to us, just as they did also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but the word they heard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did not profit them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because it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[justified-salvation]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not united by faith in those who heard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f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or we who have believed enter that rest, just as He has said . . . .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			                </a:t>
            </a:r>
            <a:r>
              <a:rPr lang="en-US" sz="2200" dirty="0">
                <a:latin typeface="Avenir Book" panose="02000503020000020003" pitchFamily="2" charset="0"/>
              </a:rPr>
              <a:t>[continue next week]</a:t>
            </a:r>
          </a:p>
          <a:p>
            <a:pPr algn="l"/>
            <a:r>
              <a:rPr lang="en-US" sz="2200" dirty="0">
                <a:effectLst/>
                <a:latin typeface="Avenir Book" panose="02000503020000020003" pitchFamily="2" charset="0"/>
              </a:rPr>
              <a:t>The Promise of inheritance is there, so don’t </a:t>
            </a:r>
            <a:r>
              <a:rPr lang="en-US" sz="2200" b="1" i="1" dirty="0">
                <a:effectLst/>
                <a:latin typeface="Avenir Book" panose="02000503020000020003" pitchFamily="2" charset="0"/>
              </a:rPr>
              <a:t>come up short</a:t>
            </a:r>
          </a:p>
          <a:p>
            <a:pPr algn="l"/>
            <a:r>
              <a:rPr lang="en-US" sz="2200" b="1" i="1" dirty="0">
                <a:effectLst/>
                <a:latin typeface="Avenir Book" panose="02000503020000020003" pitchFamily="2" charset="0"/>
              </a:rPr>
              <a:t>      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Back to Paul’s 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running the race,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staying 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 course, finishing well</a:t>
            </a:r>
            <a:endParaRPr lang="en-US" sz="2200" dirty="0"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      </a:t>
            </a:r>
            <a:r>
              <a:rPr lang="en-US" sz="2200" dirty="0">
                <a:latin typeface="Avenir Book" panose="02000503020000020003" pitchFamily="2" charset="0"/>
              </a:rPr>
              <a:t>Paul is once again reminding his fellow-believer brothers in the Hebrew nation</a:t>
            </a:r>
          </a:p>
          <a:p>
            <a:pPr algn="l"/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latin typeface="Avenir Book" panose="02000503020000020003" pitchFamily="2" charset="0"/>
              </a:rPr>
              <a:t>SUMMARY:  </a:t>
            </a:r>
            <a:r>
              <a:rPr lang="en-US" sz="2400" dirty="0">
                <a:latin typeface="Avenir Book" panose="02000503020000020003" pitchFamily="2" charset="0"/>
              </a:rPr>
              <a:t>You came to faith in Jesus and were Justified [saved from sin]</a:t>
            </a:r>
          </a:p>
          <a:p>
            <a:pPr algn="l"/>
            <a:r>
              <a:rPr lang="en-US" sz="2400" i="1" dirty="0">
                <a:latin typeface="Avenir Book" panose="02000503020000020003" pitchFamily="2" charset="0"/>
              </a:rPr>
              <a:t>		          Now it is time to press in during sanctification process</a:t>
            </a:r>
          </a:p>
          <a:p>
            <a:pPr algn="l"/>
            <a:endParaRPr lang="en-US" sz="900" b="1" i="1" dirty="0">
              <a:latin typeface="Avenir Book" panose="02000503020000020003" pitchFamily="2" charset="0"/>
            </a:endParaRPr>
          </a:p>
          <a:p>
            <a:pPr algn="l"/>
            <a:r>
              <a:rPr lang="en-US" sz="2400" b="1" dirty="0">
                <a:latin typeface="Avenir Book" panose="02000503020000020003" pitchFamily="2" charset="0"/>
              </a:rPr>
              <a:t>Best Reminder of Bema: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Matt. 25:14-30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what did you do with what was entrusted?</a:t>
            </a: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Romans 14:10  1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Corin. 3:10-4:5  2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Corin. 5:10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we will ALL stand before 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‘bema’</a:t>
            </a:r>
            <a:endParaRPr lang="en-US" sz="2200" i="1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FB689-F2F7-8302-A081-E99CF758E0D3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8057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9A1CC-CA28-9748-0C86-A1B8E1620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909CF-3272-8F69-38EC-10333D061B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82C00-9AD7-0475-06BD-FF933A906CCE}"/>
              </a:ext>
            </a:extLst>
          </p:cNvPr>
          <p:cNvSpPr txBox="1"/>
          <p:nvPr/>
        </p:nvSpPr>
        <p:spPr>
          <a:xfrm>
            <a:off x="3255979" y="747131"/>
            <a:ext cx="7772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52FB44-1D56-35C5-7B17-79BAF84B021F}"/>
              </a:ext>
            </a:extLst>
          </p:cNvPr>
          <p:cNvSpPr txBox="1"/>
          <p:nvPr/>
        </p:nvSpPr>
        <p:spPr>
          <a:xfrm>
            <a:off x="0" y="2080393"/>
            <a:ext cx="3503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     NEXT WEEK</a:t>
            </a:r>
          </a:p>
          <a:p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 Hebrews 4:4-11</a:t>
            </a:r>
          </a:p>
        </p:txBody>
      </p:sp>
    </p:spTree>
    <p:extLst>
      <p:ext uri="{BB962C8B-B14F-4D97-AF65-F5344CB8AC3E}">
        <p14:creationId xmlns:p14="http://schemas.microsoft.com/office/powerpoint/2010/main" val="240624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7FFBA-E7DB-00E1-AB9A-62A06E96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84C2E-6693-7284-4B4B-1704B3E194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1FD579-D964-B7F1-26CB-2296F9402087}"/>
              </a:ext>
            </a:extLst>
          </p:cNvPr>
          <p:cNvSpPr txBox="1"/>
          <p:nvPr/>
        </p:nvSpPr>
        <p:spPr>
          <a:xfrm>
            <a:off x="490653" y="0"/>
            <a:ext cx="10413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         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blbGentium"/>
              </a:rPr>
              <a:t>  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“hay-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brai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os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”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3266F-1859-C070-119D-FC76BB851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570" y="4326417"/>
            <a:ext cx="1648356" cy="661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D59FDF-CDB5-8352-39A4-569D4F0C05CA}"/>
              </a:ext>
            </a:extLst>
          </p:cNvPr>
          <p:cNvSpPr txBox="1"/>
          <p:nvPr/>
        </p:nvSpPr>
        <p:spPr>
          <a:xfrm>
            <a:off x="377919" y="1366047"/>
            <a:ext cx="1162702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Last Week / Session-5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Paul drives home the key point that Jesus HAD to be a man like you and me</a:t>
            </a: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        because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He dies on Calvary because our sin was put on Him. And He was</a:t>
            </a: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       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literally resurrected from being physically dead.  He did not die for angels.</a:t>
            </a:r>
          </a:p>
          <a:p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        Jesus then has holy brothers, who are </a:t>
            </a:r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“partakers”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with Him, and He is then</a:t>
            </a:r>
          </a:p>
          <a:p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        THE One true Apostle to the Hebrews.</a:t>
            </a: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   </a:t>
            </a:r>
          </a:p>
          <a:p>
            <a:endParaRPr lang="en-US" sz="10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Notes and                              Video at  </a:t>
            </a:r>
            <a:r>
              <a:rPr lang="en-US" sz="3200" i="1" dirty="0">
                <a:solidFill>
                  <a:srgbClr val="0070C0"/>
                </a:solidFill>
                <a:cs typeface="Arial" panose="020B0604020202020204" pitchFamily="34" charset="0"/>
              </a:rPr>
              <a:t>NewtonFIO.com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63A7FE-0EDD-DC06-B0E3-42F6C1248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712" y="4182922"/>
            <a:ext cx="867408" cy="8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7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52992-68D4-21CB-D812-E6D1F2390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EFDC0-5F19-BD15-FC25-8E4CAAB41D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F22E79-66A5-43CF-4DEA-E0FD3A397890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2C52A-6AD4-10F5-46DE-4E35429E2DA7}"/>
              </a:ext>
            </a:extLst>
          </p:cNvPr>
          <p:cNvSpPr txBox="1"/>
          <p:nvPr/>
        </p:nvSpPr>
        <p:spPr>
          <a:xfrm>
            <a:off x="367990" y="911032"/>
            <a:ext cx="998093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i="1" dirty="0">
                <a:latin typeface="Avenir Book" panose="02000503020000020003" pitchFamily="2" charset="0"/>
              </a:rPr>
              <a:t>Cessation vs. Continuation </a:t>
            </a:r>
            <a:r>
              <a:rPr lang="en-US" sz="2200" dirty="0">
                <a:latin typeface="Avenir Book" panose="02000503020000020003" pitchFamily="2" charset="0"/>
              </a:rPr>
              <a:t> 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2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 Corinthians 12:1-31 </a:t>
            </a:r>
            <a:r>
              <a:rPr lang="en-US" sz="2200" b="1" dirty="0">
                <a:latin typeface="Avenir Book" panose="02000503020000020003" pitchFamily="2" charset="0"/>
              </a:rPr>
              <a:t>Paul clearly states</a:t>
            </a:r>
          </a:p>
          <a:p>
            <a:pPr algn="l"/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     </a:t>
            </a:r>
            <a:r>
              <a:rPr lang="en-US" sz="2300" b="1" i="1" dirty="0">
                <a:solidFill>
                  <a:srgbClr val="0070C0"/>
                </a:solidFill>
              </a:rPr>
              <a:t>concerning spiritual gifts </a:t>
            </a:r>
          </a:p>
          <a:p>
            <a:pPr algn="l"/>
            <a:r>
              <a:rPr lang="en-US" sz="2300" b="1" i="1" dirty="0">
                <a:solidFill>
                  <a:srgbClr val="0070C0"/>
                </a:solidFill>
              </a:rPr>
              <a:t>				I don’t want you to be unaware!!</a:t>
            </a:r>
            <a:endParaRPr lang="en-US" sz="2300" b="1" dirty="0">
              <a:solidFill>
                <a:srgbClr val="0070C0"/>
              </a:solidFill>
            </a:endParaRPr>
          </a:p>
          <a:p>
            <a:pPr algn="l"/>
            <a:endParaRPr lang="en-US" sz="22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endParaRPr lang="en-US" sz="22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			   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FREE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books this evening for everyone!</a:t>
            </a: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</a:t>
            </a: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  Chapter 3 -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details on Fruit of the Holy Spirit</a:t>
            </a:r>
          </a:p>
          <a:p>
            <a:pPr algn="l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  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EVERYONE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exhibits God’s character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Chapter 4 -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details on Gifts of the Holy Spirit</a:t>
            </a:r>
          </a:p>
          <a:p>
            <a:pPr algn="l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As HE wills for HIS purposes</a:t>
            </a:r>
            <a:endParaRPr lang="en-US" sz="22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 descr="A book with a brown cover&#10;&#10;Description automatically generated">
            <a:extLst>
              <a:ext uri="{FF2B5EF4-FFF2-40B4-BE49-F238E27FC236}">
                <a16:creationId xmlns:a16="http://schemas.microsoft.com/office/drawing/2014/main" id="{DAA2BA7D-B19D-1390-97B4-9E1D4B220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0535"/>
            <a:ext cx="3178097" cy="44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A603A-A4AB-6130-4765-87DC21D2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60DC9-9F5F-DFFD-4761-B190BCF9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C716C2-179A-5AD2-E94F-0801ABB5A824}"/>
              </a:ext>
            </a:extLst>
          </p:cNvPr>
          <p:cNvSpPr txBox="1"/>
          <p:nvPr/>
        </p:nvSpPr>
        <p:spPr>
          <a:xfrm>
            <a:off x="289931" y="276078"/>
            <a:ext cx="11070210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Paul’s Bibliography  </a:t>
            </a:r>
            <a:r>
              <a:rPr lang="en-US" sz="2300" dirty="0">
                <a:cs typeface="Arial" panose="020B0604020202020204" pitchFamily="34" charset="0"/>
              </a:rPr>
              <a:t>reminder: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Romans 15:4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Hebrew Scriptures for OUR benefit!!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2 Samuel 7:12-14 	Heb 1:5a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2:7 		Heb 1:5b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104:4 		Heb 1:7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45:6-7 		Heb 1:8-9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102:25-27 	Heb 1:10-12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Isaiah 34:4-12		Heb 1:12</a:t>
            </a: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110:1 		Heb 1:13</a:t>
            </a:r>
          </a:p>
          <a:p>
            <a:pPr algn="l" rtl="0" fontAlgn="base"/>
            <a:r>
              <a:rPr lang="en-US" sz="2200" b="1" dirty="0">
                <a:effectLst/>
                <a:latin typeface="Avenir Book" panose="02000503020000020003" pitchFamily="2" charset="0"/>
              </a:rPr>
              <a:t>Psalm 8:4-6 		Heb 2:5-10</a:t>
            </a:r>
          </a:p>
          <a:p>
            <a:pPr algn="l" rtl="0" fontAlgn="base"/>
            <a:r>
              <a:rPr lang="en-US" sz="2200" dirty="0">
                <a:effectLst/>
                <a:latin typeface="Avenir Book" panose="02000503020000020003" pitchFamily="2" charset="0"/>
              </a:rPr>
              <a:t>Psalm 22:22 		Heb 2:12</a:t>
            </a:r>
          </a:p>
          <a:p>
            <a:pPr algn="l" rtl="0" fontAlgn="base"/>
            <a:r>
              <a:rPr lang="en-US" sz="2200" dirty="0">
                <a:effectLst/>
                <a:latin typeface="Avenir Book" panose="02000503020000020003" pitchFamily="2" charset="0"/>
              </a:rPr>
              <a:t>Isaiah 8:17 		Heb 2:13</a:t>
            </a:r>
          </a:p>
          <a:p>
            <a:pPr algn="l" rtl="0" fontAlgn="base"/>
            <a:r>
              <a:rPr lang="en-US" sz="2200" dirty="0">
                <a:effectLst/>
                <a:latin typeface="Avenir Book" panose="02000503020000020003" pitchFamily="2" charset="0"/>
              </a:rPr>
              <a:t>Isaiah 8:18 		Heb 2:13</a:t>
            </a:r>
          </a:p>
          <a:p>
            <a:pPr algn="l" rtl="0" fontAlgn="base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Psalm 95:8-11  	Heb 3:7-11</a:t>
            </a:r>
          </a:p>
          <a:p>
            <a:pPr algn="l" rtl="0" fontAlgn="base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Psalm 95:11		Heb. 4:3</a:t>
            </a: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Genesis 2:2 		Heb 4:4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2:7 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 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32:43 		Heb 6:1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63334-1CE4-9113-FC98-612535FCABDE}"/>
              </a:ext>
            </a:extLst>
          </p:cNvPr>
          <p:cNvSpPr txBox="1"/>
          <p:nvPr/>
        </p:nvSpPr>
        <p:spPr>
          <a:xfrm>
            <a:off x="5417696" y="965477"/>
            <a:ext cx="564128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22:16-17 		Heb 6:14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7:17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Exodus 25:40 		Heb 8:5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Jeremiah 31:31-34 	Heb 8:7-13, 10:15-18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Exodus 24:8 		Heb 9:20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40:6-8 		Heb 10:5-10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32:35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32:36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Habakkuk 2:3-4 	Heb 10:37-38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21:12 		Heb 11:18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Prov. 3:11-12 		Heb 12:5-6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9:19 		Heb 12:21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Haggai 2:6 		Heb 12:26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31:6 		Heb 13:5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118:6 		Heb 13:6</a:t>
            </a:r>
          </a:p>
        </p:txBody>
      </p:sp>
    </p:spTree>
    <p:extLst>
      <p:ext uri="{BB962C8B-B14F-4D97-AF65-F5344CB8AC3E}">
        <p14:creationId xmlns:p14="http://schemas.microsoft.com/office/powerpoint/2010/main" val="265013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FBC0B-1020-E09C-AD83-3ECF5DF93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6FA75-68A7-14BB-2711-1233B540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CA5E86-B0FF-AAB6-DB54-DEFD9C602499}"/>
              </a:ext>
            </a:extLst>
          </p:cNvPr>
          <p:cNvSpPr txBox="1"/>
          <p:nvPr/>
        </p:nvSpPr>
        <p:spPr>
          <a:xfrm>
            <a:off x="85380" y="143072"/>
            <a:ext cx="12021240" cy="6140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venir Book" panose="02000503020000020003" pitchFamily="2" charset="0"/>
              </a:rPr>
              <a:t>Last week Q+A?  </a:t>
            </a:r>
            <a:r>
              <a:rPr lang="en-US" sz="2500" b="1" i="1" dirty="0">
                <a:latin typeface="Avenir Book" panose="02000503020000020003" pitchFamily="2" charset="0"/>
              </a:rPr>
              <a:t>Could Jesus have sinned when tempted by Satan?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1200" b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James 1:13-15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Let no one say he is tempted by God – God does not tempt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anyone and He himself cannot be tempted to sin – each of us is tempted when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carried away by our OWN inherent lust, that conceives &amp; gives birth </a:t>
            </a:r>
            <a:r>
              <a:rPr lang="en-US" sz="2400" dirty="0">
                <a:latin typeface="Avenir Book" panose="02000503020000020003" pitchFamily="2" charset="0"/>
              </a:rPr>
              <a:t>[ACTION]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to sin, and when sin is accomplished it brings forth death! </a:t>
            </a:r>
            <a:r>
              <a:rPr lang="en-US" sz="2400" dirty="0">
                <a:latin typeface="Avenir Book" panose="02000503020000020003" pitchFamily="2" charset="0"/>
              </a:rPr>
              <a:t>[Jesus would be</a:t>
            </a:r>
          </a:p>
          <a:p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</a:rPr>
              <a:t>guilty of His own sin just like we are. That could not happen for Calvary plan]</a:t>
            </a:r>
          </a:p>
          <a:p>
            <a:endParaRPr lang="en-US" sz="9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John 2:16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lust of flesh, lust of eyes, boastful pride of life NOT from GOD!</a:t>
            </a:r>
            <a:endParaRPr lang="en-US" sz="22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10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	3:5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came to take away SIN and in Him there is NO SIN!</a:t>
            </a:r>
          </a:p>
          <a:p>
            <a:endParaRPr lang="en-US" sz="9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Peter 1:19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the precious Lamb was without any </a:t>
            </a:r>
            <a:r>
              <a:rPr lang="en-US" sz="22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belish</a:t>
            </a:r>
            <a:endParaRPr lang="en-US" sz="22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10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	1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Peter 2:22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committed NO SIN - NO Deceitfulness in Him </a:t>
            </a:r>
            <a:r>
              <a:rPr lang="en-US" sz="2200" dirty="0">
                <a:latin typeface="Avenir Book" panose="02000503020000020003" pitchFamily="2" charset="0"/>
              </a:rPr>
              <a:t>[NO motive to ACT]</a:t>
            </a:r>
          </a:p>
          <a:p>
            <a:endParaRPr lang="en-US" sz="10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Corinth. 5:21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it was for our sake that Jesus was MADE SIN who knew NO SIN!</a:t>
            </a:r>
          </a:p>
          <a:p>
            <a:endParaRPr lang="en-US" sz="2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dirty="0">
                <a:latin typeface="Avenir Book" panose="02000503020000020003" pitchFamily="2" charset="0"/>
              </a:rPr>
              <a:t>Coming up in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Hebrews 4:15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our true High Priest CAN sympathize with our weakness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He was in every way tempted like we are, but WITHOUT SIN!</a:t>
            </a:r>
            <a:endParaRPr lang="en-US" sz="2200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1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2C454-AFAE-0D1A-47C4-C60009AD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BE4E4-E451-F660-69AF-23F18F9B41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245EA2-225B-6704-16CC-AEC11C89A738}"/>
              </a:ext>
            </a:extLst>
          </p:cNvPr>
          <p:cNvSpPr txBox="1"/>
          <p:nvPr/>
        </p:nvSpPr>
        <p:spPr>
          <a:xfrm>
            <a:off x="490653" y="832004"/>
            <a:ext cx="1089311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venir Book" panose="02000503020000020003" pitchFamily="2" charset="0"/>
              </a:rPr>
              <a:t>FINAL REMINDER		</a:t>
            </a:r>
            <a:r>
              <a:rPr lang="en-US" sz="2500" i="1" dirty="0">
                <a:latin typeface="Avenir Book" panose="02000503020000020003" pitchFamily="2" charset="0"/>
              </a:rPr>
              <a:t>Threshold for ACTING on sinful intention . . . </a:t>
            </a:r>
            <a:endParaRPr lang="en-US" sz="2500" b="1" dirty="0">
              <a:latin typeface="Avenir Book" panose="02000503020000020003" pitchFamily="2" charset="0"/>
            </a:endParaRPr>
          </a:p>
          <a:p>
            <a:endParaRPr lang="en-US" sz="1200" b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Matthew 5:20-28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explains that “murder” is not simply the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actual taking of a life, but if someone is angry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and says to a brother </a:t>
            </a:r>
            <a:r>
              <a:rPr lang="el-GR" sz="2500" b="0" i="0" dirty="0" err="1">
                <a:solidFill>
                  <a:srgbClr val="0A0A0A"/>
                </a:solidFill>
                <a:effectLst/>
                <a:latin typeface="blbGentium"/>
              </a:rPr>
              <a:t>ῥακά</a:t>
            </a:r>
            <a:r>
              <a:rPr lang="en-US" sz="25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500" b="1" i="0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raka</a:t>
            </a:r>
            <a:r>
              <a:rPr lang="en-US" sz="2500" b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=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you reproach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you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worthless person, has committed murder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and do not commit adultery, but if you simply look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at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a woman with lust has already committed adultery</a:t>
            </a:r>
            <a:endParaRPr lang="en-US" sz="23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10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</a:rPr>
              <a:t>It is the capacity to ACT to move forward with the temptation that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</a:rPr>
              <a:t>defines mankind’s sin-nature . . . That capability to CHOOSE to disobey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600" b="1" i="1" dirty="0">
                <a:latin typeface="Avenir Book" panose="02000503020000020003" pitchFamily="2" charset="0"/>
              </a:rPr>
              <a:t>Jesus did not have that capability to action</a:t>
            </a:r>
          </a:p>
          <a:p>
            <a:endParaRPr lang="en-US" sz="9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600" b="1" dirty="0">
                <a:solidFill>
                  <a:srgbClr val="0070C0"/>
                </a:solidFill>
                <a:latin typeface="Avenir Book" panose="02000503020000020003" pitchFamily="2" charset="0"/>
              </a:rPr>
              <a:t>BIBLE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is clear: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was “tempted” like all mankind is tempted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 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did not “sin” like all mankind sins</a:t>
            </a:r>
            <a:endParaRPr lang="en-US" sz="2600" b="1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A3D22-0FB8-FBF0-B943-5B2F990D993C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879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07135-64E3-BBF2-DF18-DA08857B4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68A26-EABC-3CD1-E4F6-26F016157B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493967-2854-B341-9F26-08096CDAB842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1479C-7C6A-C97C-7CB7-9F01633C7EF8}"/>
              </a:ext>
            </a:extLst>
          </p:cNvPr>
          <p:cNvSpPr txBox="1"/>
          <p:nvPr/>
        </p:nvSpPr>
        <p:spPr>
          <a:xfrm>
            <a:off x="38157" y="926306"/>
            <a:ext cx="1136740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      Reminder from Last Session</a:t>
            </a:r>
          </a:p>
          <a:p>
            <a:r>
              <a:rPr lang="en-US" sz="2400" b="1" dirty="0">
                <a:latin typeface="Avenir Book" panose="02000503020000020003" pitchFamily="2" charset="0"/>
              </a:rPr>
              <a:t>	        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is Far Above/Superior to MOSES</a:t>
            </a:r>
            <a:endParaRPr lang="en-US" sz="2400" b="1" dirty="0">
              <a:latin typeface="Avenir Book" panose="02000503020000020003" pitchFamily="2" charset="0"/>
            </a:endParaRPr>
          </a:p>
          <a:p>
            <a:endParaRPr lang="en-US" sz="1200" b="1" dirty="0"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Moses					</a:t>
            </a:r>
            <a:r>
              <a:rPr lang="en-US" sz="2400" b="1" i="1" dirty="0">
                <a:latin typeface="Avenir Book" panose="02000503020000020003" pitchFamily="2" charset="0"/>
              </a:rPr>
              <a:t>Jesus</a:t>
            </a: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led Israel from bondage	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leads from bondage of sin</a:t>
            </a:r>
          </a:p>
          <a:p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- led Israel to Canaan	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leads to eternal glory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- builds temporary tabernacle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is “the” Tabernacle among men</a:t>
            </a:r>
            <a:endParaRPr lang="en-US" sz="2400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- sin nature from Adam + Abraham 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is entirely without sin</a:t>
            </a:r>
          </a:p>
          <a:p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man of God			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is God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king in Jeshurun </a:t>
            </a:r>
            <a:r>
              <a:rPr lang="en-US" sz="2400" dirty="0">
                <a:latin typeface="Avenir Book" panose="02000503020000020003" pitchFamily="2" charset="0"/>
              </a:rPr>
              <a:t>[Deut. 33:5]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is King of all kings</a:t>
            </a:r>
          </a:p>
          <a:p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THE prophet spoke God’s Word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is the fulfillment of that Word</a:t>
            </a:r>
          </a:p>
          <a:p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a priest to God </a:t>
            </a:r>
            <a:r>
              <a:rPr lang="en-US" sz="2400" dirty="0">
                <a:latin typeface="Avenir Book" panose="02000503020000020003" pitchFamily="2" charset="0"/>
              </a:rPr>
              <a:t>[Ex. 24:6]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is our Great High Priest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3D266-960E-F29F-8D2C-C9ABE249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8D53F-0207-2DEB-1497-057CAA524C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D7BA2-C8F6-2A9C-DCF3-B2CDDC848ED1}"/>
              </a:ext>
            </a:extLst>
          </p:cNvPr>
          <p:cNvSpPr txBox="1"/>
          <p:nvPr/>
        </p:nvSpPr>
        <p:spPr>
          <a:xfrm>
            <a:off x="189992" y="844530"/>
            <a:ext cx="11812016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venir Book" panose="02000503020000020003" pitchFamily="2" charset="0"/>
              </a:rPr>
              <a:t>Last week finished with: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3:2-3</a:t>
            </a:r>
          </a:p>
          <a:p>
            <a:endParaRPr lang="en-US" sz="1200" b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</a:t>
            </a:r>
            <a:r>
              <a:rPr lang="en-US" sz="2400" dirty="0">
                <a:latin typeface="Avenir Book" panose="02000503020000020003" pitchFamily="2" charset="0"/>
              </a:rPr>
              <a:t>Jesus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was faithful to </a:t>
            </a:r>
            <a:r>
              <a:rPr lang="en-US" sz="2400" dirty="0">
                <a:latin typeface="Avenir Book" panose="02000503020000020003" pitchFamily="2" charset="0"/>
              </a:rPr>
              <a:t>God the Father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who appointed Him, in the same way 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Moses was faithful in all His house - for </a:t>
            </a:r>
            <a:r>
              <a:rPr lang="en-US" sz="2400" dirty="0">
                <a:latin typeface="Avenir Book" panose="02000503020000020003" pitchFamily="2" charset="0"/>
              </a:rPr>
              <a:t>Jesus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has been counted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</a:rPr>
              <a:t>worthy of more </a:t>
            </a: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</a:rPr>
              <a:t>           glory than Moses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 - by just so much as </a:t>
            </a:r>
            <a:r>
              <a:rPr lang="en-US" sz="2400" dirty="0">
                <a:latin typeface="Avenir Book" panose="02000503020000020003" pitchFamily="2" charset="0"/>
              </a:rPr>
              <a:t>Jesus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the Builder of the house has more 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honor than the house </a:t>
            </a:r>
            <a:r>
              <a:rPr lang="en-US" sz="2400" dirty="0">
                <a:latin typeface="Avenir Book" panose="02000503020000020003" pitchFamily="2" charset="0"/>
              </a:rPr>
              <a:t> - Paul no doubt means the 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“house of Israel”</a:t>
            </a:r>
            <a:endParaRPr lang="en-US" sz="24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endParaRPr lang="en-US" sz="12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         </a:t>
            </a:r>
            <a:r>
              <a:rPr lang="en-US" sz="2300" b="1" dirty="0">
                <a:latin typeface="Avenir Book" panose="02000503020000020003" pitchFamily="2" charset="0"/>
              </a:rPr>
              <a:t>NOW:</a:t>
            </a:r>
            <a:r>
              <a:rPr lang="en-US" sz="2300" dirty="0">
                <a:latin typeface="Avenir Book" panose="02000503020000020003" pitchFamily="2" charset="0"/>
              </a:rPr>
              <a:t>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3:4-6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For every house is built by someone, but the builder of all 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 things is God - now Moses was faithful in all His house as a servant, for a 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 testimony of those things which were to be spoken later - but Christ was 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 faithful as a Son over His house . . . . whose house we are, if we hold fast 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 our confidence and the boast of our hope firm until the end</a:t>
            </a:r>
          </a:p>
          <a:p>
            <a:endParaRPr lang="en-US" sz="15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</a:t>
            </a:r>
            <a:r>
              <a:rPr lang="en-US" sz="2200" b="1" dirty="0">
                <a:solidFill>
                  <a:srgbClr val="7030A0"/>
                </a:solidFill>
                <a:latin typeface="Avenir Book" panose="02000503020000020003" pitchFamily="2" charset="0"/>
              </a:rPr>
              <a:t>Role of Prophet: </a:t>
            </a:r>
            <a:r>
              <a:rPr lang="en-US" sz="2200" i="1" dirty="0">
                <a:solidFill>
                  <a:srgbClr val="7030A0"/>
                </a:solidFill>
                <a:latin typeface="Avenir Book" panose="02000503020000020003" pitchFamily="2" charset="0"/>
              </a:rPr>
              <a:t>Represent God to the people	     - </a:t>
            </a:r>
            <a:r>
              <a:rPr lang="en-US" sz="2200" b="1" dirty="0">
                <a:solidFill>
                  <a:srgbClr val="7030A0"/>
                </a:solidFill>
                <a:latin typeface="Avenir Book" panose="02000503020000020003" pitchFamily="2" charset="0"/>
              </a:rPr>
              <a:t>Speak God’s Word</a:t>
            </a:r>
            <a:endParaRPr lang="en-US" sz="2200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     </a:t>
            </a:r>
            <a:r>
              <a:rPr lang="en-US" sz="2200" b="1" dirty="0">
                <a:solidFill>
                  <a:srgbClr val="7030A0"/>
                </a:solidFill>
                <a:latin typeface="Avenir Book" panose="02000503020000020003" pitchFamily="2" charset="0"/>
              </a:rPr>
              <a:t>Role of Priest:     </a:t>
            </a:r>
            <a:r>
              <a:rPr lang="en-US" sz="2200" i="1" dirty="0">
                <a:solidFill>
                  <a:srgbClr val="7030A0"/>
                </a:solidFill>
                <a:latin typeface="Avenir Book" panose="02000503020000020003" pitchFamily="2" charset="0"/>
              </a:rPr>
              <a:t>Represent the people to God       </a:t>
            </a:r>
            <a:r>
              <a:rPr lang="en-US" sz="2200" b="1" dirty="0">
                <a:solidFill>
                  <a:srgbClr val="7030A0"/>
                </a:solidFill>
                <a:latin typeface="Avenir Book" panose="02000503020000020003" pitchFamily="2" charset="0"/>
              </a:rPr>
              <a:t>- Speak to God on their behalf</a:t>
            </a:r>
            <a:r>
              <a:rPr lang="en-US" sz="2200" i="1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endParaRPr lang="en-US" sz="2200" b="1" dirty="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1E5C06-067D-99B1-0949-378A6F35D763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908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BB76E-B1DC-B73D-DF4A-75E4001D9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F2DA0A-20FC-FB92-6574-06EB35F989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89E07F-9E96-FBC2-1165-F588EB6E4A6B}"/>
              </a:ext>
            </a:extLst>
          </p:cNvPr>
          <p:cNvSpPr txBox="1"/>
          <p:nvPr/>
        </p:nvSpPr>
        <p:spPr>
          <a:xfrm>
            <a:off x="189992" y="844530"/>
            <a:ext cx="11865492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3:7-11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Therefore, just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as the Holy Spirit says 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[citing </a:t>
            </a:r>
            <a:r>
              <a:rPr lang="en-US" sz="22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Psalm 95:8-11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]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     </a:t>
            </a:r>
            <a:r>
              <a:rPr lang="en-US" sz="2200" dirty="0">
                <a:latin typeface="Avenir Book" panose="02000503020000020003" pitchFamily="2" charset="0"/>
              </a:rPr>
              <a:t>[Paul notes it’s the Holy Spirit </a:t>
            </a:r>
            <a:r>
              <a:rPr lang="en-US" sz="2200" i="1" dirty="0">
                <a:latin typeface="Avenir Book" panose="02000503020000020003" pitchFamily="2" charset="0"/>
              </a:rPr>
              <a:t>speaking thru David</a:t>
            </a:r>
            <a:r>
              <a:rPr lang="en-US" sz="2200" dirty="0">
                <a:latin typeface="Avenir Book" panose="02000503020000020003" pitchFamily="2" charset="0"/>
              </a:rPr>
              <a:t>] </a:t>
            </a:r>
            <a:endParaRPr lang="en-US" sz="22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>
              <a:spcBef>
                <a:spcPts val="1500"/>
              </a:spcBef>
            </a:pP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TODAY if you hear His voice then do not harden your hearts as when they </a:t>
            </a:r>
            <a:r>
              <a:rPr lang="en-US" sz="22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provoked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Me</a:t>
            </a:r>
          </a:p>
          <a:p>
            <a:pPr algn="l">
              <a:spcBef>
                <a:spcPts val="1500"/>
              </a:spcBef>
            </a:pP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		                    </a:t>
            </a:r>
            <a:r>
              <a:rPr lang="en-US" sz="2200" dirty="0">
                <a:solidFill>
                  <a:srgbClr val="7030A0"/>
                </a:solidFill>
                <a:latin typeface="Avenir Book" panose="02000503020000020003" pitchFamily="2" charset="0"/>
              </a:rPr>
              <a:t>[only 3 times in NT – all here]</a:t>
            </a:r>
            <a:endParaRPr lang="en-US" sz="2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>
              <a:spcBef>
                <a:spcPts val="1500"/>
              </a:spcBef>
            </a:pP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as in the day of trial in the wilderness, where your fathers tried Me by testing Me </a:t>
            </a:r>
          </a:p>
          <a:p>
            <a:pPr algn="l">
              <a:spcBef>
                <a:spcPts val="1500"/>
              </a:spcBef>
            </a:pP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	</a:t>
            </a:r>
            <a:r>
              <a:rPr lang="en-US" sz="2200" dirty="0">
                <a:latin typeface="Avenir Book" panose="02000503020000020003" pitchFamily="2" charset="0"/>
              </a:rPr>
              <a:t>[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Numbers 14</a:t>
            </a:r>
            <a:r>
              <a:rPr lang="en-US" sz="2200" dirty="0">
                <a:latin typeface="Avenir Book" panose="02000503020000020003" pitchFamily="2" charset="0"/>
              </a:rPr>
              <a:t>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at Kadesh-Barnea  </a:t>
            </a:r>
            <a:r>
              <a:rPr lang="en-US" sz="2200" b="1" dirty="0">
                <a:latin typeface="Avenir Book" panose="02000503020000020003" pitchFamily="2" charset="0"/>
              </a:rPr>
              <a:t>10 times!!</a:t>
            </a:r>
            <a:r>
              <a:rPr lang="en-US" sz="2200" dirty="0">
                <a:latin typeface="Avenir Book" panose="02000503020000020003" pitchFamily="2" charset="0"/>
              </a:rPr>
              <a:t>]</a:t>
            </a:r>
            <a:endParaRPr lang="en-US" sz="22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>
              <a:spcBef>
                <a:spcPts val="1500"/>
              </a:spcBef>
            </a:pP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and saw my works for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40 years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, therefore I was angry with this generation, and said, </a:t>
            </a:r>
          </a:p>
          <a:p>
            <a:pPr algn="l">
              <a:spcBef>
                <a:spcPts val="1500"/>
              </a:spcBef>
            </a:pP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“They always go astray in their heart and they did not know My ways, as I 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swore in My wrath, “They shall NOT enter My rest”.</a:t>
            </a:r>
          </a:p>
          <a:p>
            <a:pPr algn="l"/>
            <a:endParaRPr lang="en-US" sz="2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 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Psalm 95:6-7 </a:t>
            </a:r>
            <a:r>
              <a:rPr lang="en-US" sz="2200" dirty="0">
                <a:latin typeface="Avenir Book" panose="02000503020000020003" pitchFamily="2" charset="0"/>
              </a:rPr>
              <a:t>begins: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Come let us worship and bow down, let us kneel before the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     Lord our God our Maker, for He is our God and we are the 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people of His pasture and the sheep of His hand.</a:t>
            </a:r>
            <a:endParaRPr lang="en-US" sz="2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B9188-C262-264D-5E07-86313425AD05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7129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43784</TotalTime>
  <Words>3155</Words>
  <Application>Microsoft Macintosh PowerPoint</Application>
  <PresentationFormat>Widescreen</PresentationFormat>
  <Paragraphs>320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Avenir Book</vt:lpstr>
      <vt:lpstr>blbGentium</vt:lpstr>
      <vt:lpstr>Copperplate Gothic Bold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Newton</dc:creator>
  <cp:lastModifiedBy>Dave Newton</cp:lastModifiedBy>
  <cp:revision>301</cp:revision>
  <dcterms:created xsi:type="dcterms:W3CDTF">2024-12-05T18:22:41Z</dcterms:created>
  <dcterms:modified xsi:type="dcterms:W3CDTF">2025-02-24T18:43:01Z</dcterms:modified>
</cp:coreProperties>
</file>