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72" r:id="rId3"/>
    <p:sldId id="379" r:id="rId4"/>
    <p:sldId id="380" r:id="rId5"/>
    <p:sldId id="382" r:id="rId6"/>
    <p:sldId id="383" r:id="rId7"/>
    <p:sldId id="384" r:id="rId8"/>
    <p:sldId id="396" r:id="rId9"/>
    <p:sldId id="385" r:id="rId10"/>
    <p:sldId id="399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4" r:id="rId19"/>
    <p:sldId id="395" r:id="rId20"/>
    <p:sldId id="397" r:id="rId21"/>
    <p:sldId id="398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B3F"/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42"/>
    <p:restoredTop sz="94752"/>
  </p:normalViewPr>
  <p:slideViewPr>
    <p:cSldViewPr snapToGrid="0">
      <p:cViewPr>
        <p:scale>
          <a:sx n="94" d="100"/>
          <a:sy n="94" d="100"/>
        </p:scale>
        <p:origin x="4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AB88-9BC2-1E85-2B1A-16A40704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F1581-C574-2750-330E-A8A8C06F6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A8913-9570-0354-C535-A2BA64FFF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7B422-93BE-C66D-4EAD-57AAE82C1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FC99-135C-3C66-1C2A-F13B4E7EF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F10C3-DFDB-ECE7-11BF-3E19C9608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B837A-DF65-C153-6125-7C97715F7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095BF-77DB-D617-D8A7-94CA84E47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912FC-8F77-1C86-6A1E-B6DE1F73E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A7272-EBF2-B802-D0F1-F725D89E9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544A9-070B-4FC0-5453-1517A2D02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8C1A1-CEC2-C031-5313-BA521C073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FD308-BAF7-0C99-71BB-3F9EBD084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02F64-5011-6F8B-8267-8D0779716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A6838-7DC7-8FBB-1807-62E24FFCA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D0E13-0398-E46F-4D7C-F19F643FC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09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C5E72-3B73-2933-A992-45030A6DB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2E504-A592-37A6-7402-102EEFC86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5C48F-BAB0-D7EB-72DE-6CFA14CD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36CA2-3267-8245-A910-0382E7F3D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7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F166-E01B-8B34-A995-65AE99A5E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1C3A9-FF98-46B9-E79B-5BEBF6971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CE8AF-C8B0-31A9-5296-2E73A222E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7321A-3FA9-390D-ADB3-F99583C33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1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31EB3-88D3-598B-C672-D9BD325C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E0ECD-4560-2084-0B3B-4A034DBAD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62A5B-8061-FB3A-1F56-C4A8EADF6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F9D54-E356-D4D8-1777-02FEE7278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0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1457D-4A53-5A86-265A-B4AD4BE2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9EBB0-6605-A5D8-D401-189739BDC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B254C-BF0B-7FC8-17F6-1308F22DF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85F93-FD85-BCC6-072B-664E589DC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4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6CA-0F62-FCC8-9AE0-A3AA6D69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D57E9-BD06-22C3-2815-06ADE7B31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90B7F-F401-58C5-5155-EC730E43D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B5DC7-3FD1-D288-27B8-CD9EDAAA1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4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7CD3-D5A1-8AD8-9B10-4639D01BC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D9C51-7397-B61E-12EB-4C734D2A2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8552F-764A-6637-3126-6F7F02A92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CCD7-E1A2-A85C-779E-D4A67527E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5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F139-3E85-3F9E-AF35-7DC034534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883D8-1A03-1072-7419-9098A49AC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3B451-2467-BCF6-08D9-4782116D7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EDE52-6E24-87EC-B10D-F618993E7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C361-62FC-0767-3F9E-D4548DA98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2160A-8E6B-0CF4-B8CF-D83E9037B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466A3-648C-8F60-BDA4-1D8BD0FB4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0F151-B74A-A879-E26F-D02C9722F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7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FE5E6-3C9A-0796-167D-0E9DCFCEE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3FF30-7F1B-42B5-0F44-3527CB9E1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95B88-246E-0377-77F0-27498BB22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49A8-C9F7-9471-03B8-9F7A79FE4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010A-D0F4-76BA-2C6B-FDAC0A7A0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CD2E2-6BA1-787A-4434-E0F7EAD32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4FA0A-966D-8C69-6F0B-15E5FB638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9AE11-EF66-7E20-215B-857FEA825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20353-531B-1531-0396-3B2272F8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827D5-BB6F-A12B-E14D-E92D4F807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D64336-2D60-28A0-A9C3-BB5B9A530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3C38-3BAD-37C4-6E7D-B1AEF148D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1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0B0E5-11C8-1240-66C9-B5423FF11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E354B-6643-14F0-1EFA-8E1CD3EFD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EB85C-2B90-884B-7E22-6E1210DD9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D492-9D96-96D6-2EB8-F881A1239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8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6BB1-C103-FF30-A28B-672AAE86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0709B-2832-A8C0-ED14-C7CFA0753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4B496-A9B1-7B73-7659-DA77390A2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DD749-1CE6-A94A-B434-051DE6035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A63C8-6B66-ED83-C491-0EE1C3EB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BAD58-8852-9CC8-63CB-8CDEE0D88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B5A1C-DCB3-C380-88E7-6D2A9E723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C5A63-03CA-E693-0503-DB2B319E5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D2130-BB70-B94E-BEDC-E460DE70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3F56F-6E7B-C6F9-B5DA-8B8EA2CDE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41EEB-8EB9-965D-8D48-1F7B046CA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C441D-B539-EE13-DF25-A7CD453DF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884028"/>
            <a:ext cx="4258473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Session-11</a:t>
            </a:r>
          </a:p>
          <a:p>
            <a:endParaRPr lang="en-US" sz="900" b="1" i="1" dirty="0">
              <a:solidFill>
                <a:srgbClr val="0070C0"/>
              </a:solidFill>
            </a:endParaRPr>
          </a:p>
          <a:p>
            <a:r>
              <a:rPr lang="en-US" sz="3600" b="1" i="1" dirty="0">
                <a:solidFill>
                  <a:srgbClr val="0070C0"/>
                </a:solidFill>
              </a:rPr>
              <a:t>Hebrews 5:7 </a:t>
            </a:r>
            <a:r>
              <a:rPr lang="en-US" sz="2800" b="1" i="1" dirty="0">
                <a:solidFill>
                  <a:srgbClr val="0070C0"/>
                </a:solidFill>
              </a:rPr>
              <a:t>thru </a:t>
            </a:r>
            <a:r>
              <a:rPr lang="en-US" sz="3600" b="1" i="1" dirty="0">
                <a:solidFill>
                  <a:srgbClr val="0070C0"/>
                </a:solidFill>
              </a:rPr>
              <a:t>6:8</a:t>
            </a:r>
            <a:endParaRPr lang="en-US" sz="1400" b="1" i="1" dirty="0">
              <a:solidFill>
                <a:srgbClr val="0070C0"/>
              </a:solidFill>
            </a:endParaRPr>
          </a:p>
          <a:p>
            <a:endParaRPr lang="en-US" sz="1400" b="1" i="1" dirty="0">
              <a:solidFill>
                <a:srgbClr val="0070C0"/>
              </a:solidFill>
            </a:endParaRPr>
          </a:p>
          <a:p>
            <a:endParaRPr lang="en-US" sz="1400" b="1" i="1" dirty="0">
              <a:solidFill>
                <a:srgbClr val="0070C0"/>
              </a:solidFill>
            </a:endParaRPr>
          </a:p>
          <a:p>
            <a:pPr algn="l" fontAlgn="base"/>
            <a:r>
              <a:rPr lang="en-US" sz="3600" b="1" i="1" dirty="0">
                <a:solidFill>
                  <a:srgbClr val="0070C0"/>
                </a:solidFill>
              </a:rPr>
              <a:t>  </a:t>
            </a:r>
            <a:r>
              <a:rPr lang="en-US" sz="3600" b="0" i="1" dirty="0">
                <a:effectLst/>
              </a:rPr>
              <a:t>Cites Deut. 32:43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CA961-B9C6-5F3A-8244-D238E3F4B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17977-0D94-F710-CAA6-0377C36968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427A4-DFE2-E52A-0D8E-B54538DFAD91}"/>
              </a:ext>
            </a:extLst>
          </p:cNvPr>
          <p:cNvSpPr txBox="1"/>
          <p:nvPr/>
        </p:nvSpPr>
        <p:spPr>
          <a:xfrm>
            <a:off x="-154547" y="97360"/>
            <a:ext cx="12409166" cy="635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    </a:t>
            </a:r>
            <a:r>
              <a:rPr lang="en-US" sz="2500" b="1" dirty="0">
                <a:latin typeface="Avenir Book" panose="02000503020000020003" pitchFamily="2" charset="0"/>
              </a:rPr>
              <a:t>Newton’s 9</a:t>
            </a:r>
            <a:r>
              <a:rPr lang="en-US" sz="2500" b="1" baseline="30000" dirty="0">
                <a:latin typeface="Avenir Book" panose="02000503020000020003" pitchFamily="2" charset="0"/>
              </a:rPr>
              <a:t>TH</a:t>
            </a:r>
            <a:r>
              <a:rPr lang="en-US" sz="2500" b="1" dirty="0">
                <a:latin typeface="Avenir Book" panose="02000503020000020003" pitchFamily="2" charset="0"/>
              </a:rPr>
              <a:t> Position: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use Scripture Greek-context to understand Scripture</a:t>
            </a:r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verses 4-5-6 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are</a:t>
            </a:r>
            <a:r>
              <a:rPr lang="en-US" sz="2300" dirty="0">
                <a:latin typeface="Avenir Book" panose="02000503020000020003" pitchFamily="2" charset="0"/>
              </a:rPr>
              <a:t> just </a:t>
            </a:r>
            <a:r>
              <a:rPr lang="en-US" sz="2300" u="sng" dirty="0">
                <a:latin typeface="Avenir Book" panose="02000503020000020003" pitchFamily="2" charset="0"/>
              </a:rPr>
              <a:t>ONE</a:t>
            </a:r>
            <a:r>
              <a:rPr lang="en-US" sz="2300" dirty="0">
                <a:latin typeface="Avenir Book" panose="02000503020000020003" pitchFamily="2" charset="0"/>
              </a:rPr>
              <a:t> sentence with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5 descriptors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once enlightened		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φωτίζω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400" b="0" i="1" dirty="0" err="1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photizo</a:t>
            </a:r>
            <a:r>
              <a:rPr lang="en-US" sz="2400" b="0" i="1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300" dirty="0">
                <a:latin typeface="Avenir Book" panose="02000503020000020003" pitchFamily="2" charset="0"/>
              </a:rPr>
              <a:t>regenerated, brought to light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[aorist tense: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]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same as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Heb. 10:32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remember the former days after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being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enlightened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, you endured great conflict sufferings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</a:t>
            </a:r>
            <a:r>
              <a:rPr lang="en-US" sz="2300" b="1" dirty="0">
                <a:latin typeface="Avenir Book" panose="02000503020000020003" pitchFamily="2" charset="0"/>
              </a:rPr>
              <a:t>These are CLEARLY saved </a:t>
            </a: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tasted heavenly gift		</a:t>
            </a:r>
            <a:r>
              <a:rPr lang="en-US" sz="2300" dirty="0">
                <a:latin typeface="Avenir Book" panose="02000503020000020003" pitchFamily="2" charset="0"/>
              </a:rPr>
              <a:t>same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as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Heb. 2:9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“tasted” death for everyone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                         </a:t>
            </a:r>
            <a:r>
              <a:rPr lang="en-US" sz="2300" i="1" dirty="0">
                <a:latin typeface="Avenir Book" panose="02000503020000020003" pitchFamily="2" charset="0"/>
              </a:rPr>
              <a:t>not a sample or halfway, Fully saved! </a:t>
            </a:r>
          </a:p>
          <a:p>
            <a:endParaRPr lang="en-US" sz="11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partakers of Holy Spirit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Heb. 2:14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μέτοχος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latin typeface="Avenir Book" panose="02000503020000020003" pitchFamily="2" charset="0"/>
              </a:rPr>
              <a:t>metochos</a:t>
            </a:r>
            <a:r>
              <a:rPr lang="en-US" sz="2400" i="1" dirty="0">
                <a:latin typeface="Avenir Book" panose="02000503020000020003" pitchFamily="2" charset="0"/>
              </a:rPr>
              <a:t> = all-in Full participation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</a:t>
            </a:r>
            <a:r>
              <a:rPr lang="en-US" sz="2400" i="1" dirty="0">
                <a:latin typeface="Avenir Book" panose="02000503020000020003" pitchFamily="2" charset="0"/>
              </a:rPr>
              <a:t>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Heb. 3:1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holy brothers </a:t>
            </a:r>
            <a:r>
              <a:rPr lang="en-US" sz="2400" b="1" i="1" dirty="0">
                <a:latin typeface="Avenir Book" panose="02000503020000020003" pitchFamily="2" charset="0"/>
              </a:rPr>
              <a:t>full-participation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heavenly call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Heb. 3:14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we are </a:t>
            </a:r>
            <a:r>
              <a:rPr lang="en-US" sz="2400" b="1" i="1" dirty="0">
                <a:latin typeface="Avenir Book" panose="02000503020000020003" pitchFamily="2" charset="0"/>
              </a:rPr>
              <a:t>full-participation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with Christ if we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    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hold fast with assurance until the end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tasted good word of God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ῥῆμα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300" b="0" i="0" dirty="0" err="1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rayma</a:t>
            </a:r>
            <a:r>
              <a:rPr lang="en-US" sz="2300" b="0" i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300" b="0" i="1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spoken word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powers of world to come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Heb. 2:4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saw miracles, signs  </a:t>
            </a:r>
            <a:r>
              <a:rPr lang="en-US" sz="2400" dirty="0">
                <a:latin typeface="Avenir Book" panose="02000503020000020003" pitchFamily="2" charset="0"/>
              </a:rPr>
              <a:t>[power]</a:t>
            </a:r>
            <a:endParaRPr lang="en-US" sz="24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aorist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αἰών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aion</a:t>
            </a:r>
            <a:r>
              <a:rPr lang="en-US" sz="2300" b="0" i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300" i="1" dirty="0">
                <a:solidFill>
                  <a:srgbClr val="0A0A0A"/>
                </a:solidFill>
                <a:latin typeface="Avenir Book" panose="02000503020000020003" pitchFamily="2" charset="0"/>
              </a:rPr>
              <a:t>singular time/age </a:t>
            </a:r>
            <a:r>
              <a:rPr lang="en-US" sz="2300" dirty="0">
                <a:solidFill>
                  <a:srgbClr val="0A0A0A"/>
                </a:solidFill>
                <a:latin typeface="Avenir Book" panose="02000503020000020003" pitchFamily="2" charset="0"/>
              </a:rPr>
              <a:t>[plural is ‘worlds’]</a:t>
            </a:r>
          </a:p>
          <a:p>
            <a:r>
              <a:rPr lang="en-US" sz="2300" i="1" dirty="0">
                <a:solidFill>
                  <a:srgbClr val="0A0A0A"/>
                </a:solidFill>
                <a:latin typeface="Avenir Book" panose="02000503020000020003" pitchFamily="2" charset="0"/>
              </a:rPr>
              <a:t>					when</a:t>
            </a:r>
            <a:r>
              <a:rPr lang="en-US" sz="2300" b="0" i="1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Mashiach has come </a:t>
            </a:r>
            <a:r>
              <a:rPr lang="en-US" sz="2300" i="1" dirty="0">
                <a:solidFill>
                  <a:srgbClr val="0A0A0A"/>
                </a:solidFill>
                <a:latin typeface="Avenir Book" panose="02000503020000020003" pitchFamily="2" charset="0"/>
              </a:rPr>
              <a:t>points to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Millennium kingdom</a:t>
            </a:r>
            <a:endParaRPr lang="en-US" sz="2300" b="1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5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F3675-2513-47FC-1FA9-DE7929A81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2DF94-8FC0-2BAC-FE55-68FF45A780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A7633-015E-6DE8-8DBD-09CB60551470}"/>
              </a:ext>
            </a:extLst>
          </p:cNvPr>
          <p:cNvSpPr txBox="1"/>
          <p:nvPr/>
        </p:nvSpPr>
        <p:spPr>
          <a:xfrm>
            <a:off x="-154547" y="97360"/>
            <a:ext cx="12640768" cy="5955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    Stay with Paul’s on-going parallel      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Passover-Exodus-Canaan inheritance:</a:t>
            </a:r>
          </a:p>
          <a:p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				           </a:t>
            </a:r>
            <a:r>
              <a:rPr lang="en-US" sz="2400" dirty="0">
                <a:latin typeface="Avenir Book" panose="02000503020000020003" pitchFamily="2" charset="0"/>
              </a:rPr>
              <a:t>[these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Hebrews</a:t>
            </a:r>
            <a:r>
              <a:rPr lang="en-US" sz="2400" dirty="0">
                <a:latin typeface="Avenir Book" panose="02000503020000020003" pitchFamily="2" charset="0"/>
              </a:rPr>
              <a:t> are believers-justified-saved]</a:t>
            </a:r>
          </a:p>
          <a:p>
            <a:endParaRPr lang="en-US" sz="900" b="1" i="1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l-GR" sz="20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v5</a:t>
            </a: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-</a:t>
            </a: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blbGentium"/>
              </a:rPr>
              <a:t>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μέτοχος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metochos</a:t>
            </a:r>
            <a:r>
              <a:rPr lang="en-US" sz="2400" i="1" dirty="0">
                <a:latin typeface="Avenir Book" panose="02000503020000020003" pitchFamily="2" charset="0"/>
              </a:rPr>
              <a:t> = </a:t>
            </a:r>
            <a:r>
              <a:rPr lang="en-US" sz="2300" i="1" dirty="0">
                <a:latin typeface="Avenir Book" panose="02000503020000020003" pitchFamily="2" charset="0"/>
              </a:rPr>
              <a:t>all-in </a:t>
            </a:r>
            <a:r>
              <a:rPr lang="en-US" sz="2300" b="1" i="1" dirty="0">
                <a:latin typeface="Avenir Book" panose="02000503020000020003" pitchFamily="2" charset="0"/>
              </a:rPr>
              <a:t>Full participation </a:t>
            </a:r>
            <a:r>
              <a:rPr lang="en-US" sz="2300" i="1" dirty="0">
                <a:latin typeface="Avenir Book" panose="02000503020000020003" pitchFamily="2" charset="0"/>
              </a:rPr>
              <a:t>in exit from slavery [sin]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			      </a:t>
            </a:r>
            <a:r>
              <a:rPr lang="en-US" sz="2400" b="1" i="1" dirty="0">
                <a:latin typeface="Avenir Book" panose="02000503020000020003" pitchFamily="2" charset="0"/>
              </a:rPr>
              <a:t>Fully understood </a:t>
            </a:r>
            <a:r>
              <a:rPr lang="en-US" sz="2300" i="1" dirty="0">
                <a:latin typeface="Avenir Book" panose="02000503020000020003" pitchFamily="2" charset="0"/>
              </a:rPr>
              <a:t>Millennium kingdom to come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		  but refuse to go forward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[sanctification]</a:t>
            </a:r>
            <a:r>
              <a:rPr lang="en-US" sz="2300" b="1" i="1" dirty="0">
                <a:latin typeface="Avenir Book" panose="02000503020000020003" pitchFamily="2" charset="0"/>
              </a:rPr>
              <a:t>  </a:t>
            </a:r>
            <a:r>
              <a:rPr lang="en-US" sz="2300" b="1" dirty="0">
                <a:latin typeface="Avenir Book" panose="02000503020000020003" pitchFamily="2" charset="0"/>
              </a:rPr>
              <a:t>they stop/stagnate!</a:t>
            </a:r>
            <a:r>
              <a:rPr lang="en-US" sz="2300" b="1" i="1" dirty="0">
                <a:latin typeface="Avenir Book" panose="02000503020000020003" pitchFamily="2" charset="0"/>
              </a:rPr>
              <a:t> </a:t>
            </a:r>
          </a:p>
          <a:p>
            <a:endParaRPr lang="en-US" sz="1000" i="1" dirty="0">
              <a:latin typeface="Avenir Book" panose="02000503020000020003" pitchFamily="2" charset="0"/>
            </a:endParaRPr>
          </a:p>
          <a:p>
            <a:r>
              <a:rPr lang="en-US" sz="2400" i="1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THESE match up exactly with Paul’s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Hebrew history parallel </a:t>
            </a:r>
            <a:r>
              <a:rPr lang="en-US" sz="2400" dirty="0">
                <a:latin typeface="Avenir Book" panose="02000503020000020003" pitchFamily="2" charset="0"/>
              </a:rPr>
              <a:t>. . . . </a:t>
            </a:r>
            <a:r>
              <a:rPr lang="en-US" sz="2400" b="1" dirty="0">
                <a:latin typeface="Avenir Book" panose="02000503020000020003" pitchFamily="2" charset="0"/>
              </a:rPr>
              <a:t>Guess?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		 </a:t>
            </a:r>
            <a:r>
              <a:rPr lang="en-US" sz="2400" dirty="0">
                <a:latin typeface="Avenir Book" panose="02000503020000020003" pitchFamily="2" charset="0"/>
              </a:rPr>
              <a:t>They are same as those at Kadesh-Barnea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[Genesis 14] </a:t>
            </a:r>
          </a:p>
          <a:p>
            <a:endParaRPr lang="en-US" sz="1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Heb. 6:6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ἀδύνατος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adunatos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impossible </a:t>
            </a:r>
            <a:r>
              <a:rPr lang="en-US" sz="2300" b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[</a:t>
            </a:r>
            <a:r>
              <a:rPr lang="en-US" sz="2300" b="0" dirty="0" err="1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dunatos</a:t>
            </a:r>
            <a:r>
              <a:rPr lang="en-US" sz="2300" b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0A0A0A"/>
                </a:solidFill>
                <a:latin typeface="Avenir Book" panose="02000503020000020003" pitchFamily="2" charset="0"/>
              </a:rPr>
              <a:t>=</a:t>
            </a:r>
            <a:r>
              <a:rPr lang="en-US" sz="2300" b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happening,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a-</a:t>
            </a:r>
            <a:r>
              <a:rPr lang="en-US" sz="2300" b="1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dunatos</a:t>
            </a:r>
            <a:r>
              <a:rPr lang="en-US" sz="2300" b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= </a:t>
            </a:r>
            <a:r>
              <a:rPr lang="en-US" sz="2300" b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not]</a:t>
            </a:r>
          </a:p>
          <a:p>
            <a:endParaRPr lang="en-US" sz="1200" b="0" dirty="0">
              <a:solidFill>
                <a:srgbClr val="0A0A0A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0A0A0A"/>
                </a:solidFill>
                <a:latin typeface="Avenir Book" panose="02000503020000020003" pitchFamily="2" charset="0"/>
              </a:rPr>
              <a:t>	These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Hebrews</a:t>
            </a:r>
            <a:r>
              <a:rPr lang="en-US" sz="2300" dirty="0">
                <a:solidFill>
                  <a:srgbClr val="0A0A0A"/>
                </a:solidFill>
                <a:latin typeface="Avenir Book" panose="02000503020000020003" pitchFamily="2" charset="0"/>
              </a:rPr>
              <a:t> are all saved </a:t>
            </a:r>
            <a:r>
              <a:rPr lang="en-US" sz="2300" b="1" i="1" dirty="0">
                <a:solidFill>
                  <a:srgbClr val="0A0A0A"/>
                </a:solidFill>
                <a:latin typeface="Avenir Book" panose="02000503020000020003" pitchFamily="2" charset="0"/>
              </a:rPr>
              <a:t>Full-Participation</a:t>
            </a:r>
            <a:r>
              <a:rPr lang="en-US" sz="2300" i="1" dirty="0">
                <a:solidFill>
                  <a:srgbClr val="0A0A0A"/>
                </a:solidFill>
                <a:latin typeface="Avenir Book" panose="02000503020000020003" pitchFamily="2" charset="0"/>
              </a:rPr>
              <a:t> in the 5 descriptors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</a:t>
            </a:r>
          </a:p>
          <a:p>
            <a:endParaRPr lang="en-US" sz="500" b="1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</a:t>
            </a:r>
            <a:r>
              <a:rPr lang="en-US" sz="2300" b="1" dirty="0">
                <a:latin typeface="Avenir Book" panose="02000503020000020003" pitchFamily="2" charset="0"/>
              </a:rPr>
              <a:t>IF </a:t>
            </a:r>
            <a:r>
              <a:rPr lang="en-US" sz="2300" dirty="0">
                <a:latin typeface="Avenir Book" panose="02000503020000020003" pitchFamily="2" charset="0"/>
              </a:rPr>
              <a:t>a person in 5 completed-descriptors it is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a-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dunatos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[impossible] 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				       </a:t>
            </a:r>
            <a:r>
              <a:rPr lang="en-US" sz="2200" dirty="0">
                <a:latin typeface="Avenir Book" panose="02000503020000020003" pitchFamily="2" charset="0"/>
              </a:rPr>
              <a:t>to </a:t>
            </a:r>
            <a:r>
              <a:rPr lang="en-US" sz="2200" b="1" dirty="0">
                <a:highlight>
                  <a:srgbClr val="FFFF00"/>
                </a:highlight>
                <a:latin typeface="Avenir Book" panose="02000503020000020003" pitchFamily="2" charset="0"/>
              </a:rPr>
              <a:t>renew them again to </a:t>
            </a:r>
            <a:r>
              <a:rPr lang="en-US" sz="24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repentance</a:t>
            </a:r>
          </a:p>
          <a:p>
            <a:endParaRPr lang="en-US" sz="6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because they: </a:t>
            </a:r>
            <a:r>
              <a:rPr lang="en-US" sz="2300" b="1" dirty="0">
                <a:latin typeface="Avenir Book" panose="02000503020000020003" pitchFamily="2" charset="0"/>
              </a:rPr>
              <a:t>1] </a:t>
            </a:r>
            <a:r>
              <a:rPr lang="en-US" sz="2300" b="1" i="1" dirty="0">
                <a:latin typeface="Avenir Book" panose="02000503020000020003" pitchFamily="2" charset="0"/>
              </a:rPr>
              <a:t>stop </a:t>
            </a:r>
            <a:r>
              <a:rPr lang="en-US" sz="2300" i="1" dirty="0">
                <a:latin typeface="Avenir Book" panose="02000503020000020003" pitchFamily="2" charset="0"/>
              </a:rPr>
              <a:t>moving forward  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</a:t>
            </a:r>
            <a:endParaRPr lang="en-US" sz="2300" i="1" dirty="0">
              <a:latin typeface="Avenir Book" panose="02000503020000020003" pitchFamily="2" charset="0"/>
            </a:endParaRPr>
          </a:p>
          <a:p>
            <a:r>
              <a:rPr lang="en-US" sz="2300" i="1" dirty="0">
                <a:latin typeface="Avenir Book" panose="02000503020000020003" pitchFamily="2" charset="0"/>
              </a:rPr>
              <a:t>		    	 </a:t>
            </a:r>
            <a:r>
              <a:rPr lang="en-US" sz="2300" b="1" dirty="0">
                <a:latin typeface="Avenir Book" panose="02000503020000020003" pitchFamily="2" charset="0"/>
              </a:rPr>
              <a:t>2] </a:t>
            </a:r>
            <a:r>
              <a:rPr lang="en-US" sz="2300" i="1" dirty="0">
                <a:latin typeface="Avenir Book" panose="02000503020000020003" pitchFamily="2" charset="0"/>
              </a:rPr>
              <a:t>crucify Jesus	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continuing activity</a:t>
            </a:r>
            <a:r>
              <a:rPr lang="en-US" sz="2300" i="1" dirty="0">
                <a:latin typeface="Avenir Book" panose="02000503020000020003" pitchFamily="2" charset="0"/>
              </a:rPr>
              <a:t>	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    	 </a:t>
            </a:r>
            <a:r>
              <a:rPr lang="en-US" sz="2300" b="1" dirty="0">
                <a:latin typeface="Avenir Book" panose="02000503020000020003" pitchFamily="2" charset="0"/>
              </a:rPr>
              <a:t>3] </a:t>
            </a:r>
            <a:r>
              <a:rPr lang="en-US" sz="2300" i="1" dirty="0">
                <a:latin typeface="Avenir Book" panose="02000503020000020003" pitchFamily="2" charset="0"/>
              </a:rPr>
              <a:t>openly ridicule Jesus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continuing actions</a:t>
            </a:r>
            <a:endParaRPr lang="en-US" sz="23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A32F-71D0-5B6A-AC48-92039FCB1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FAF15-8240-E8FC-B33F-866066F094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1E495-8792-7876-6DB0-DCAA9DA557AA}"/>
              </a:ext>
            </a:extLst>
          </p:cNvPr>
          <p:cNvSpPr txBox="1"/>
          <p:nvPr/>
        </p:nvSpPr>
        <p:spPr>
          <a:xfrm>
            <a:off x="-154547" y="97360"/>
            <a:ext cx="1206028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A0A0A"/>
                </a:solidFill>
                <a:latin typeface="Avenir Book" panose="02000503020000020003" pitchFamily="2" charset="0"/>
              </a:rPr>
              <a:t>     Saved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Hebrews</a:t>
            </a:r>
            <a:r>
              <a:rPr lang="en-US" sz="2300" dirty="0">
                <a:solidFill>
                  <a:srgbClr val="0A0A0A"/>
                </a:solidFill>
                <a:latin typeface="Avenir Book" panose="02000503020000020003" pitchFamily="2" charset="0"/>
              </a:rPr>
              <a:t> are </a:t>
            </a:r>
            <a:r>
              <a:rPr lang="en-US" sz="2300" i="1" dirty="0">
                <a:solidFill>
                  <a:srgbClr val="0A0A0A"/>
                </a:solidFill>
                <a:latin typeface="Avenir Book" panose="02000503020000020003" pitchFamily="2" charset="0"/>
              </a:rPr>
              <a:t>Full-Participation in 5 descriptors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</a:t>
            </a:r>
          </a:p>
          <a:p>
            <a:endParaRPr lang="en-US" sz="500" b="1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300" b="1" dirty="0">
                <a:latin typeface="Avenir Book" panose="02000503020000020003" pitchFamily="2" charset="0"/>
              </a:rPr>
              <a:t>IF </a:t>
            </a:r>
            <a:r>
              <a:rPr lang="en-US" sz="2300" dirty="0">
                <a:latin typeface="Avenir Book" panose="02000503020000020003" pitchFamily="2" charset="0"/>
              </a:rPr>
              <a:t>a person in 5 completed-descriptors it is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a-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dunatos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[impossible] 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				</a:t>
            </a:r>
            <a:r>
              <a:rPr lang="en-US" sz="2200" dirty="0">
                <a:latin typeface="Avenir Book" panose="02000503020000020003" pitchFamily="2" charset="0"/>
              </a:rPr>
              <a:t>to </a:t>
            </a:r>
            <a:r>
              <a:rPr lang="en-US" sz="2200" b="1" dirty="0">
                <a:highlight>
                  <a:srgbClr val="FFFF00"/>
                </a:highlight>
                <a:latin typeface="Avenir Book" panose="02000503020000020003" pitchFamily="2" charset="0"/>
              </a:rPr>
              <a:t>renew them again to </a:t>
            </a:r>
            <a:r>
              <a:rPr lang="en-US" sz="24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repentance</a:t>
            </a:r>
          </a:p>
          <a:p>
            <a:endParaRPr lang="en-US" sz="6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because they: </a:t>
            </a:r>
            <a:r>
              <a:rPr lang="en-US" sz="2300" b="1" dirty="0">
                <a:latin typeface="Avenir Book" panose="02000503020000020003" pitchFamily="2" charset="0"/>
              </a:rPr>
              <a:t>1] </a:t>
            </a:r>
            <a:r>
              <a:rPr lang="en-US" sz="2300" b="1" i="1" dirty="0">
                <a:latin typeface="Avenir Book" panose="02000503020000020003" pitchFamily="2" charset="0"/>
              </a:rPr>
              <a:t>stop</a:t>
            </a:r>
            <a:r>
              <a:rPr lang="en-US" sz="2300" i="1" dirty="0">
                <a:latin typeface="Avenir Book" panose="02000503020000020003" pitchFamily="2" charset="0"/>
              </a:rPr>
              <a:t> moving forward  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</a:t>
            </a:r>
            <a:endParaRPr lang="en-US" sz="2300" i="1" dirty="0">
              <a:latin typeface="Avenir Book" panose="02000503020000020003" pitchFamily="2" charset="0"/>
            </a:endParaRPr>
          </a:p>
          <a:p>
            <a:r>
              <a:rPr lang="en-US" sz="2300" i="1" dirty="0">
                <a:latin typeface="Avenir Book" panose="02000503020000020003" pitchFamily="2" charset="0"/>
              </a:rPr>
              <a:t>		    	 </a:t>
            </a:r>
            <a:r>
              <a:rPr lang="en-US" sz="2300" b="1" dirty="0">
                <a:latin typeface="Avenir Book" panose="02000503020000020003" pitchFamily="2" charset="0"/>
              </a:rPr>
              <a:t>2] </a:t>
            </a:r>
            <a:r>
              <a:rPr lang="en-US" sz="2300" i="1" dirty="0">
                <a:latin typeface="Avenir Book" panose="02000503020000020003" pitchFamily="2" charset="0"/>
              </a:rPr>
              <a:t>crucify Jesus	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continuing activity</a:t>
            </a:r>
            <a:r>
              <a:rPr lang="en-US" sz="2300" i="1" dirty="0">
                <a:latin typeface="Avenir Book" panose="02000503020000020003" pitchFamily="2" charset="0"/>
              </a:rPr>
              <a:t>	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    	 </a:t>
            </a:r>
            <a:r>
              <a:rPr lang="en-US" sz="2300" b="1" dirty="0">
                <a:latin typeface="Avenir Book" panose="02000503020000020003" pitchFamily="2" charset="0"/>
              </a:rPr>
              <a:t>3] </a:t>
            </a:r>
            <a:r>
              <a:rPr lang="en-US" sz="2300" i="1" dirty="0">
                <a:latin typeface="Avenir Book" panose="02000503020000020003" pitchFamily="2" charset="0"/>
              </a:rPr>
              <a:t>openly ridicule Jesus	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continuing actions</a:t>
            </a:r>
          </a:p>
          <a:p>
            <a:endParaRPr lang="en-US" sz="1500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 </a:t>
            </a:r>
            <a:r>
              <a:rPr lang="en-US" sz="2300" dirty="0">
                <a:latin typeface="Avenir Book" panose="02000503020000020003" pitchFamily="2" charset="0"/>
              </a:rPr>
              <a:t>Based on this grammatical Greek language, the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a-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dunatos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[impossibility] 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remains only </a:t>
            </a:r>
            <a:r>
              <a:rPr lang="en-US" sz="2500" b="1" dirty="0"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300" dirty="0">
                <a:latin typeface="Avenir Book" panose="02000503020000020003" pitchFamily="2" charset="0"/>
              </a:rPr>
              <a:t> #2 and #3 are continuing/on-going/stay active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dirty="0">
                <a:latin typeface="Avenir Book" panose="02000503020000020003" pitchFamily="2" charset="0"/>
              </a:rPr>
              <a:t>IF </a:t>
            </a:r>
            <a:r>
              <a:rPr lang="en-US" sz="2400" dirty="0">
                <a:latin typeface="Avenir Book" panose="02000503020000020003" pitchFamily="2" charset="0"/>
              </a:rPr>
              <a:t>they become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</a:t>
            </a:r>
            <a:r>
              <a:rPr lang="en-US" sz="2400" dirty="0">
                <a:latin typeface="Avenir Book" panose="02000503020000020003" pitchFamily="2" charset="0"/>
              </a:rPr>
              <a:t>, THEN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impossibility</a:t>
            </a:r>
            <a:r>
              <a:rPr lang="en-US" sz="2400" dirty="0">
                <a:latin typeface="Avenir Book" panose="02000503020000020003" pitchFamily="2" charset="0"/>
              </a:rPr>
              <a:t> ceases</a:t>
            </a:r>
          </a:p>
          <a:p>
            <a:endParaRPr lang="en-US" sz="1300" i="1" dirty="0">
              <a:latin typeface="Avenir Book" panose="02000503020000020003" pitchFamily="2" charset="0"/>
            </a:endParaRPr>
          </a:p>
          <a:p>
            <a:r>
              <a:rPr lang="en-US" sz="2400" i="1" dirty="0">
                <a:latin typeface="Avenir Book" panose="02000503020000020003" pitchFamily="2" charset="0"/>
              </a:rPr>
              <a:t>	3 Actions above 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i="1" dirty="0">
                <a:latin typeface="Avenir Book" panose="02000503020000020003" pitchFamily="2" charset="0"/>
              </a:rPr>
              <a:t>one</a:t>
            </a:r>
            <a:r>
              <a:rPr lang="en-US" sz="2400" dirty="0">
                <a:latin typeface="Avenir Book" panose="02000503020000020003" pitchFamily="2" charset="0"/>
              </a:rPr>
              <a:t>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400" dirty="0">
                <a:latin typeface="Avenir Book" panose="02000503020000020003" pitchFamily="2" charset="0"/>
              </a:rPr>
              <a:t>two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</a:t>
            </a:r>
            <a:r>
              <a:rPr lang="en-US" sz="2400" i="1" dirty="0">
                <a:latin typeface="Avenir Book" panose="02000503020000020003" pitchFamily="2" charset="0"/>
              </a:rPr>
              <a:t>define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a-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dunatos</a:t>
            </a:r>
            <a:endParaRPr lang="en-US" sz="24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IF </a:t>
            </a:r>
            <a:r>
              <a:rPr lang="en-US" sz="2300" dirty="0">
                <a:latin typeface="Avenir Book" panose="02000503020000020003" pitchFamily="2" charset="0"/>
              </a:rPr>
              <a:t>persons stop doing two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</a:t>
            </a:r>
            <a:r>
              <a:rPr lang="en-US" sz="2300" dirty="0">
                <a:latin typeface="Avenir Book" panose="02000503020000020003" pitchFamily="2" charset="0"/>
              </a:rPr>
              <a:t>it is no longer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impossible </a:t>
            </a:r>
            <a:r>
              <a:rPr lang="en-US" sz="2300" dirty="0">
                <a:latin typeface="Avenir Book" panose="02000503020000020003" pitchFamily="2" charset="0"/>
              </a:rPr>
              <a:t>so they are then</a:t>
            </a:r>
          </a:p>
          <a:p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     </a:t>
            </a:r>
            <a:r>
              <a:rPr lang="en-US" sz="2300" dirty="0">
                <a:latin typeface="Avenir Book" panose="02000503020000020003" pitchFamily="2" charset="0"/>
              </a:rPr>
              <a:t>able to be renewed, but IF they continue in these, they cannot be renewed!!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What person does in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</a:t>
            </a:r>
            <a:r>
              <a:rPr lang="en-US" sz="2300" dirty="0">
                <a:latin typeface="Avenir Book" panose="02000503020000020003" pitchFamily="2" charset="0"/>
              </a:rPr>
              <a:t>actions </a:t>
            </a:r>
            <a:r>
              <a:rPr lang="en-US" sz="2300" b="1" i="1" dirty="0">
                <a:latin typeface="Avenir Book" panose="02000503020000020003" pitchFamily="2" charset="0"/>
              </a:rPr>
              <a:t>enables</a:t>
            </a:r>
            <a:r>
              <a:rPr lang="en-US" sz="2300" dirty="0">
                <a:latin typeface="Avenir Book" panose="02000503020000020003" pitchFamily="2" charset="0"/>
              </a:rPr>
              <a:t> that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impossibility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Impossible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is dependent upon person’s two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</a:t>
            </a:r>
            <a:r>
              <a:rPr lang="en-US" sz="2300" u="sng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CONTINUING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actions</a:t>
            </a: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427C289-D6B6-3DE0-67B2-2058024BC74B}"/>
              </a:ext>
            </a:extLst>
          </p:cNvPr>
          <p:cNvSpPr/>
          <p:nvPr/>
        </p:nvSpPr>
        <p:spPr>
          <a:xfrm>
            <a:off x="108528" y="2537138"/>
            <a:ext cx="721217" cy="5924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0B3AC-FEA9-A056-F88D-DEC5C8F9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C519C2-1CB8-5A0F-A8E5-C59BC143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A4619-5C4E-AC19-8C05-872E12605564}"/>
              </a:ext>
            </a:extLst>
          </p:cNvPr>
          <p:cNvSpPr txBox="1"/>
          <p:nvPr/>
        </p:nvSpPr>
        <p:spPr>
          <a:xfrm>
            <a:off x="231819" y="239028"/>
            <a:ext cx="1190710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A0A0A"/>
                </a:solidFill>
                <a:latin typeface="Avenir Book" panose="02000503020000020003" pitchFamily="2" charset="0"/>
              </a:rPr>
              <a:t>HERE’S THE KEY!!!</a:t>
            </a:r>
            <a:endParaRPr lang="en-US" sz="600" b="1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endParaRPr lang="en-US" sz="1000" b="1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</a:t>
            </a:r>
            <a:r>
              <a:rPr lang="en-US" sz="2300" b="1" dirty="0">
                <a:latin typeface="Avenir Book" panose="02000503020000020003" pitchFamily="2" charset="0"/>
              </a:rPr>
              <a:t>IF the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a-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dunatos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[impossibility] </a:t>
            </a:r>
            <a:r>
              <a:rPr lang="en-US" sz="2300" dirty="0">
                <a:latin typeface="Avenir Book" panose="02000503020000020003" pitchFamily="2" charset="0"/>
              </a:rPr>
              <a:t>was explained by Paul as a permanent state,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</a:rPr>
              <a:t>THEN  </a:t>
            </a:r>
            <a:r>
              <a:rPr lang="en-US" sz="2300" i="1" dirty="0">
                <a:latin typeface="Avenir Book" panose="02000503020000020003" pitchFamily="2" charset="0"/>
              </a:rPr>
              <a:t>2] crucifying Jesus </a:t>
            </a:r>
            <a:r>
              <a:rPr lang="en-US" sz="2300" dirty="0">
                <a:latin typeface="Avenir Book" panose="02000503020000020003" pitchFamily="2" charset="0"/>
              </a:rPr>
              <a:t>and </a:t>
            </a:r>
            <a:r>
              <a:rPr lang="en-US" sz="2300" i="1" dirty="0">
                <a:latin typeface="Avenir Book" panose="02000503020000020003" pitchFamily="2" charset="0"/>
              </a:rPr>
              <a:t>3] openly-publicly ridiculing Jesus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your sin trivializes it          your ‘witness’ has NO testimony </a:t>
            </a:r>
            <a:endParaRPr lang="en-US" sz="2300" i="1" dirty="0">
              <a:latin typeface="Avenir Book" panose="02000503020000020003" pitchFamily="2" charset="0"/>
            </a:endParaRPr>
          </a:p>
          <a:p>
            <a:r>
              <a:rPr lang="en-US" sz="2300" i="1" dirty="0"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those two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</a:t>
            </a:r>
            <a:r>
              <a:rPr lang="en-US" sz="2300" dirty="0">
                <a:latin typeface="Avenir Book" panose="02000503020000020003" pitchFamily="2" charset="0"/>
              </a:rPr>
              <a:t>actions would have been in the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 </a:t>
            </a:r>
            <a:r>
              <a:rPr lang="en-US" sz="2300" dirty="0">
                <a:latin typeface="Avenir Book" panose="02000503020000020003" pitchFamily="2" charset="0"/>
              </a:rPr>
              <a:t>tense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Paul’s deliberate structure of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Greek grammar </a:t>
            </a:r>
            <a:r>
              <a:rPr lang="en-US" sz="2300" dirty="0">
                <a:latin typeface="Avenir Book" panose="02000503020000020003" pitchFamily="2" charset="0"/>
              </a:rPr>
              <a:t>is by definition “Temporary”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	          and is NOT permanent!</a:t>
            </a:r>
          </a:p>
          <a:p>
            <a:endParaRPr lang="en-US" sz="15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u="sng" dirty="0">
                <a:latin typeface="Avenir Book" panose="02000503020000020003" pitchFamily="2" charset="0"/>
              </a:rPr>
              <a:t>BECAUSE</a:t>
            </a:r>
            <a:r>
              <a:rPr lang="en-US" sz="2300" dirty="0">
                <a:latin typeface="Avenir Book" panose="02000503020000020003" pitchFamily="2" charset="0"/>
              </a:rPr>
              <a:t> Paul uses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present-active </a:t>
            </a:r>
            <a:r>
              <a:rPr lang="en-US" sz="2300" dirty="0">
                <a:latin typeface="Avenir Book" panose="02000503020000020003" pitchFamily="2" charset="0"/>
              </a:rPr>
              <a:t>tense in these two actions, it is not a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permanent state without any hope for </a:t>
            </a:r>
            <a:r>
              <a:rPr lang="en-US" sz="2300" b="1" dirty="0">
                <a:highlight>
                  <a:srgbClr val="FFFF00"/>
                </a:highlight>
                <a:latin typeface="Avenir Book" panose="02000503020000020003" pitchFamily="2" charset="0"/>
              </a:rPr>
              <a:t>forgiveness-restoration</a:t>
            </a:r>
            <a:r>
              <a:rPr lang="en-US" sz="2300" dirty="0">
                <a:latin typeface="Avenir Book" panose="02000503020000020003" pitchFamily="2" charset="0"/>
              </a:rPr>
              <a:t>, rather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there IS hope for any who slip-away, have unbelief, or become stagnant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IF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”crucifying” </a:t>
            </a:r>
            <a:r>
              <a:rPr lang="en-US" sz="2300" dirty="0">
                <a:latin typeface="Avenir Book" panose="02000503020000020003" pitchFamily="2" charset="0"/>
              </a:rPr>
              <a:t>and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“ridiculing” </a:t>
            </a:r>
            <a:r>
              <a:rPr lang="en-US" sz="2300" dirty="0">
                <a:latin typeface="Avenir Book" panose="02000503020000020003" pitchFamily="2" charset="0"/>
              </a:rPr>
              <a:t>had been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</a:t>
            </a: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 </a:t>
            </a:r>
            <a:r>
              <a:rPr lang="en-US" sz="2300" dirty="0">
                <a:latin typeface="Avenir Book" panose="02000503020000020003" pitchFamily="2" charset="0"/>
              </a:rPr>
              <a:t>THEN any person</a:t>
            </a:r>
          </a:p>
          <a:p>
            <a:r>
              <a:rPr lang="en-US" sz="2300" b="1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who slips away, has unbelief, or stops moving forward would have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NO hope to be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renewed again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to repentance 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</a:t>
            </a:r>
            <a:r>
              <a:rPr lang="en-US" sz="2300" b="1" i="1" dirty="0">
                <a:latin typeface="Avenir Book" panose="02000503020000020003" pitchFamily="2" charset="0"/>
              </a:rPr>
              <a:t>this is not ”renewed again to salvation” </a:t>
            </a:r>
            <a:r>
              <a:rPr lang="en-US" sz="2300" dirty="0">
                <a:latin typeface="Avenir Book" panose="02000503020000020003" pitchFamily="2" charset="0"/>
              </a:rPr>
              <a:t>but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“renewed to repentance”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		                       </a:t>
            </a:r>
            <a:r>
              <a:rPr lang="en-US" sz="2400" b="1" dirty="0"/>
              <a:t>WHAT IS THIS?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93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817B-E6CD-10E2-6060-F3EF66A5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B6457-B4F5-6EDB-7F47-6B5A8074C7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51C33-7989-B41A-B790-64D4EED40563}"/>
              </a:ext>
            </a:extLst>
          </p:cNvPr>
          <p:cNvSpPr txBox="1"/>
          <p:nvPr/>
        </p:nvSpPr>
        <p:spPr>
          <a:xfrm>
            <a:off x="74960" y="277664"/>
            <a:ext cx="1208369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Pharisee Paul did not say: </a:t>
            </a:r>
            <a:r>
              <a:rPr lang="en-US" sz="2300" b="1" i="1" dirty="0">
                <a:latin typeface="Avenir Book" panose="02000503020000020003" pitchFamily="2" charset="0"/>
              </a:rPr>
              <a:t>”renewed again to salvation” 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	    </a:t>
            </a:r>
            <a:r>
              <a:rPr lang="en-US" sz="2300" b="1" dirty="0">
                <a:latin typeface="Avenir Book" panose="02000503020000020003" pitchFamily="2" charset="0"/>
              </a:rPr>
              <a:t>Paul clearly said: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“renewed again to repentance”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               </a:t>
            </a:r>
            <a:r>
              <a:rPr lang="el-GR" sz="2600" b="0" i="0" dirty="0" err="1">
                <a:solidFill>
                  <a:srgbClr val="0A0A0A"/>
                </a:solidFill>
                <a:effectLst/>
                <a:latin typeface="blbGentium"/>
              </a:rPr>
              <a:t>μετάνοια</a:t>
            </a:r>
            <a:r>
              <a:rPr lang="en-US" sz="26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metanoia = </a:t>
            </a:r>
            <a:r>
              <a:rPr lang="en-US" sz="24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change your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 mind</a:t>
            </a:r>
          </a:p>
          <a:p>
            <a:endParaRPr lang="en-US" sz="7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Numbers 13 + 14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God swore by His own Name: 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</a:t>
            </a:r>
            <a:r>
              <a:rPr lang="en-US" sz="25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Hebrews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will not enter the land”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</a:t>
            </a:r>
            <a:r>
              <a:rPr lang="en-US" sz="2500" dirty="0">
                <a:latin typeface="Avenir Book" panose="02000503020000020003" pitchFamily="2" charset="0"/>
              </a:rPr>
              <a:t>That oath means </a:t>
            </a:r>
            <a:r>
              <a:rPr lang="en-US" sz="2500" b="1" dirty="0">
                <a:latin typeface="Avenir Book" panose="02000503020000020003" pitchFamily="2" charset="0"/>
              </a:rPr>
              <a:t>God </a:t>
            </a:r>
            <a:r>
              <a:rPr lang="en-US" sz="2500" b="1" u="sng" dirty="0">
                <a:latin typeface="Avenir Book" panose="02000503020000020003" pitchFamily="2" charset="0"/>
              </a:rPr>
              <a:t>cannot</a:t>
            </a:r>
            <a:r>
              <a:rPr lang="en-US" sz="2500" b="1" dirty="0">
                <a:latin typeface="Avenir Book" panose="02000503020000020003" pitchFamily="2" charset="0"/>
              </a:rPr>
              <a:t> change </a:t>
            </a:r>
            <a:r>
              <a:rPr lang="en-US" sz="2500" dirty="0">
                <a:latin typeface="Avenir Book" panose="02000503020000020003" pitchFamily="2" charset="0"/>
              </a:rPr>
              <a:t>His mind [proclamation]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</a:t>
            </a:r>
            <a:r>
              <a:rPr lang="en-US" sz="2400" i="1" dirty="0">
                <a:latin typeface="Avenir Book" panose="02000503020000020003" pitchFamily="2" charset="0"/>
              </a:rPr>
              <a:t>this gets to the </a:t>
            </a:r>
            <a:r>
              <a:rPr lang="en-US" sz="24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immutability</a:t>
            </a:r>
            <a:r>
              <a:rPr lang="en-US" sz="2400" i="1" dirty="0">
                <a:latin typeface="Avenir Book" panose="02000503020000020003" pitchFamily="2" charset="0"/>
              </a:rPr>
              <a:t> of God’s character</a:t>
            </a:r>
          </a:p>
          <a:p>
            <a:endParaRPr lang="en-US" sz="800" i="1" dirty="0">
              <a:latin typeface="Avenir Book" panose="02000503020000020003" pitchFamily="2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</a:rPr>
              <a:t>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12 spies, 1 from each tribe, only 2 got their inheritance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Numbers 13:19-20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scout a] inhabitants and b] land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23-24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grapes of Eschol were massive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                                          GIANT inhabitants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  were massive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A70F5-6173-C970-BA38-AE8901177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568" y="3894396"/>
            <a:ext cx="3689906" cy="2990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67C89-2B8B-87F9-1939-78077855D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485" y="3176812"/>
            <a:ext cx="3662540" cy="36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5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EAF79-E6A0-78AD-A93E-AA16483BE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3A7C1-1537-BB89-C13E-17D9C6F2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CA37A-06F8-9E1F-269B-73D912851AED}"/>
              </a:ext>
            </a:extLst>
          </p:cNvPr>
          <p:cNvSpPr txBox="1"/>
          <p:nvPr/>
        </p:nvSpPr>
        <p:spPr>
          <a:xfrm>
            <a:off x="115904" y="850870"/>
            <a:ext cx="118499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Numbers 13:19-20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scout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inhabitants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and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land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23-24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grapes of Eschol were massive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YES! the land is robust, but people are too big!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Caleb says, </a:t>
            </a:r>
            <a:r>
              <a:rPr lang="en-US" sz="25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“Let’s go in right now”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10 spies, “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Anakim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-Nephilim we’re grasshoppers”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14:1-2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Congregation murmurs, cries, complains “We came to die in wilderness?”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                                             “Let’s appoint captain to go back to Egypt”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Caleb + Joshua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“Lord surely will give it to us”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Congregation STONED them 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  Lord says, “How long will I be provoked, consider ALL the signs I showed”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 “I will start over a new nation – </a:t>
            </a:r>
            <a:r>
              <a:rPr lang="en-US" sz="25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I will disinherit them” </a:t>
            </a:r>
            <a:endParaRPr lang="en-US" sz="24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</a:t>
            </a:r>
            <a:r>
              <a:rPr lang="en-US" sz="2400" dirty="0">
                <a:latin typeface="Avenir Book" panose="02000503020000020003" pitchFamily="2" charset="0"/>
              </a:rPr>
              <a:t>God DID that in Genesis 6 with worldwide flood – left only 8 people</a:t>
            </a:r>
            <a:endParaRPr lang="en-US" sz="24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Moses intercedes-negotiates, “The nations will say God was not able”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31AB4-1209-C615-FA9D-0E8A93560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50" y="1043560"/>
            <a:ext cx="4741293" cy="1303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24ABB-9CD2-91BC-4C7A-409644DBC6C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773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8A0E7-BC4C-4DA3-56C8-4414613A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E0021-E60C-FF3B-8146-DDC3A3F284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B97840-5A44-2308-B2E2-97F24F94ABDB}"/>
              </a:ext>
            </a:extLst>
          </p:cNvPr>
          <p:cNvSpPr txBox="1"/>
          <p:nvPr/>
        </p:nvSpPr>
        <p:spPr>
          <a:xfrm>
            <a:off x="118017" y="160024"/>
            <a:ext cx="11685700" cy="592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Moses intercedes-negotiates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, “The nations will say God was not able”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Numbers 14:17-18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“I beg of you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Lord - You are longsuffering, merciful, forgiving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iniquity and transgression, BY NO MEANS CLEARING THE GUILTY,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continuing the sin of the fathers to their children, 3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rd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and 4</a:t>
            </a:r>
            <a:r>
              <a:rPr lang="en-US" sz="24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th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generations”</a:t>
            </a: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v 19-21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“pardon these people Lord as per Your great mercy, as you have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forgiven them since Egypt until now” -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and the Lord pardoned them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b="1" dirty="0">
                <a:latin typeface="Avenir Book" panose="02000503020000020003" pitchFamily="2" charset="0"/>
              </a:rPr>
              <a:t>Part-1: God does forgive them of their sin [they remain justified-saved]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i="1" u="sng" dirty="0">
                <a:solidFill>
                  <a:srgbClr val="0070C0"/>
                </a:solidFill>
                <a:latin typeface="Avenir Book" panose="02000503020000020003" pitchFamily="2" charset="0"/>
              </a:rPr>
              <a:t>However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b="1" dirty="0">
                <a:latin typeface="Avenir Book" panose="02000503020000020003" pitchFamily="2" charset="0"/>
              </a:rPr>
              <a:t>Part-2: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as I Already Swore, they shall not see the land </a:t>
            </a:r>
            <a:r>
              <a:rPr lang="en-US" sz="2400" dirty="0">
                <a:latin typeface="Avenir Book" panose="02000503020000020003" pitchFamily="2" charset="0"/>
              </a:rPr>
              <a:t>[inheritance]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dirty="0">
                <a:latin typeface="Avenir Book" panose="02000503020000020003" pitchFamily="2" charset="0"/>
              </a:rPr>
              <a:t>God references His oath that </a:t>
            </a:r>
            <a:r>
              <a:rPr lang="en-US" sz="2600" b="1" i="1" dirty="0">
                <a:latin typeface="Avenir Book" panose="02000503020000020003" pitchFamily="2" charset="0"/>
              </a:rPr>
              <a:t>HE cannot “change His mind”</a:t>
            </a:r>
          </a:p>
          <a:p>
            <a:r>
              <a:rPr lang="en-US" sz="2400" b="1" dirty="0">
                <a:latin typeface="Avenir Book" panose="02000503020000020003" pitchFamily="2" charset="0"/>
              </a:rPr>
              <a:t>							               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μετάνοια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metanoia </a:t>
            </a:r>
            <a:endParaRPr lang="en-US" sz="1200" b="1" i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Remember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Heb 3:17-19 </a:t>
            </a:r>
            <a:r>
              <a:rPr lang="en-US" sz="2400" dirty="0">
                <a:latin typeface="Avenir Book" panose="02000503020000020003" pitchFamily="2" charset="0"/>
              </a:rPr>
              <a:t>God cannot change His oath</a:t>
            </a:r>
            <a:endParaRPr lang="en-US" sz="24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So the people</a:t>
            </a:r>
            <a:r>
              <a:rPr lang="en-US" sz="2300" b="1" dirty="0">
                <a:latin typeface="Avenir Book" panose="02000503020000020003" pitchFamily="2" charset="0"/>
              </a:rPr>
              <a:t> ‘change their mind’ - are forgiven -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400" b="1" i="1" dirty="0">
                <a:latin typeface="Avenir Book" panose="02000503020000020003" pitchFamily="2" charset="0"/>
              </a:rPr>
              <a:t>but God cannot change His mind!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latin typeface="Avenir Book" panose="02000503020000020003" pitchFamily="2" charset="0"/>
              </a:rPr>
              <a:t>	        </a:t>
            </a:r>
            <a:r>
              <a:rPr lang="en-US" sz="2300" dirty="0">
                <a:latin typeface="Avenir Book" panose="02000503020000020003" pitchFamily="2" charset="0"/>
              </a:rPr>
              <a:t>In fact,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Hebrews </a:t>
            </a:r>
            <a:r>
              <a:rPr lang="en-US" sz="2300" b="1" dirty="0">
                <a:latin typeface="Avenir Book" panose="02000503020000020003" pitchFamily="2" charset="0"/>
              </a:rPr>
              <a:t>try</a:t>
            </a:r>
            <a:r>
              <a:rPr lang="en-US" sz="2300" dirty="0">
                <a:latin typeface="Avenir Book" panose="02000503020000020003" pitchFamily="2" charset="0"/>
              </a:rPr>
              <a:t> to take land on their own and suffer massive defeat!!</a:t>
            </a:r>
            <a:endParaRPr lang="en-US" sz="2300" b="1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3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69235-072F-8020-DF0E-F1A0A582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5FF5F-99CC-5228-8E50-9E7ED74D71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C69A1A-1E1F-884D-9BD0-4D7063EFA932}"/>
              </a:ext>
            </a:extLst>
          </p:cNvPr>
          <p:cNvSpPr txBox="1"/>
          <p:nvPr/>
        </p:nvSpPr>
        <p:spPr>
          <a:xfrm>
            <a:off x="268143" y="419331"/>
            <a:ext cx="12255150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rgbClr val="0070C0"/>
                </a:solidFill>
                <a:latin typeface="Avenir Book" panose="02000503020000020003" pitchFamily="2" charset="0"/>
              </a:rPr>
              <a:t>However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. . . as I the Lord swore they shall not see the land </a:t>
            </a:r>
            <a:r>
              <a:rPr lang="en-US" sz="2400" dirty="0">
                <a:latin typeface="Avenir Book" panose="02000503020000020003" pitchFamily="2" charset="0"/>
              </a:rPr>
              <a:t>[inheritance]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dirty="0">
                <a:latin typeface="Avenir Book" panose="02000503020000020003" pitchFamily="2" charset="0"/>
              </a:rPr>
              <a:t>God references His oath that cannot be changed</a:t>
            </a:r>
            <a:endParaRPr lang="en-US" sz="1200" b="1" i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		Heb 3:17-19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God cannot change His oath</a:t>
            </a:r>
          </a:p>
          <a:p>
            <a:endParaRPr lang="en-US" sz="10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People</a:t>
            </a:r>
            <a:r>
              <a:rPr lang="en-US" sz="2300" b="1" dirty="0"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repent [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Hebrews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changed their minds] </a:t>
            </a:r>
            <a:r>
              <a:rPr lang="en-US" sz="2300" b="1" i="1" dirty="0">
                <a:latin typeface="Avenir Book" panose="02000503020000020003" pitchFamily="2" charset="0"/>
              </a:rPr>
              <a:t>but </a:t>
            </a:r>
            <a:r>
              <a:rPr lang="en-US" sz="23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too late for God to change His mind</a:t>
            </a:r>
            <a:r>
              <a:rPr lang="en-US" sz="2300" b="1" i="1" dirty="0">
                <a:latin typeface="Avenir Book" panose="02000503020000020003" pitchFamily="2" charset="0"/>
              </a:rPr>
              <a:t>!</a:t>
            </a:r>
          </a:p>
          <a:p>
            <a:endParaRPr lang="en-US" sz="15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Paul’s statement:</a:t>
            </a:r>
            <a:r>
              <a:rPr lang="en-US" sz="2000" b="1" dirty="0">
                <a:latin typeface="Avenir Book" panose="02000503020000020003" pitchFamily="2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“it is impossible to renew them again to repentance”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</a:t>
            </a:r>
            <a:r>
              <a:rPr lang="en-US" sz="2400" dirty="0">
                <a:latin typeface="Avenir Book" panose="02000503020000020003" pitchFamily="2" charset="0"/>
              </a:rPr>
              <a:t>actually reads: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“impossible to renew again due to a changed mind”</a:t>
            </a: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                             </a:t>
            </a:r>
            <a:r>
              <a:rPr lang="en-US" sz="2400" u="sng" dirty="0">
                <a:latin typeface="Avenir Book" panose="02000503020000020003" pitchFamily="2" charset="0"/>
              </a:rPr>
              <a:t>WHO</a:t>
            </a:r>
            <a:r>
              <a:rPr lang="en-US" sz="2400" dirty="0">
                <a:latin typeface="Avenir Book" panose="02000503020000020003" pitchFamily="2" charset="0"/>
              </a:rPr>
              <a:t> cannot reverse-change mind? </a:t>
            </a:r>
            <a:r>
              <a:rPr lang="en-US" sz="2400" i="1" dirty="0">
                <a:latin typeface="Avenir Book" panose="02000503020000020003" pitchFamily="2" charset="0"/>
              </a:rPr>
              <a:t>The people?   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    NO </a:t>
            </a:r>
            <a:r>
              <a:rPr lang="en-US" sz="2400" b="1" dirty="0">
                <a:latin typeface="Avenir Book" panose="02000503020000020003" pitchFamily="2" charset="0"/>
              </a:rPr>
              <a:t>it is God who cannot relent-reverse-change His decision due to His oath!</a:t>
            </a:r>
          </a:p>
          <a:p>
            <a:endParaRPr lang="en-US" sz="1400" b="1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Paul illustrates </a:t>
            </a:r>
            <a:r>
              <a:rPr lang="en-US" sz="2300" b="1" u="sng" dirty="0">
                <a:latin typeface="Avenir Book" panose="02000503020000020003" pitchFamily="2" charset="0"/>
              </a:rPr>
              <a:t>same</a:t>
            </a:r>
            <a:r>
              <a:rPr lang="en-US" sz="2300" dirty="0">
                <a:latin typeface="Avenir Book" panose="02000503020000020003" pitchFamily="2" charset="0"/>
              </a:rPr>
              <a:t> point later in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Heb. 12:16-17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immoral-godless Esau disobeyed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sold his birthright to Jacob for food.  Then at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time to inherit the blessing he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was rejected, there was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no room for Isaac to relent-reverse-CHANGE His Mind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even though Esau pleaded with tears     </a:t>
            </a:r>
            <a:r>
              <a:rPr lang="en-US" sz="2300" dirty="0">
                <a:latin typeface="Avenir Book" panose="02000503020000020003" pitchFamily="2" charset="0"/>
              </a:rPr>
              <a:t>[Isaac could not change his oath]</a:t>
            </a:r>
            <a:endParaRPr lang="en-US" sz="23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7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477AB-6622-26DB-4AC6-A01B767BD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396DC-6D99-6C47-D4DB-F69D89F3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C3F48F-C033-2AFC-89C7-4FA36A63E702}"/>
              </a:ext>
            </a:extLst>
          </p:cNvPr>
          <p:cNvSpPr txBox="1"/>
          <p:nvPr/>
        </p:nvSpPr>
        <p:spPr>
          <a:xfrm>
            <a:off x="182522" y="787820"/>
            <a:ext cx="11826956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Details in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Genesis 27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Isaac asks Esau to hunt and make him one last amazing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meal before he dies.  While Esau is out hunting, Rebekah makes similar meal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and gets Jacob to go into Isaac to receive the blessing before Isaac dies, by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deceiving Isaac to believe Jacob is Esau</a:t>
            </a: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v19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Jacob blatantly lies to Isaac “I am Esau” and gets Isaac’s blessing.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Isaac evens asks, “How did you hunt and prepare this so fast?”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		        and 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Jacob lies </a:t>
            </a:r>
            <a:r>
              <a:rPr lang="en-US" sz="2400" i="1" dirty="0">
                <a:latin typeface="Avenir Book" panose="02000503020000020003" pitchFamily="2" charset="0"/>
              </a:rPr>
              <a:t>“The Lord let me do this”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v22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Isaac says voice sounds like Jacob, but hands feel like Esau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v24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Are you really my son Esau?           “Yes I am”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blatant lie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v30 </a:t>
            </a:r>
            <a:r>
              <a:rPr lang="en-US" sz="2400" dirty="0">
                <a:latin typeface="Avenir Book" panose="02000503020000020003" pitchFamily="2" charset="0"/>
              </a:rPr>
              <a:t>Esau returns and the deception comes to light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Esau pleads with tears that Isaac would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relent-reverse-change his mind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but Isaac says, “I cannot give you that blessing”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  </a:t>
            </a:r>
            <a:r>
              <a:rPr lang="en-US" sz="2400" dirty="0">
                <a:latin typeface="Avenir Book" panose="02000503020000020003" pitchFamily="2" charset="0"/>
              </a:rPr>
              <a:t>[he cannot relent/change his mind]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E4500-5324-9B6C-3390-8C0D5DFB184E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153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66D87-3186-5904-53A5-373E3F5C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9DFA6-E8B6-D535-E14F-9AE755F678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45B054-26A9-938C-143C-F03C2C1375A6}"/>
              </a:ext>
            </a:extLst>
          </p:cNvPr>
          <p:cNvSpPr txBox="1"/>
          <p:nvPr/>
        </p:nvSpPr>
        <p:spPr>
          <a:xfrm>
            <a:off x="182522" y="1033480"/>
            <a:ext cx="11744497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again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Hebrews 6:6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it is impossible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a-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dunatos</a:t>
            </a:r>
            <a:r>
              <a:rPr lang="en-US" sz="2400" dirty="0">
                <a:latin typeface="Avenir Book" panose="02000503020000020003" pitchFamily="2" charset="0"/>
              </a:rPr>
              <a:t>]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to renew them due to a 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		Change of God’s Mind  </a:t>
            </a:r>
            <a:r>
              <a:rPr lang="en-US" sz="2400" dirty="0">
                <a:latin typeface="Avenir Book" panose="02000503020000020003" pitchFamily="2" charset="0"/>
              </a:rPr>
              <a:t>[His oath by His name cannot change]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because they again put Jesus on the cross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continued sin trivializes His sacrifice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and their witness in the world puts Jesus to shame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they have NO testimony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endParaRPr lang="en-US" sz="1000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</a:t>
            </a:r>
            <a:r>
              <a:rPr lang="en-US" sz="2400" b="1" dirty="0">
                <a:latin typeface="Avenir Book" panose="02000503020000020003" pitchFamily="2" charset="0"/>
              </a:rPr>
              <a:t>HOW does this work?  </a:t>
            </a:r>
            <a:r>
              <a:rPr lang="en-US" sz="2400" b="1" i="1" dirty="0">
                <a:latin typeface="Avenir Book" panose="02000503020000020003" pitchFamily="2" charset="0"/>
              </a:rPr>
              <a:t>an analogy/metaphor . . .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endParaRPr lang="en-US" sz="1500" b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v 7-8 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because ground that drinks rain which often falls on it brings forth vegetation </a:t>
            </a:r>
          </a:p>
          <a:p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        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useful to those for whose sake it is tilled 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and </a:t>
            </a: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receives a blessing from God</a:t>
            </a:r>
          </a:p>
          <a:p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  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BUT if the ground yields thorns and thistles, it is </a:t>
            </a:r>
            <a:r>
              <a:rPr lang="en-US" sz="2300" b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[3 things]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1- worthless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 and </a:t>
            </a:r>
          </a:p>
          <a:p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        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2- close to being cursed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, and 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3- ends up being burned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  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Matt. 13 ‘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soils’ </a:t>
            </a:r>
            <a:endParaRPr lang="en-US" sz="2300" b="0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B2259-8AAA-CAD3-0AF3-E9AFD2AFEC4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139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320286" y="794692"/>
            <a:ext cx="1149654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Two BIG Topics Tonight</a:t>
            </a:r>
          </a:p>
          <a:p>
            <a:endParaRPr lang="en-US" sz="2000" b="1" i="1" dirty="0">
              <a:solidFill>
                <a:schemeClr val="accent2">
                  <a:lumMod val="50000"/>
                </a:schemeClr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>
                <a:solidFill>
                  <a:srgbClr val="FF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Warning #3</a:t>
            </a:r>
            <a:r>
              <a:rPr lang="en-US" sz="2400" b="1" dirty="0">
                <a:solidFill>
                  <a:srgbClr val="FF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from Pharisee Paul re:   </a:t>
            </a:r>
            <a:r>
              <a:rPr lang="en-US" sz="2800" i="1" dirty="0">
                <a:latin typeface="Avenir Book" panose="02000503020000020003" pitchFamily="2" charset="0"/>
                <a:cs typeface="Arial" panose="020B0604020202020204" pitchFamily="34" charset="0"/>
              </a:rPr>
              <a:t>Growing Up  Maturing</a:t>
            </a:r>
          </a:p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latin typeface="Avenir Book" panose="02000503020000020003" pitchFamily="2" charset="0"/>
                <a:cs typeface="Arial" panose="020B0604020202020204" pitchFamily="34" charset="0"/>
              </a:rPr>
              <a:t>Admonition: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Get off the milk and press on to solid food!</a:t>
            </a:r>
          </a:p>
          <a:p>
            <a:endParaRPr lang="en-US" sz="1500" dirty="0"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Continues this line of thinking aligned with his on-going </a:t>
            </a:r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parallels</a:t>
            </a:r>
            <a:endParaRPr lang="en-US" sz="24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     Passover-Exodus-Canaan for fellow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Hebrew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brethren-believers</a:t>
            </a: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        </a:t>
            </a:r>
            <a:r>
              <a:rPr lang="en-US" sz="2800" b="1" dirty="0">
                <a:latin typeface="Avenir Book" panose="02000503020000020003" pitchFamily="2" charset="0"/>
                <a:cs typeface="Arial" panose="020B0604020202020204" pitchFamily="34" charset="0"/>
              </a:rPr>
              <a:t>Admonition: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Don’t stand still, stagnant, stop moving forward</a:t>
            </a:r>
          </a:p>
          <a:p>
            <a:endParaRPr lang="en-US" sz="1500" i="1" dirty="0"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CANNOT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 lose justification-salvation  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Paul’s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apologia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already confirmed</a:t>
            </a:r>
          </a:p>
          <a:p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     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John 6:39-40   10:28-29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Hebrews left Egypt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slavery and</a:t>
            </a:r>
          </a:p>
          <a:p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     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Romans 8:38-39    11:29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		      </a:t>
            </a:r>
            <a:r>
              <a:rPr lang="en-US" sz="2400" b="1" i="1" u="sng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never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went back!</a:t>
            </a:r>
          </a:p>
          <a:p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Philippians 1:6</a:t>
            </a:r>
          </a:p>
          <a:p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     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st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John 2:19    3:9-10   5:11-13</a:t>
            </a:r>
            <a:endParaRPr lang="en-US" sz="2400" i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13FE7-0304-88A0-693F-565CF76DCEB7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2790-7248-62E7-E8B4-B4426C5DB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00019-6F72-349B-C5E7-10D1D7CE0D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67144-B663-0097-7C08-37FE9237F174}"/>
              </a:ext>
            </a:extLst>
          </p:cNvPr>
          <p:cNvSpPr txBox="1"/>
          <p:nvPr/>
        </p:nvSpPr>
        <p:spPr>
          <a:xfrm>
            <a:off x="182522" y="241910"/>
            <a:ext cx="11600355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v 7-8 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ground drinks rain brings useful vegetation </a:t>
            </a: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receives a blessing from God</a:t>
            </a:r>
          </a:p>
          <a:p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     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ground drinks rain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bring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s thorns and thistles, it is: </a:t>
            </a:r>
          </a:p>
          <a:p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     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1- worthless</a:t>
            </a:r>
            <a:r>
              <a:rPr lang="en-US" sz="2300" b="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   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2- close to being cursed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3- ends up being burned</a:t>
            </a:r>
          </a:p>
          <a:p>
            <a:endParaRPr lang="en-US" sz="700" b="1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  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Field full of weeds</a:t>
            </a:r>
            <a:r>
              <a:rPr lang="en-US" sz="2300" b="1" dirty="0">
                <a:latin typeface="Avenir Book" panose="02000503020000020003" pitchFamily="2" charset="0"/>
              </a:rPr>
              <a:t>, FIELD is not destroyed or discarded, but </a:t>
            </a:r>
            <a:r>
              <a:rPr lang="en-US" sz="2300" b="1" i="1" dirty="0">
                <a:latin typeface="Avenir Book" panose="02000503020000020003" pitchFamily="2" charset="0"/>
              </a:rPr>
              <a:t>bad growth</a:t>
            </a:r>
          </a:p>
          <a:p>
            <a:r>
              <a:rPr lang="en-US" sz="2300" b="1" dirty="0">
                <a:latin typeface="Avenir Book" panose="02000503020000020003" pitchFamily="2" charset="0"/>
              </a:rPr>
              <a:t>    </a:t>
            </a:r>
            <a:r>
              <a:rPr lang="en-US" sz="2300" dirty="0">
                <a:latin typeface="Avenir Book" panose="02000503020000020003" pitchFamily="2" charset="0"/>
              </a:rPr>
              <a:t>is 1- worthless   2- cursed   3- burned off so field can again produce vegetation.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    This </a:t>
            </a:r>
            <a:r>
              <a:rPr lang="en-US" sz="2300" b="1" i="1" dirty="0">
                <a:latin typeface="Avenir Book" panose="02000503020000020003" pitchFamily="2" charset="0"/>
              </a:rPr>
              <a:t>expands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verses 4-5-6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Hebrew believers </a:t>
            </a:r>
            <a:r>
              <a:rPr lang="en-US" sz="2300" dirty="0">
                <a:latin typeface="Avenir Book" panose="02000503020000020003" pitchFamily="2" charset="0"/>
              </a:rPr>
              <a:t>who align with lusts of this world</a:t>
            </a:r>
          </a:p>
          <a:p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   </a:t>
            </a:r>
            <a:r>
              <a:rPr lang="en-US" sz="2300" dirty="0">
                <a:latin typeface="Avenir Book" panose="02000503020000020003" pitchFamily="2" charset="0"/>
              </a:rPr>
              <a:t>[slip away, unbelieving heart, remain stagnant/no forward progress]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    their works are worthless, cursed, and burned up when tested by fire at Bema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                 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3:12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gold silver gems come thru test by fire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  wood hay stubble/chaff consumed by test of fire</a:t>
            </a:r>
          </a:p>
          <a:p>
            <a:endParaRPr lang="en-US" sz="10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Remember: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Hebrew nation </a:t>
            </a:r>
            <a:r>
              <a:rPr lang="en-US" sz="2300" dirty="0">
                <a:latin typeface="Avenir Book" panose="02000503020000020003" pitchFamily="2" charset="0"/>
              </a:rPr>
              <a:t>stagnated at Kadesh-Barnea, stopped moving forward,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         resulted in God’s oath that could not change His mind: </a:t>
            </a:r>
            <a:r>
              <a:rPr lang="en-US" sz="2400" b="1" dirty="0">
                <a:latin typeface="Avenir Book" panose="02000503020000020003" pitchFamily="2" charset="0"/>
              </a:rPr>
              <a:t>NO Inheritance!</a:t>
            </a:r>
          </a:p>
          <a:p>
            <a:r>
              <a:rPr lang="en-US" sz="2400" b="1" dirty="0">
                <a:latin typeface="Avenir Book" panose="02000503020000020003" pitchFamily="2" charset="0"/>
              </a:rPr>
              <a:t>	         </a:t>
            </a:r>
            <a:r>
              <a:rPr lang="en-US" sz="2400" dirty="0">
                <a:latin typeface="Avenir Book" panose="02000503020000020003" pitchFamily="2" charset="0"/>
              </a:rPr>
              <a:t>They were 1- worthless, 2- close to being terminally cursed, and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  3- ended up dying in wilderness . . . BUT after that field was burned off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  it had WORTH was not permanently CURSED and next generation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  did enter that inheritance [useful vegetation received God’s blessing]</a:t>
            </a:r>
          </a:p>
        </p:txBody>
      </p:sp>
    </p:spTree>
    <p:extLst>
      <p:ext uri="{BB962C8B-B14F-4D97-AF65-F5344CB8AC3E}">
        <p14:creationId xmlns:p14="http://schemas.microsoft.com/office/powerpoint/2010/main" val="198848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A0AA3-60F4-2C9E-9D12-127D16958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61418-54B6-9D44-A1B6-E400A43524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CE7F6E-F173-8B83-CB6F-E94F9D54FF4F}"/>
              </a:ext>
            </a:extLst>
          </p:cNvPr>
          <p:cNvSpPr txBox="1"/>
          <p:nvPr/>
        </p:nvSpPr>
        <p:spPr>
          <a:xfrm>
            <a:off x="-2044" y="228263"/>
            <a:ext cx="1239121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SUMMARY</a:t>
            </a: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800" b="1" dirty="0"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Pharisee Paul: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“Hey my Hebrew brothers in Christ </a:t>
            </a:r>
            <a:r>
              <a:rPr lang="en-US" sz="2400" dirty="0">
                <a:latin typeface="Avenir Book" panose="02000503020000020003" pitchFamily="2" charset="0"/>
              </a:rPr>
              <a:t>[saved-justified believers]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don’t slip away, don’t fall into unbelief, and DON’T remain stagnant but keep 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moving forward in your sanctification.  Move past the elementary teachings of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Judaism ‘basics’ </a:t>
            </a:r>
            <a:r>
              <a:rPr lang="en-US" sz="2400" dirty="0">
                <a:latin typeface="Avenir Book" panose="02000503020000020003" pitchFamily="2" charset="0"/>
              </a:rPr>
              <a:t>[get off milk] 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and press into maturity </a:t>
            </a:r>
            <a:r>
              <a:rPr lang="en-US" sz="2400" dirty="0">
                <a:latin typeface="Avenir Book" panose="02000503020000020003" pitchFamily="2" charset="0"/>
              </a:rPr>
              <a:t>[solid food]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regarding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Jesus your High Priest and His ministry now in heaven AND when He comes in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His Millennial kingdom”     </a:t>
            </a:r>
            <a:r>
              <a:rPr lang="en-US" sz="2400" b="1" dirty="0">
                <a:latin typeface="Avenir Book" panose="02000503020000020003" pitchFamily="2" charset="0"/>
              </a:rPr>
              <a:t>WHY? . . .</a:t>
            </a:r>
            <a:endParaRPr lang="en-US" sz="2400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Paul: . . .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“BECAUSE 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you cannot slip, doubt, stagnate in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active-present tense</a:t>
            </a:r>
          </a:p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that mocks-scorns what Jesus did on the cross for you and you ruin any chance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of having a solid witness-testimony as a true believer . . . </a:t>
            </a:r>
            <a:r>
              <a:rPr lang="en-US" sz="25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so NO inheritance!”</a:t>
            </a:r>
          </a:p>
          <a:p>
            <a:r>
              <a:rPr lang="en-US" sz="25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                 </a:t>
            </a:r>
            <a:r>
              <a:rPr lang="en-US" sz="2500" dirty="0">
                <a:latin typeface="Avenir Book" panose="02000503020000020003" pitchFamily="2" charset="0"/>
              </a:rPr>
              <a:t>You won’t lose your justification-salvation - but </a:t>
            </a:r>
            <a:r>
              <a:rPr lang="en-US" sz="2500" b="1" dirty="0">
                <a:latin typeface="Avenir Book" panose="02000503020000020003" pitchFamily="2" charset="0"/>
              </a:rPr>
              <a:t>NO Rewards</a:t>
            </a:r>
            <a:endParaRPr lang="en-US" sz="25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2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5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500" b="1" dirty="0">
                <a:latin typeface="Avenir Book" panose="02000503020000020003" pitchFamily="2" charset="0"/>
              </a:rPr>
              <a:t>Paul: </a:t>
            </a:r>
            <a:r>
              <a:rPr lang="en-US" sz="2500" i="1" dirty="0">
                <a:solidFill>
                  <a:srgbClr val="7030A0"/>
                </a:solidFill>
                <a:latin typeface="Avenir Book" panose="02000503020000020003" pitchFamily="2" charset="0"/>
              </a:rPr>
              <a:t>“Convert current actions to </a:t>
            </a: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completed </a:t>
            </a:r>
            <a:r>
              <a:rPr lang="en-US" sz="2500" dirty="0">
                <a:latin typeface="Avenir Book" panose="02000503020000020003" pitchFamily="2" charset="0"/>
              </a:rPr>
              <a:t>[done, finished] </a:t>
            </a:r>
            <a:r>
              <a:rPr lang="en-US" sz="2500" i="1" dirty="0">
                <a:solidFill>
                  <a:srgbClr val="7030A0"/>
                </a:solidFill>
                <a:latin typeface="Avenir Book" panose="02000503020000020003" pitchFamily="2" charset="0"/>
              </a:rPr>
              <a:t>and you</a:t>
            </a:r>
          </a:p>
          <a:p>
            <a:r>
              <a:rPr lang="en-US" sz="2500" i="1" dirty="0">
                <a:solidFill>
                  <a:srgbClr val="7030A0"/>
                </a:solidFill>
                <a:latin typeface="Avenir Book" panose="02000503020000020003" pitchFamily="2" charset="0"/>
              </a:rPr>
              <a:t>	CAN be renewed to </a:t>
            </a:r>
            <a:r>
              <a:rPr lang="en-US" sz="25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repentance</a:t>
            </a:r>
            <a:r>
              <a:rPr lang="en-US" sz="2500" i="1" dirty="0">
                <a:solidFill>
                  <a:srgbClr val="7030A0"/>
                </a:solidFill>
                <a:latin typeface="Avenir Book" panose="02000503020000020003" pitchFamily="2" charset="0"/>
              </a:rPr>
              <a:t> and like 2</a:t>
            </a:r>
            <a:r>
              <a:rPr lang="en-US" sz="2500" i="1" baseline="30000" dirty="0">
                <a:solidFill>
                  <a:srgbClr val="7030A0"/>
                </a:solidFill>
                <a:latin typeface="Avenir Book" panose="02000503020000020003" pitchFamily="2" charset="0"/>
              </a:rPr>
              <a:t>nd</a:t>
            </a:r>
            <a:r>
              <a:rPr lang="en-US" sz="2500" i="1" dirty="0">
                <a:solidFill>
                  <a:srgbClr val="7030A0"/>
                </a:solidFill>
                <a:latin typeface="Avenir Book" panose="02000503020000020003" pitchFamily="2" charset="0"/>
              </a:rPr>
              <a:t> generation, </a:t>
            </a:r>
            <a:r>
              <a:rPr lang="en-US" sz="25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get your inheritance!</a:t>
            </a:r>
            <a:r>
              <a:rPr lang="en-US" sz="2500" b="1" dirty="0">
                <a:latin typeface="Avenir Book" panose="02000503020000020003" pitchFamily="2" charset="0"/>
              </a:rPr>
              <a:t> </a:t>
            </a:r>
            <a:endParaRPr lang="en-US" sz="2500" b="1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12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859015" y="347057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-419331" y="861290"/>
            <a:ext cx="5352299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NEXT WEEK</a:t>
            </a:r>
          </a:p>
          <a:p>
            <a:endParaRPr lang="en-US" sz="2400" b="1" dirty="0"/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en-US" sz="3200" b="1" dirty="0"/>
              <a:t>Session-12 </a:t>
            </a:r>
          </a:p>
          <a:p>
            <a:r>
              <a:rPr lang="en-US" sz="3200" b="1" i="1" dirty="0">
                <a:solidFill>
                  <a:srgbClr val="0070C0"/>
                </a:solidFill>
              </a:rPr>
              <a:t>	Hebrews 6:9-20</a:t>
            </a:r>
          </a:p>
          <a:p>
            <a:endParaRPr lang="en-US" sz="2900" b="1" i="1" dirty="0">
              <a:solidFill>
                <a:srgbClr val="0070C0"/>
              </a:solidFill>
            </a:endParaRPr>
          </a:p>
          <a:p>
            <a:r>
              <a:rPr lang="en-US" sz="3200" b="1" i="1" dirty="0">
                <a:solidFill>
                  <a:srgbClr val="0070C0"/>
                </a:solidFill>
              </a:rPr>
              <a:t>            </a:t>
            </a:r>
            <a:r>
              <a:rPr lang="en-US" sz="3200" dirty="0">
                <a:solidFill>
                  <a:srgbClr val="0070C0"/>
                </a:solidFill>
              </a:rPr>
              <a:t>Much Better Priesthood</a:t>
            </a:r>
          </a:p>
          <a:p>
            <a:r>
              <a:rPr lang="en-US" sz="3200" b="1" i="1" dirty="0">
                <a:solidFill>
                  <a:srgbClr val="0070C0"/>
                </a:solidFill>
              </a:rPr>
              <a:t>             </a:t>
            </a:r>
            <a:r>
              <a:rPr lang="en-US" sz="3200" dirty="0">
                <a:solidFill>
                  <a:srgbClr val="0070C0"/>
                </a:solidFill>
              </a:rPr>
              <a:t>in Jesus </a:t>
            </a: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pPr algn="l" fontAlgn="base"/>
            <a:r>
              <a:rPr lang="en-US" sz="3200" b="1" i="1" dirty="0">
                <a:solidFill>
                  <a:srgbClr val="0070C0"/>
                </a:solidFill>
              </a:rPr>
              <a:t>            </a:t>
            </a:r>
            <a:endParaRPr lang="en-US" sz="3200" i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8097-FA1D-F7CF-A88A-9DC88E84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9B3E0-3C3A-EEB2-6111-95630634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F8324-3221-AFB2-1157-B280E5EC1E59}"/>
              </a:ext>
            </a:extLst>
          </p:cNvPr>
          <p:cNvSpPr txBox="1"/>
          <p:nvPr/>
        </p:nvSpPr>
        <p:spPr>
          <a:xfrm>
            <a:off x="5651" y="762643"/>
            <a:ext cx="1235896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5:7-14 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In the days of His flesh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[Sept. 29 to May 32 AD]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offered up prayers 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supplications with loud crying and tears to the One able to save Him from death, and 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 was heard because of His piety - although He was a Son, He learned obedience from the 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things which He suffered and having been made perfect, He became to all those who obey 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Him the source of eternal salvation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[Jesus]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being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designated by God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a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High 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P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riest </a:t>
            </a:r>
          </a:p>
          <a:p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according to the order of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Melchi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Sedek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     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[time to learn of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Jesus your High Prie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st]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Now 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concerning him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we have much to say - it is hard to explain</a:t>
            </a: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since you have become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dull of hearing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though by this time 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you ought to be teachers </a:t>
            </a: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you have need again for someone to teach you the elementary principles of the oracles of </a:t>
            </a: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God - you have come to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need milk and not solid food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- for everyone who partakes only 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 milk is not accustomed to the word of righteousness, he is an infant - but solid food is for 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mature, who because of practice have their senses trained to discern good and evil.</a:t>
            </a:r>
          </a:p>
          <a:p>
            <a:endParaRPr lang="en-US" sz="1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This sets up Paul’s seemingly DIFFICULT passage in next 8 verses . . . 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D1516-55ED-83E2-BB2C-9E5C8E2CD55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A9F574-A1B8-F40B-D57B-335BC7A3CB39}"/>
              </a:ext>
            </a:extLst>
          </p:cNvPr>
          <p:cNvCxnSpPr>
            <a:cxnSpLocks/>
          </p:cNvCxnSpPr>
          <p:nvPr/>
        </p:nvCxnSpPr>
        <p:spPr>
          <a:xfrm flipV="1">
            <a:off x="2753739" y="2866030"/>
            <a:ext cx="1026691" cy="31389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CD62-35CE-CF6C-B2BE-924916AD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AF097-B94A-F058-7843-AAF53512CE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CACA70-2E00-726E-D6DF-4CD9734AA290}"/>
              </a:ext>
            </a:extLst>
          </p:cNvPr>
          <p:cNvSpPr txBox="1"/>
          <p:nvPr/>
        </p:nvSpPr>
        <p:spPr>
          <a:xfrm>
            <a:off x="189992" y="844530"/>
            <a:ext cx="11950003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6:1-8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Therefore leaving the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elementary teaching about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the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Anointed One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let us press on to maturity, not laying again a foundation of repentance from dead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works and of faith toward God, of instruction about washings and laying on of hands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the resurrection of the dead and eternal judgment  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[all very Jewish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matter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s]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7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. . . a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nd this we will do if God permits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     for in the case of those who have once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been enlightened and have tasted of the heavenly gift and have been made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partakers of the Holy Spirit and have tasted the good word of God and the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powers of the age to come 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and then have fallen away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it is impossible to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renew them again to repentance since they again crucify to themselves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the Son of God and put Him to open shame 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WHY?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ground that drinks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rain which often falls on it and brings forth vegetation useful to those for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whose sake it is also tilled, receives a blessing from God - but if it yields thorns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thistles, it is worthless and close to being cursed, it ends up being burned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72C9F-D781-9842-293C-74D41333966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25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BF963-B983-DD0A-A9BA-6C686AD0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83C39-3DC2-A63A-5D66-1336162A42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3BAF68-BB47-4F4B-4704-DF83212EAE4E}"/>
              </a:ext>
            </a:extLst>
          </p:cNvPr>
          <p:cNvSpPr txBox="1"/>
          <p:nvPr/>
        </p:nvSpPr>
        <p:spPr>
          <a:xfrm>
            <a:off x="38" y="97992"/>
            <a:ext cx="12090810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6:1-2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Move beyond elementary teachings about the Christ 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[basics]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              </a:t>
            </a:r>
            <a:r>
              <a:rPr lang="en-US" sz="2400" dirty="0">
                <a:latin typeface="Avenir Book" panose="02000503020000020003" pitchFamily="2" charset="0"/>
              </a:rPr>
              <a:t>new-believers’ class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let us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press on to maturity, not laying again a </a:t>
            </a:r>
            <a:r>
              <a:rPr lang="en-US" sz="2400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FOUNDATION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of: 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200" b="1" dirty="0">
                <a:effectLst/>
                <a:latin typeface="Avenir Book" panose="02000503020000020003" pitchFamily="2" charset="0"/>
              </a:rPr>
              <a:t>don’t stand still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]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1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1] 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repentance from dead works</a:t>
            </a:r>
            <a:endParaRPr lang="en-US" sz="2400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	2] faith toward God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3] 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of instruction about washings                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4] 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laying on of hands </a:t>
            </a:r>
          </a:p>
          <a:p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	5] the resurrection of the dead </a:t>
            </a:r>
          </a:p>
          <a:p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6] 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eternal judgment</a:t>
            </a: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  These 6 considered “elementary” first-round ‘basics’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  </a:t>
            </a:r>
            <a:r>
              <a:rPr lang="en-US" sz="2500" b="1" i="1" dirty="0">
                <a:latin typeface="Avenir Book" panose="02000503020000020003" pitchFamily="2" charset="0"/>
              </a:rPr>
              <a:t>If these are milk, what is the solid food?  </a:t>
            </a:r>
            <a:r>
              <a:rPr lang="en-US" sz="2500" b="1" dirty="0">
                <a:solidFill>
                  <a:srgbClr val="7030A0"/>
                </a:solidFill>
                <a:latin typeface="Avenir Book" panose="02000503020000020003" pitchFamily="2" charset="0"/>
              </a:rPr>
              <a:t>Jesus High Priest + King in Millennium</a:t>
            </a:r>
            <a:endParaRPr lang="en-US" sz="2500" b="1" i="1" dirty="0">
              <a:latin typeface="Avenir Book" panose="02000503020000020003" pitchFamily="2" charset="0"/>
            </a:endParaRPr>
          </a:p>
          <a:p>
            <a:endParaRPr lang="en-US" sz="1000" b="1" i="1" dirty="0">
              <a:latin typeface="Avenir Book" panose="02000503020000020003" pitchFamily="2" charset="0"/>
            </a:endParaRPr>
          </a:p>
          <a:p>
            <a:pPr algn="l" fontAlgn="base"/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</a:t>
            </a:r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v3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and this we will do, if God permits </a:t>
            </a:r>
            <a: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means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"as God allows us to so move" </a:t>
            </a:r>
          </a:p>
          <a:p>
            <a:pPr algn="l" fontAlgn="base"/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</a:t>
            </a:r>
            <a:r>
              <a:rPr lang="en-US" sz="2300" dirty="0">
                <a:solidFill>
                  <a:srgbClr val="242424"/>
                </a:solidFill>
                <a:latin typeface="Avenir Book" panose="02000503020000020003" pitchFamily="2" charset="0"/>
              </a:rPr>
              <a:t>W</a:t>
            </a:r>
            <a: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 are to move past basics into full spiritual maturity – THIS is once again</a:t>
            </a:r>
          </a:p>
          <a:p>
            <a:pPr algn="l" fontAlgn="base"/>
            <a:r>
              <a:rPr lang="en-US" sz="2300" dirty="0">
                <a:solidFill>
                  <a:srgbClr val="242424"/>
                </a:solidFill>
                <a:latin typeface="Avenir Book" panose="02000503020000020003" pitchFamily="2" charset="0"/>
              </a:rPr>
              <a:t>  </a:t>
            </a:r>
            <a:r>
              <a:rPr lang="en-US" sz="23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1" i="1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running the race, stay on course, finish well,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work thru your salvation </a:t>
            </a:r>
            <a:r>
              <a:rPr lang="en-US" sz="2300" b="1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Phil. 2:12-13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3B038-17FF-2644-2FE1-35928B0DB47A}"/>
              </a:ext>
            </a:extLst>
          </p:cNvPr>
          <p:cNvSpPr/>
          <p:nvPr/>
        </p:nvSpPr>
        <p:spPr>
          <a:xfrm>
            <a:off x="5558088" y="1501254"/>
            <a:ext cx="3953814" cy="2060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7030A0"/>
                </a:solidFill>
              </a:rPr>
              <a:t>Remember these are all very Jewish-Hebrew rites</a:t>
            </a:r>
          </a:p>
          <a:p>
            <a:pPr algn="ctr"/>
            <a:r>
              <a:rPr lang="en-US" sz="2600" dirty="0">
                <a:solidFill>
                  <a:srgbClr val="7030A0"/>
                </a:solidFill>
              </a:rPr>
              <a:t>as Paul admonishes  </a:t>
            </a:r>
          </a:p>
          <a:p>
            <a:pPr algn="ctr"/>
            <a:r>
              <a:rPr lang="en-US" sz="2600" dirty="0">
                <a:solidFill>
                  <a:srgbClr val="7030A0"/>
                </a:solidFill>
              </a:rPr>
              <a:t>very Jewish</a:t>
            </a:r>
          </a:p>
          <a:p>
            <a:pPr algn="ctr"/>
            <a:r>
              <a:rPr lang="en-US" sz="2600" b="1" dirty="0">
                <a:solidFill>
                  <a:srgbClr val="7030A0"/>
                </a:solidFill>
              </a:rPr>
              <a:t>Hebrew</a:t>
            </a:r>
            <a:r>
              <a:rPr lang="en-US" sz="2600" dirty="0">
                <a:solidFill>
                  <a:srgbClr val="7030A0"/>
                </a:solidFill>
              </a:rPr>
              <a:t> believers</a:t>
            </a:r>
          </a:p>
        </p:txBody>
      </p:sp>
    </p:spTree>
    <p:extLst>
      <p:ext uri="{BB962C8B-B14F-4D97-AF65-F5344CB8AC3E}">
        <p14:creationId xmlns:p14="http://schemas.microsoft.com/office/powerpoint/2010/main" val="390164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69F6E-5058-2054-4DD3-180739C7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2CD22-AA0B-4C98-74C8-FA09736E64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56DB5-FA6D-2C14-1AE5-BF11DA4B9EC3}"/>
              </a:ext>
            </a:extLst>
          </p:cNvPr>
          <p:cNvSpPr txBox="1"/>
          <p:nvPr/>
        </p:nvSpPr>
        <p:spPr>
          <a:xfrm>
            <a:off x="177114" y="689788"/>
            <a:ext cx="1197404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6:1-8</a:t>
            </a:r>
            <a:r>
              <a:rPr lang="en-US" sz="7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in the case of those who have once:</a:t>
            </a:r>
          </a:p>
          <a:p>
            <a:endParaRPr lang="en-US" sz="11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1]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been enlightened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2]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have tasted of the heavenly gift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3]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have been made partakers of the Holy Spirit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4]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have tasted the good Word of God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5]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the powers of the “age” to come </a:t>
            </a: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		      	</a:t>
            </a:r>
            <a:r>
              <a:rPr lang="en-US" sz="28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nd then have fallen away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9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it is impossible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renew them again to repentance since they again crucify to 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themselves the Son of God and put Him to open shame 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WHY? </a:t>
            </a:r>
          </a:p>
          <a:p>
            <a:endParaRPr lang="en-US" sz="9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because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ground that drinks rain which often falls on it and brings vegetation useful to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those for whose sake it is also tilled, receives a blessing from God - but if it yields 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thorns &amp; thistles, it is worthless, close to being cursed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and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it ends up being burned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E4A1C-874B-A9A6-C3F5-41904053C97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843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9BC69-5F2E-1007-36DC-0011446A5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95464-7509-B706-8FF4-DC8DA65F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37A7E-B7D8-436F-9212-BDD68E1FD258}"/>
              </a:ext>
            </a:extLst>
          </p:cNvPr>
          <p:cNvSpPr txBox="1"/>
          <p:nvPr/>
        </p:nvSpPr>
        <p:spPr>
          <a:xfrm>
            <a:off x="174679" y="854907"/>
            <a:ext cx="11418960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TOP-8 ATTEMPTS to INTERPRET THIS </a:t>
            </a:r>
            <a:r>
              <a:rPr lang="en-US" sz="2800" b="1" i="1" dirty="0"/>
              <a:t>  </a:t>
            </a:r>
            <a:r>
              <a:rPr lang="en-US" sz="2300" i="1" dirty="0">
                <a:latin typeface="Avenir Book" panose="02000503020000020003" pitchFamily="2" charset="0"/>
              </a:rPr>
              <a:t>[with 2 or 3 versions of each]</a:t>
            </a:r>
            <a:endParaRPr lang="en-US" sz="2300" b="1" dirty="0">
              <a:latin typeface="Avenir Book" panose="02000503020000020003" pitchFamily="2" charset="0"/>
            </a:endParaRP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1.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 Paul is simply making a figurative-hypothetical example </a:t>
            </a:r>
            <a:r>
              <a:rPr lang="en-US" sz="2300" dirty="0">
                <a:latin typeface="Avenir Book" panose="02000503020000020003" pitchFamily="2" charset="0"/>
              </a:rPr>
              <a:t>[not literal] </a:t>
            </a:r>
            <a:endParaRPr lang="en-US" sz="8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latin typeface="Avenir Book" panose="02000503020000020003" pitchFamily="2" charset="0"/>
              </a:rPr>
              <a:t>2.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Greek word “impossible”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ἀδύνατος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adunatos</a:t>
            </a:r>
            <a:r>
              <a:rPr lang="en-US" sz="2400" dirty="0">
                <a:latin typeface="Avenir Book" panose="02000503020000020003" pitchFamily="2" charset="0"/>
              </a:rPr>
              <a:t> </a:t>
            </a:r>
            <a:r>
              <a:rPr lang="en-US" sz="2400" i="1" dirty="0">
                <a:latin typeface="Avenir Book" panose="02000503020000020003" pitchFamily="2" charset="0"/>
              </a:rPr>
              <a:t> must mean just ‘difficult’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								  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b="1" dirty="0">
                <a:latin typeface="Avenir Book" panose="02000503020000020003" pitchFamily="2" charset="0"/>
              </a:rPr>
              <a:t>not the definition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  <a:endParaRPr lang="en-US" sz="9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3.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C00000"/>
                </a:solidFill>
                <a:latin typeface="Avenir Book" panose="02000503020000020003" pitchFamily="2" charset="0"/>
              </a:rPr>
              <a:t>Actually refers only to the OT Levitical sacrifices  </a:t>
            </a:r>
            <a:r>
              <a:rPr lang="en-US" sz="2300" b="1" dirty="0">
                <a:latin typeface="Avenir Book" panose="02000503020000020003" pitchFamily="2" charset="0"/>
              </a:rPr>
              <a:t>[not salvation?]</a:t>
            </a:r>
          </a:p>
          <a:p>
            <a:endParaRPr lang="en-US" sz="800" dirty="0">
              <a:latin typeface="Avenir Book" panose="02000503020000020003" pitchFamily="2" charset="0"/>
            </a:endParaRPr>
          </a:p>
          <a:p>
            <a:endParaRPr lang="en-US" sz="800" dirty="0">
              <a:latin typeface="Avenir Book" panose="02000503020000020003" pitchFamily="2" charset="0"/>
            </a:endParaRPr>
          </a:p>
          <a:p>
            <a:endParaRPr lang="en-US" sz="800" dirty="0">
              <a:latin typeface="Avenir Book" panose="02000503020000020003" pitchFamily="2" charset="0"/>
            </a:endParaRPr>
          </a:p>
          <a:p>
            <a:endParaRPr lang="en-US" sz="800" dirty="0">
              <a:latin typeface="Avenir Book" panose="02000503020000020003" pitchFamily="2" charset="0"/>
            </a:endParaRPr>
          </a:p>
          <a:p>
            <a:endParaRPr lang="en-US" sz="800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4.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 Profession of faith but not REALLY saved/born-again </a:t>
            </a:r>
            <a:r>
              <a:rPr lang="en-US" sz="2300" dirty="0">
                <a:latin typeface="Avenir Book" panose="02000503020000020003" pitchFamily="2" charset="0"/>
              </a:rPr>
              <a:t>[but audience </a:t>
            </a:r>
            <a:r>
              <a:rPr lang="en-US" sz="2300" b="1" i="1" dirty="0">
                <a:latin typeface="Avenir Book" panose="02000503020000020003" pitchFamily="2" charset="0"/>
              </a:rPr>
              <a:t>is saved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endParaRPr lang="en-US" sz="900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5.</a:t>
            </a:r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REALLY saved/born-again but </a:t>
            </a:r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they absolutely lost salvation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u="sng" dirty="0">
                <a:latin typeface="Avenir Book" panose="02000503020000020003" pitchFamily="2" charset="0"/>
              </a:rPr>
              <a:t>NOT</a:t>
            </a:r>
            <a:r>
              <a:rPr lang="en-US" sz="2300" dirty="0">
                <a:latin typeface="Avenir Book" panose="02000503020000020003" pitchFamily="2" charset="0"/>
              </a:rPr>
              <a:t> possible]</a:t>
            </a:r>
            <a:endParaRPr lang="en-US" sz="9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6.</a:t>
            </a:r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C00000"/>
                </a:solidFill>
                <a:latin typeface="Avenir Book" panose="02000503020000020003" pitchFamily="2" charset="0"/>
              </a:rPr>
              <a:t>People get saved, lost, saved, lost, saved, lost  THEN </a:t>
            </a:r>
            <a:r>
              <a:rPr lang="en-US" sz="2300" b="1" dirty="0">
                <a:solidFill>
                  <a:srgbClr val="C00000"/>
                </a:solidFill>
                <a:latin typeface="Avenir Book" panose="02000503020000020003" pitchFamily="2" charset="0"/>
              </a:rPr>
              <a:t>hit their max limit</a:t>
            </a:r>
          </a:p>
          <a:p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								</a:t>
            </a:r>
            <a:r>
              <a:rPr lang="en-US" sz="2300" dirty="0">
                <a:latin typeface="Avenir Book" panose="02000503020000020003" pitchFamily="2" charset="0"/>
              </a:rPr>
              <a:t>[cycles over time?]</a:t>
            </a:r>
            <a:endParaRPr lang="en-US" sz="23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endParaRPr lang="en-US" sz="2400" i="1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5713F-01B8-5868-BA86-BA82E0DCC59F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396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61136-9FDC-B9F3-1B98-5D091E3F1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A4E32-5E31-5C8E-23D3-AE141E5C73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A4B336-95FB-3A07-DCCB-8F598AE55133}"/>
              </a:ext>
            </a:extLst>
          </p:cNvPr>
          <p:cNvSpPr txBox="1"/>
          <p:nvPr/>
        </p:nvSpPr>
        <p:spPr>
          <a:xfrm>
            <a:off x="174679" y="854907"/>
            <a:ext cx="1174872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TOP-8 ATTEMPTS to INTERPRET THIS </a:t>
            </a:r>
            <a:r>
              <a:rPr lang="en-US" sz="2800" b="1" i="1" dirty="0"/>
              <a:t>  </a:t>
            </a:r>
            <a:r>
              <a:rPr lang="en-US" sz="2300" i="1" dirty="0">
                <a:latin typeface="Avenir Book" panose="02000503020000020003" pitchFamily="2" charset="0"/>
              </a:rPr>
              <a:t>[with 2 or 3 versions of each]</a:t>
            </a:r>
            <a:endParaRPr lang="en-US" sz="2300" b="1" dirty="0">
              <a:latin typeface="Avenir Book" panose="02000503020000020003" pitchFamily="2" charset="0"/>
            </a:endParaRP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7.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 Paul refers to unbelievers agreeing in mind with basic truths about Jesus </a:t>
            </a: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    but no spiritual conversion – they got a little enlightened - had a little taste</a:t>
            </a: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    these are soils #2 and #3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Matt. 13:3-23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  </a:t>
            </a:r>
            <a:r>
              <a:rPr lang="en-US" sz="2300" dirty="0">
                <a:latin typeface="Avenir Book" panose="02000503020000020003" pitchFamily="2" charset="0"/>
              </a:rPr>
              <a:t>[but Paul’s audience </a:t>
            </a:r>
            <a:r>
              <a:rPr lang="en-US" sz="2300" b="1" u="sng" dirty="0">
                <a:solidFill>
                  <a:srgbClr val="7030A0"/>
                </a:solidFill>
                <a:latin typeface="Avenir Book" panose="02000503020000020003" pitchFamily="2" charset="0"/>
              </a:rPr>
              <a:t>saved Hebrews</a:t>
            </a:r>
            <a:r>
              <a:rPr lang="en-US" sz="2300" dirty="0">
                <a:latin typeface="Avenir Book" panose="02000503020000020003" pitchFamily="2" charset="0"/>
              </a:rPr>
              <a:t>] </a:t>
            </a:r>
            <a:endParaRPr lang="en-US" sz="8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endParaRPr lang="en-US" sz="800" dirty="0">
              <a:latin typeface="Avenir Book" panose="02000503020000020003" pitchFamily="2" charset="0"/>
            </a:endParaRPr>
          </a:p>
          <a:p>
            <a:endParaRPr lang="en-US" sz="800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8.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 Paul refers to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Hebrew Believers</a:t>
            </a:r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then infers “IF” they fall away as hypothetical</a:t>
            </a: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    instance to make point that Believers cannot/do not fall away, otherwise</a:t>
            </a: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    Jesus would have to be crucified over and over  </a:t>
            </a:r>
            <a:r>
              <a:rPr lang="en-US" sz="2300" dirty="0">
                <a:latin typeface="Avenir Book" panose="02000503020000020003" pitchFamily="2" charset="0"/>
              </a:rPr>
              <a:t>This grammatical tool is called</a:t>
            </a: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   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‘reductio ad absurdum’ </a:t>
            </a:r>
            <a:r>
              <a:rPr lang="en-US" sz="2300" dirty="0">
                <a:latin typeface="Avenir Book" panose="02000503020000020003" pitchFamily="2" charset="0"/>
              </a:rPr>
              <a:t>= logic leading to absurdity </a:t>
            </a:r>
            <a:r>
              <a:rPr lang="en-US" sz="2300" b="1" i="1" dirty="0">
                <a:latin typeface="Avenir Book" panose="02000503020000020003" pitchFamily="2" charset="0"/>
              </a:rPr>
              <a:t>proves it can’t happen!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	     </a:t>
            </a:r>
            <a:r>
              <a:rPr lang="en-US" sz="2300" b="1" dirty="0">
                <a:latin typeface="Avenir Book" panose="02000503020000020003" pitchFamily="2" charset="0"/>
              </a:rPr>
              <a:t>BIG problem: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Greek text has </a:t>
            </a:r>
            <a:r>
              <a:rPr lang="en-US" sz="2500" b="1" u="sng" dirty="0">
                <a:solidFill>
                  <a:srgbClr val="0070C0"/>
                </a:solidFill>
                <a:latin typeface="Avenir Book" panose="02000503020000020003" pitchFamily="2" charset="0"/>
              </a:rPr>
              <a:t>no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“IF” of any kind - obvious or inferred</a:t>
            </a:r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C00000"/>
                </a:solidFill>
                <a:latin typeface="Avenir Book" panose="02000503020000020003" pitchFamily="2" charset="0"/>
              </a:rPr>
              <a:t>	    </a:t>
            </a:r>
            <a:endParaRPr lang="en-US" sz="2400" i="1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6372F-74E8-EBB4-64E8-2A759088DBA8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383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51578-35D1-C7AF-1B3A-B8AE6307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2C229-58FB-F40E-C500-2D309890E1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A44254-4FFA-ED7D-5F1A-B3F48150D88E}"/>
              </a:ext>
            </a:extLst>
          </p:cNvPr>
          <p:cNvSpPr txBox="1"/>
          <p:nvPr/>
        </p:nvSpPr>
        <p:spPr>
          <a:xfrm>
            <a:off x="-154547" y="97360"/>
            <a:ext cx="110271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    </a:t>
            </a:r>
            <a:r>
              <a:rPr lang="en-US" sz="2500" b="1" dirty="0">
                <a:latin typeface="Avenir Book" panose="02000503020000020003" pitchFamily="2" charset="0"/>
              </a:rPr>
              <a:t>Newton’s 9</a:t>
            </a:r>
            <a:r>
              <a:rPr lang="en-US" sz="2500" b="1" baseline="30000" dirty="0">
                <a:latin typeface="Avenir Book" panose="02000503020000020003" pitchFamily="2" charset="0"/>
              </a:rPr>
              <a:t>TH</a:t>
            </a:r>
            <a:r>
              <a:rPr lang="en-US" sz="2500" b="1" dirty="0">
                <a:latin typeface="Avenir Book" panose="02000503020000020003" pitchFamily="2" charset="0"/>
              </a:rPr>
              <a:t> Position: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use Scripture Greek-context to understand Scripture</a:t>
            </a:r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22DC-D7C6-83AB-5656-FCBADE7B5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41" y="629446"/>
            <a:ext cx="8515203" cy="6173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0329A-3306-1745-29E7-E9202C158471}"/>
              </a:ext>
            </a:extLst>
          </p:cNvPr>
          <p:cNvSpPr txBox="1"/>
          <p:nvPr/>
        </p:nvSpPr>
        <p:spPr>
          <a:xfrm>
            <a:off x="368490" y="2598003"/>
            <a:ext cx="26885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Aorist tense is </a:t>
            </a:r>
          </a:p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completed action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4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67610</TotalTime>
  <Words>3545</Words>
  <Application>Microsoft Macintosh PowerPoint</Application>
  <PresentationFormat>Widescreen</PresentationFormat>
  <Paragraphs>362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Arial</vt:lpstr>
      <vt:lpstr>Avenir Book</vt:lpstr>
      <vt:lpstr>blbGentium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609</cp:revision>
  <cp:lastPrinted>2025-02-24T22:59:59Z</cp:lastPrinted>
  <dcterms:created xsi:type="dcterms:W3CDTF">2024-12-05T18:22:41Z</dcterms:created>
  <dcterms:modified xsi:type="dcterms:W3CDTF">2025-03-30T21:51:05Z</dcterms:modified>
</cp:coreProperties>
</file>